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9"/>
  </p:notesMasterIdLst>
  <p:handoutMasterIdLst>
    <p:handoutMasterId r:id="rId150"/>
  </p:handoutMasterIdLst>
  <p:sldIdLst>
    <p:sldId id="256" r:id="rId2"/>
    <p:sldId id="348" r:id="rId3"/>
    <p:sldId id="470" r:id="rId4"/>
    <p:sldId id="471" r:id="rId5"/>
    <p:sldId id="674" r:id="rId6"/>
    <p:sldId id="693" r:id="rId7"/>
    <p:sldId id="694" r:id="rId8"/>
    <p:sldId id="695" r:id="rId9"/>
    <p:sldId id="473" r:id="rId10"/>
    <p:sldId id="474" r:id="rId11"/>
    <p:sldId id="690" r:id="rId12"/>
    <p:sldId id="691" r:id="rId13"/>
    <p:sldId id="692" r:id="rId14"/>
    <p:sldId id="625" r:id="rId15"/>
    <p:sldId id="477" r:id="rId16"/>
    <p:sldId id="478" r:id="rId17"/>
    <p:sldId id="479" r:id="rId18"/>
    <p:sldId id="518" r:id="rId19"/>
    <p:sldId id="480" r:id="rId20"/>
    <p:sldId id="515" r:id="rId21"/>
    <p:sldId id="516" r:id="rId22"/>
    <p:sldId id="600" r:id="rId23"/>
    <p:sldId id="521" r:id="rId24"/>
    <p:sldId id="517" r:id="rId25"/>
    <p:sldId id="601" r:id="rId26"/>
    <p:sldId id="698" r:id="rId27"/>
    <p:sldId id="699" r:id="rId28"/>
    <p:sldId id="700" r:id="rId29"/>
    <p:sldId id="701" r:id="rId30"/>
    <p:sldId id="702" r:id="rId31"/>
    <p:sldId id="519" r:id="rId32"/>
    <p:sldId id="687" r:id="rId33"/>
    <p:sldId id="520" r:id="rId34"/>
    <p:sldId id="616" r:id="rId35"/>
    <p:sldId id="617" r:id="rId36"/>
    <p:sldId id="697" r:id="rId37"/>
    <p:sldId id="609" r:id="rId38"/>
    <p:sldId id="522" r:id="rId39"/>
    <p:sldId id="487" r:id="rId40"/>
    <p:sldId id="543" r:id="rId41"/>
    <p:sldId id="530" r:id="rId42"/>
    <p:sldId id="531" r:id="rId43"/>
    <p:sldId id="532" r:id="rId44"/>
    <p:sldId id="533" r:id="rId45"/>
    <p:sldId id="623" r:id="rId46"/>
    <p:sldId id="493" r:id="rId47"/>
    <p:sldId id="534" r:id="rId48"/>
    <p:sldId id="622" r:id="rId49"/>
    <p:sldId id="626" r:id="rId50"/>
    <p:sldId id="629" r:id="rId51"/>
    <p:sldId id="627" r:id="rId52"/>
    <p:sldId id="709" r:id="rId53"/>
    <p:sldId id="631" r:id="rId54"/>
    <p:sldId id="633" r:id="rId55"/>
    <p:sldId id="632" r:id="rId56"/>
    <p:sldId id="628" r:id="rId57"/>
    <p:sldId id="501" r:id="rId58"/>
    <p:sldId id="575" r:id="rId59"/>
    <p:sldId id="634" r:id="rId60"/>
    <p:sldId id="635" r:id="rId61"/>
    <p:sldId id="576" r:id="rId62"/>
    <p:sldId id="577" r:id="rId63"/>
    <p:sldId id="578" r:id="rId64"/>
    <p:sldId id="502" r:id="rId65"/>
    <p:sldId id="706" r:id="rId66"/>
    <p:sldId id="636" r:id="rId67"/>
    <p:sldId id="641" r:id="rId68"/>
    <p:sldId id="642" r:id="rId69"/>
    <p:sldId id="643" r:id="rId70"/>
    <p:sldId id="637" r:id="rId71"/>
    <p:sldId id="508" r:id="rId72"/>
    <p:sldId id="536" r:id="rId73"/>
    <p:sldId id="511" r:id="rId74"/>
    <p:sldId id="540" r:id="rId75"/>
    <p:sldId id="541" r:id="rId76"/>
    <p:sldId id="549" r:id="rId77"/>
    <p:sldId id="640" r:id="rId78"/>
    <p:sldId id="551" r:id="rId79"/>
    <p:sldId id="552" r:id="rId80"/>
    <p:sldId id="554" r:id="rId81"/>
    <p:sldId id="644" r:id="rId82"/>
    <p:sldId id="506" r:id="rId83"/>
    <p:sldId id="555" r:id="rId84"/>
    <p:sldId id="556" r:id="rId85"/>
    <p:sldId id="648" r:id="rId86"/>
    <p:sldId id="645" r:id="rId87"/>
    <p:sldId id="646" r:id="rId88"/>
    <p:sldId id="647" r:id="rId89"/>
    <p:sldId id="558" r:id="rId90"/>
    <p:sldId id="559" r:id="rId91"/>
    <p:sldId id="560" r:id="rId92"/>
    <p:sldId id="703" r:id="rId93"/>
    <p:sldId id="705" r:id="rId94"/>
    <p:sldId id="563" r:id="rId95"/>
    <p:sldId id="564" r:id="rId96"/>
    <p:sldId id="565" r:id="rId97"/>
    <p:sldId id="567" r:id="rId98"/>
    <p:sldId id="568" r:id="rId99"/>
    <p:sldId id="651" r:id="rId100"/>
    <p:sldId id="652" r:id="rId101"/>
    <p:sldId id="569" r:id="rId102"/>
    <p:sldId id="570" r:id="rId103"/>
    <p:sldId id="653" r:id="rId104"/>
    <p:sldId id="571" r:id="rId105"/>
    <p:sldId id="572" r:id="rId106"/>
    <p:sldId id="682" r:id="rId107"/>
    <p:sldId id="573" r:id="rId108"/>
    <p:sldId id="579" r:id="rId109"/>
    <p:sldId id="581" r:id="rId110"/>
    <p:sldId id="662" r:id="rId111"/>
    <p:sldId id="583" r:id="rId112"/>
    <p:sldId id="688" r:id="rId113"/>
    <p:sldId id="689" r:id="rId114"/>
    <p:sldId id="584" r:id="rId115"/>
    <p:sldId id="585" r:id="rId116"/>
    <p:sldId id="660" r:id="rId117"/>
    <p:sldId id="661" r:id="rId118"/>
    <p:sldId id="589" r:id="rId119"/>
    <p:sldId id="657" r:id="rId120"/>
    <p:sldId id="658" r:id="rId121"/>
    <p:sldId id="659" r:id="rId122"/>
    <p:sldId id="663" r:id="rId123"/>
    <p:sldId id="708" r:id="rId124"/>
    <p:sldId id="666" r:id="rId125"/>
    <p:sldId id="667" r:id="rId126"/>
    <p:sldId id="668" r:id="rId127"/>
    <p:sldId id="669" r:id="rId128"/>
    <p:sldId id="670" r:id="rId129"/>
    <p:sldId id="671" r:id="rId130"/>
    <p:sldId id="673" r:id="rId131"/>
    <p:sldId id="605" r:id="rId132"/>
    <p:sldId id="664" r:id="rId133"/>
    <p:sldId id="675" r:id="rId134"/>
    <p:sldId id="676" r:id="rId135"/>
    <p:sldId id="677" r:id="rId136"/>
    <p:sldId id="678" r:id="rId137"/>
    <p:sldId id="679" r:id="rId138"/>
    <p:sldId id="680" r:id="rId139"/>
    <p:sldId id="681" r:id="rId140"/>
    <p:sldId id="665" r:id="rId141"/>
    <p:sldId id="707" r:id="rId142"/>
    <p:sldId id="712" r:id="rId143"/>
    <p:sldId id="713" r:id="rId144"/>
    <p:sldId id="714" r:id="rId145"/>
    <p:sldId id="715" r:id="rId146"/>
    <p:sldId id="716" r:id="rId147"/>
    <p:sldId id="710" r:id="rId148"/>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LiSu"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LiSu"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91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4F81BD"/>
    <a:srgbClr val="00FF00"/>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5" autoAdjust="0"/>
    <p:restoredTop sz="75615" autoAdjust="0"/>
  </p:normalViewPr>
  <p:slideViewPr>
    <p:cSldViewPr>
      <p:cViewPr varScale="1">
        <p:scale>
          <a:sx n="83" d="100"/>
          <a:sy n="83" d="100"/>
        </p:scale>
        <p:origin x="2064" y="78"/>
      </p:cViewPr>
      <p:guideLst>
        <p:guide orient="horz" pos="2160"/>
        <p:guide pos="2914"/>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notesViewPr>
    <p:cSldViewPr>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8A6A4-7F90-43F5-ADF5-E397DDD54838}" type="datetimeFigureOut">
              <a:rPr lang="zh-CN" altLang="en-US" smtClean="0"/>
              <a:t>2020/12/1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8B404-7578-4471-B3AB-F795147CBF9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t>2020/12/1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smtClean="0"/>
            </a:lvl1pPr>
          </a:lstStyle>
          <a:p>
            <a:pPr>
              <a:defRPr/>
            </a:pPr>
            <a:fld id="{D0F83152-24B5-4366-9805-D80F594224D3}"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4</a:t>
            </a:fld>
            <a:endParaRPr lang="zh-CN" altLang="en-US"/>
          </a:p>
        </p:txBody>
      </p:sp>
    </p:spTree>
    <p:extLst>
      <p:ext uri="{BB962C8B-B14F-4D97-AF65-F5344CB8AC3E}">
        <p14:creationId xmlns:p14="http://schemas.microsoft.com/office/powerpoint/2010/main" val="2246335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zh-CN" altLang="en-US" dirty="0">
                <a:latin typeface="Times New Roman" panose="02020603050405020304" pitchFamily="18" charset="0"/>
                <a:cs typeface="Times New Roman" panose="02020603050405020304" pitchFamily="18" charset="0"/>
              </a:rPr>
              <a:t>策略迭代中策略评估和策略改进是交替轮流进行，其中策略评估也通过一个内部迭代来进行计算，计算量比较大。事实上，不需要每次计算出每次策略对应的精确值函数，也就是内部迭代不需要执行到完全收敛</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策略迭代根据贝尔曼方程来更新值函数，并根据当前的值函数来改进策略</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41</a:t>
            </a:fld>
            <a:endParaRPr lang="zh-CN" altLang="en-US"/>
          </a:p>
        </p:txBody>
      </p:sp>
    </p:spTree>
    <p:extLst>
      <p:ext uri="{BB962C8B-B14F-4D97-AF65-F5344CB8AC3E}">
        <p14:creationId xmlns:p14="http://schemas.microsoft.com/office/powerpoint/2010/main" val="2815928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44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保证每个状态</a:t>
            </a:r>
            <a:r>
              <a:rPr lang="en-US" altLang="zh-CN" dirty="0"/>
              <a:t>—</a:t>
            </a:r>
            <a:r>
              <a:rPr lang="zh-CN" altLang="en-US" dirty="0"/>
              <a:t>动作对被访问的概率大于</a:t>
            </a:r>
            <a:r>
              <a:rPr lang="en-US" altLang="zh-CN" dirty="0"/>
              <a:t>0</a:t>
            </a:r>
            <a:r>
              <a:rPr lang="zh-CN" altLang="en-US" dirty="0"/>
              <a:t>，而且迭代的次数可能为无限次</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52</a:t>
            </a:fld>
            <a:endParaRPr lang="zh-CN" altLang="en-US"/>
          </a:p>
        </p:txBody>
      </p:sp>
    </p:spTree>
    <p:extLst>
      <p:ext uri="{BB962C8B-B14F-4D97-AF65-F5344CB8AC3E}">
        <p14:creationId xmlns:p14="http://schemas.microsoft.com/office/powerpoint/2010/main" val="394178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保证每个状态</a:t>
            </a:r>
            <a:r>
              <a:rPr lang="en-US" altLang="zh-CN" dirty="0"/>
              <a:t>—</a:t>
            </a:r>
            <a:r>
              <a:rPr lang="zh-CN" altLang="en-US" dirty="0"/>
              <a:t>动作对被访问的概率大于</a:t>
            </a:r>
            <a:r>
              <a:rPr lang="en-US" altLang="zh-CN" dirty="0"/>
              <a:t>0</a:t>
            </a:r>
            <a:r>
              <a:rPr lang="zh-CN" altLang="en-US" dirty="0"/>
              <a:t>，而且迭代的次数可能为无限次</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53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蒙特卡罗采样方法一般需要拿到完整的轨迹，才能对策略进行评估并更新模型，因此效率也比较低</a:t>
            </a:r>
            <a:endParaRPr lang="en-US" altLang="zh-CN" dirty="0"/>
          </a:p>
          <a:p>
            <a:r>
              <a:rPr lang="zh-CN" altLang="en-US" dirty="0"/>
              <a:t>结合了动态规划和蒙特卡罗方法，比仅仅使用蒙特卡罗采样方法的效率要高很多</a:t>
            </a:r>
            <a:endParaRPr lang="en-US" altLang="zh-CN" dirty="0"/>
          </a:p>
          <a:p>
            <a:r>
              <a:rPr lang="zh-CN" altLang="en-US" dirty="0"/>
              <a:t>时序差分学习是模拟一段轨迹，每行动一步</a:t>
            </a:r>
            <a:r>
              <a:rPr lang="en-US" altLang="zh-CN" dirty="0"/>
              <a:t>(</a:t>
            </a:r>
            <a:r>
              <a:rPr lang="zh-CN" altLang="en-US" dirty="0"/>
              <a:t>或者几步</a:t>
            </a:r>
            <a:r>
              <a:rPr lang="en-US" altLang="zh-CN" dirty="0"/>
              <a:t>)</a:t>
            </a:r>
            <a:r>
              <a:rPr lang="zh-CN" altLang="en-US" dirty="0"/>
              <a:t>，就利用贝尔曼方程来评估行动前状态的价值。当时序差分学习中每次更新的动作数为最大步数时，就等价于蒙特卡罗方法。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64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动态规划利用模型计算后续状态，时序差分利用试验得到后续状态</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66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一种</a:t>
            </a:r>
            <a:r>
              <a:rPr lang="en-US" altLang="zh-CN" dirty="0"/>
              <a:t>LMS</a:t>
            </a:r>
            <a:r>
              <a:rPr lang="zh-CN" altLang="en-US" dirty="0"/>
              <a:t>学习算法结构</a:t>
            </a: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71</a:t>
            </a:fld>
            <a:endParaRPr lang="zh-CN" altLang="en-US"/>
          </a:p>
        </p:txBody>
      </p:sp>
    </p:spTree>
    <p:extLst>
      <p:ext uri="{BB962C8B-B14F-4D97-AF65-F5344CB8AC3E}">
        <p14:creationId xmlns:p14="http://schemas.microsoft.com/office/powerpoint/2010/main" val="98277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既然存在</a:t>
            </a:r>
            <a:r>
              <a:rPr lang="en-US" altLang="zh-CN" dirty="0"/>
              <a:t>n</a:t>
            </a:r>
            <a:r>
              <a:rPr lang="zh-CN" altLang="en-US" dirty="0"/>
              <a:t>步，那么</a:t>
            </a:r>
            <a:r>
              <a:rPr lang="en-US" altLang="zh-CN" dirty="0"/>
              <a:t>n</a:t>
            </a:r>
            <a:r>
              <a:rPr lang="zh-CN" altLang="en-US" dirty="0"/>
              <a:t>为多少时，预测的效果最好呢？</a:t>
            </a:r>
            <a:endParaRPr lang="en-US" altLang="zh-CN" dirty="0"/>
          </a:p>
          <a:p>
            <a:r>
              <a:rPr lang="zh-CN" altLang="en-US" dirty="0"/>
              <a:t>选择多少步数作为一个较优的计算参数也是一个问题。于是，引入一个新的参数 </a:t>
            </a:r>
            <a:r>
              <a:rPr lang="en-US" altLang="zh-CN" dirty="0"/>
              <a:t>λ</a:t>
            </a:r>
            <a:r>
              <a:rPr lang="zh-CN" altLang="en-US" dirty="0"/>
              <a:t>。</a:t>
            </a:r>
            <a:endParaRPr lang="en-US" altLang="zh-CN" dirty="0"/>
          </a:p>
          <a:p>
            <a:r>
              <a:rPr lang="zh-CN" altLang="en-US" dirty="0"/>
              <a:t>通过这个新的参数，可以做到在不增加计算复杂度的情况下综合考虑所有步数的预测。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75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156A41-E5FD-483F-A40C-D47191A2A41A}" type="slidenum">
              <a:rPr lang="zh-CN" altLang="en-US"/>
              <a:t>80</a:t>
            </a:fld>
            <a:endParaRPr lang="en-US" altLang="zh-CN"/>
          </a:p>
        </p:txBody>
      </p:sp>
      <p:sp>
        <p:nvSpPr>
          <p:cNvPr id="334850" name="Rectangle 2"/>
          <p:cNvSpPr>
            <a:spLocks noGrp="1" noRot="1" noChangeAspect="1" noChangeArrowheads="1" noTextEdit="1"/>
          </p:cNvSpPr>
          <p:nvPr>
            <p:ph type="sldImg"/>
          </p:nvPr>
        </p:nvSpPr>
        <p:spPr/>
      </p:sp>
      <p:sp>
        <p:nvSpPr>
          <p:cNvPr id="33485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在满足一定条件下</a:t>
                </a:r>
                <a:r>
                  <a:rPr lang="en-US" altLang="zh-CN" dirty="0"/>
                  <a:t>, Q</a:t>
                </a:r>
                <a:r>
                  <a:rPr lang="zh-CN" altLang="en-US" dirty="0"/>
                  <a:t>学习只需要采用贪心策略即可保证收敛</a:t>
                </a:r>
                <a:r>
                  <a:rPr lang="en-US" altLang="zh-CN" dirty="0"/>
                  <a:t>,</a:t>
                </a:r>
                <a:r>
                  <a:rPr lang="zh-CN" altLang="en-US" dirty="0"/>
                  <a:t>因此</a:t>
                </a:r>
                <a:r>
                  <a:rPr lang="en-US" altLang="zh-CN" dirty="0"/>
                  <a:t>,</a:t>
                </a:r>
                <a:r>
                  <a:rPr lang="zh-CN" altLang="en-US" dirty="0"/>
                  <a:t>一学习是目前最有效的模型无关</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的强化学习算法</a:t>
                </a:r>
                <a:r>
                  <a:rPr lang="en-US" altLang="zh-CN" dirty="0"/>
                  <a:t>,W</a:t>
                </a:r>
                <a:r>
                  <a:rPr lang="zh-CN" altLang="en-US" dirty="0"/>
                  <a:t>利用随机过程和不动点理论</a:t>
                </a:r>
                <a:r>
                  <a:rPr lang="en-US" altLang="zh-CN" dirty="0"/>
                  <a:t>,</a:t>
                </a:r>
                <a:r>
                  <a:rPr lang="zh-CN" altLang="en-US" dirty="0"/>
                  <a:t>证明了</a:t>
                </a:r>
                <a:r>
                  <a:rPr lang="en-US" altLang="zh-CN" dirty="0"/>
                  <a:t>Q</a:t>
                </a:r>
                <a:r>
                  <a:rPr lang="zh-CN" altLang="en-US" dirty="0"/>
                  <a:t>学习算法的收敛性</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使用了</a:t>
                </a:r>
                <a:r>
                  <a:rPr lang="en-US" altLang="zh-CN" dirty="0">
                    <a:latin typeface="Times New Roman" panose="02020603050405020304" pitchFamily="18" charset="0"/>
                    <a:cs typeface="Times New Roman" panose="02020603050405020304" pitchFamily="18" charset="0"/>
                  </a:rPr>
                  <a:t>max</a:t>
                </a:r>
                <a:r>
                  <a:rPr lang="zh-CN" altLang="en-US" dirty="0">
                    <a:latin typeface="Times New Roman" panose="02020603050405020304" pitchFamily="18" charset="0"/>
                    <a:cs typeface="Times New Roman" panose="02020603050405020304" pitchFamily="18" charset="0"/>
                  </a:rPr>
                  <a:t>，会引起一个最大化偏差</a:t>
                </a:r>
                <a:r>
                  <a:rPr lang="en-US" altLang="zh-CN" dirty="0">
                    <a:latin typeface="Times New Roman" panose="02020603050405020304" pitchFamily="18" charset="0"/>
                    <a:cs typeface="Times New Roman" panose="02020603050405020304" pitchFamily="18" charset="0"/>
                  </a:rPr>
                  <a:t>(Maximization Bias)</a:t>
                </a:r>
                <a:r>
                  <a:rPr lang="zh-CN" altLang="en-US" dirty="0">
                    <a:latin typeface="Times New Roman" panose="02020603050405020304" pitchFamily="18" charset="0"/>
                    <a:cs typeface="Times New Roman" panose="02020603050405020304" pitchFamily="18" charset="0"/>
                  </a:rPr>
                  <a:t>问题</a:t>
                </a: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t>与</a:t>
                </a:r>
                <a:r>
                  <a:rPr lang="en-US" altLang="zh-CN" dirty="0" smtClean="0"/>
                  <a:t>SARSA</a:t>
                </a:r>
                <a:r>
                  <a:rPr lang="zh-CN" altLang="en-US" dirty="0" smtClean="0"/>
                  <a:t>算法不同，</a:t>
                </a:r>
                <a:r>
                  <a:rPr lang="en-US" altLang="zh-CN" dirty="0" smtClean="0"/>
                  <a:t>Q</a:t>
                </a:r>
                <a:r>
                  <a:rPr lang="zh-CN" altLang="en-US" dirty="0" smtClean="0"/>
                  <a:t>学习算法不是通过</a:t>
                </a:r>
                <a:r>
                  <a:rPr lang="zh-CN" altLang="en-US" i="0" smtClean="0">
                    <a:latin typeface="Cambria Math" panose="02040503050406030204" pitchFamily="18" charset="0"/>
                  </a:rPr>
                  <a:t>𝜋</a:t>
                </a:r>
                <a:r>
                  <a:rPr lang="en-US" altLang="zh-CN" i="0" smtClean="0">
                    <a:latin typeface="Cambria Math" panose="02040503050406030204" pitchFamily="18" charset="0"/>
                  </a:rPr>
                  <a:t>^</a:t>
                </a:r>
                <a:r>
                  <a:rPr lang="zh-CN" altLang="en-US" i="0" smtClean="0">
                    <a:latin typeface="Cambria Math" panose="02040503050406030204" pitchFamily="18" charset="0"/>
                  </a:rPr>
                  <a:t>𝜖</a:t>
                </a:r>
                <a:r>
                  <a:rPr lang="zh-CN" altLang="en-US" dirty="0" smtClean="0"/>
                  <a:t>来选择下一动作</a:t>
                </a:r>
                <a:r>
                  <a:rPr lang="en-US" altLang="zh-CN" b="0" i="0" smtClean="0">
                    <a:latin typeface="Cambria Math" panose="02040503050406030204" pitchFamily="18" charset="0"/>
                  </a:rPr>
                  <a:t>𝑎′</a:t>
                </a:r>
                <a:r>
                  <a:rPr lang="en-US" altLang="zh-CN" dirty="0" smtClean="0"/>
                  <a:t>,</a:t>
                </a:r>
                <a:r>
                  <a:rPr lang="zh-CN" altLang="en-US" dirty="0" smtClean="0"/>
                  <a:t>而是直接选最优的</a:t>
                </a:r>
                <a:r>
                  <a:rPr lang="en-US" altLang="zh-CN" dirty="0" smtClean="0"/>
                  <a:t>Q</a:t>
                </a:r>
                <a:r>
                  <a:rPr lang="zh-CN" altLang="en-US" dirty="0" smtClean="0"/>
                  <a:t>函数，因此更新后的</a:t>
                </a:r>
                <a:r>
                  <a:rPr lang="en-US" altLang="zh-CN" dirty="0" smtClean="0"/>
                  <a:t>Q</a:t>
                </a:r>
                <a:r>
                  <a:rPr lang="zh-CN" altLang="en-US" dirty="0" smtClean="0"/>
                  <a:t>函数是关于策略</a:t>
                </a:r>
                <a:r>
                  <a:rPr lang="zh-CN" altLang="en-US" i="0" smtClean="0">
                    <a:latin typeface="Cambria Math" panose="02040503050406030204" pitchFamily="18" charset="0"/>
                  </a:rPr>
                  <a:t>𝜋</a:t>
                </a:r>
                <a:r>
                  <a:rPr lang="zh-CN" altLang="en-US" dirty="0" smtClean="0"/>
                  <a:t>的而不是</a:t>
                </a:r>
                <a:r>
                  <a:rPr lang="zh-CN" altLang="en-US" i="0" smtClean="0">
                    <a:latin typeface="Cambria Math" panose="02040503050406030204" pitchFamily="18" charset="0"/>
                  </a:rPr>
                  <a:t>𝜋</a:t>
                </a:r>
                <a:r>
                  <a:rPr lang="en-US" altLang="zh-CN" i="0" smtClean="0">
                    <a:latin typeface="Cambria Math" panose="02040503050406030204" pitchFamily="18" charset="0"/>
                  </a:rPr>
                  <a:t>^</a:t>
                </a:r>
                <a:r>
                  <a:rPr lang="zh-CN" altLang="en-US" i="0" smtClean="0">
                    <a:latin typeface="Cambria Math" panose="02040503050406030204" pitchFamily="18" charset="0"/>
                  </a:rPr>
                  <a:t>𝜖</a:t>
                </a:r>
                <a:r>
                  <a:rPr lang="zh-CN" altLang="en-US" dirty="0" smtClean="0"/>
                  <a:t>的</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82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8</a:t>
            </a:fld>
            <a:endParaRPr lang="zh-CN" altLang="en-US"/>
          </a:p>
        </p:txBody>
      </p:sp>
    </p:spTree>
    <p:extLst>
      <p:ext uri="{BB962C8B-B14F-4D97-AF65-F5344CB8AC3E}">
        <p14:creationId xmlns:p14="http://schemas.microsoft.com/office/powerpoint/2010/main" val="85831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83</a:t>
            </a:fld>
            <a:endParaRPr lang="zh-CN" altLang="en-US"/>
          </a:p>
        </p:txBody>
      </p:sp>
    </p:spTree>
    <p:extLst>
      <p:ext uri="{BB962C8B-B14F-4D97-AF65-F5344CB8AC3E}">
        <p14:creationId xmlns:p14="http://schemas.microsoft.com/office/powerpoint/2010/main" val="1745191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88</a:t>
            </a:fld>
            <a:endParaRPr lang="zh-CN" altLang="en-US"/>
          </a:p>
        </p:txBody>
      </p:sp>
    </p:spTree>
    <p:extLst>
      <p:ext uri="{BB962C8B-B14F-4D97-AF65-F5344CB8AC3E}">
        <p14:creationId xmlns:p14="http://schemas.microsoft.com/office/powerpoint/2010/main" val="125361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90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经验回放在一定程度上类似于监督学习。先收集样本，然后在这些样本上进行训练</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t>98</a:t>
            </a:fld>
            <a:endParaRPr lang="zh-CN" altLang="en-US"/>
          </a:p>
        </p:txBody>
      </p:sp>
    </p:spTree>
    <p:extLst>
      <p:ext uri="{BB962C8B-B14F-4D97-AF65-F5344CB8AC3E}">
        <p14:creationId xmlns:p14="http://schemas.microsoft.com/office/powerpoint/2010/main" val="1228084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REINFORCE</a:t>
            </a:r>
            <a:r>
              <a:rPr lang="zh-CN" altLang="en-US" dirty="0"/>
              <a:t>算法的一个主要缺点是不同路径之间的方差很大，导致训练不稳定，这是在高维空间中使用蒙特卡罗方法的的通病。一种减少方差的通用</a:t>
            </a:r>
          </a:p>
          <a:p>
            <a:r>
              <a:rPr lang="zh-CN" altLang="en-US" dirty="0"/>
              <a:t>方法是引入一个控制变量</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111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113</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当前状态是能够对下一步或未来进行决策所需的全部条件，则称该决策系统具有马尔科夫性</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12</a:t>
            </a:fld>
            <a:endParaRPr lang="zh-CN" altLang="en-US"/>
          </a:p>
        </p:txBody>
      </p:sp>
    </p:spTree>
    <p:extLst>
      <p:ext uri="{BB962C8B-B14F-4D97-AF65-F5344CB8AC3E}">
        <p14:creationId xmlns:p14="http://schemas.microsoft.com/office/powerpoint/2010/main" val="124820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latin typeface="Times New Roman" panose="02020603050405020304" pitchFamily="18" charset="0"/>
                <a:cs typeface="Times New Roman" panose="02020603050405020304" pitchFamily="18" charset="0"/>
              </a:rPr>
              <a:t>一般的强化学习任务（比如下棋、游戏）都属于这种回合式的任务</a:t>
            </a:r>
            <a:endParaRPr lang="en-US" altLang="zh-CN">
              <a:latin typeface="Times New Roman" panose="02020603050405020304" pitchFamily="18" charset="0"/>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a:t>v </a:t>
            </a:r>
            <a:r>
              <a:rPr lang="zh-CN" altLang="en-US" dirty="0"/>
              <a:t>描述了处于一个状态的长期最优化价值，即在这个状态下考虑到所有可能发生的后续动作，并且都挑选最优的动作来执行的情况下，这个状态的价值</a:t>
            </a:r>
          </a:p>
          <a:p>
            <a:r>
              <a:rPr lang="zh-CN" altLang="en-US" dirty="0"/>
              <a:t>    </a:t>
            </a:r>
            <a:r>
              <a:rPr lang="en-US" altLang="zh-CN" dirty="0"/>
              <a:t>q </a:t>
            </a:r>
            <a:r>
              <a:rPr lang="zh-CN" altLang="en-US" dirty="0"/>
              <a:t>描述了处于一个状态并执行某个动作后所带来的长期最优价值，即在这个状态下执行某一特定动作后，考虑再之后所有可能处于的状态并且在这些状态下总是选取最优动作来执行所带来的长期价值</a:t>
            </a:r>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33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Prediction</a:t>
            </a:r>
            <a:r>
              <a:rPr lang="zh-CN" altLang="en-US" dirty="0"/>
              <a:t>：</a:t>
            </a:r>
            <a:r>
              <a:rPr lang="en-US" altLang="zh-CN" dirty="0"/>
              <a:t>evaluate a policy</a:t>
            </a:r>
          </a:p>
          <a:p>
            <a:r>
              <a:rPr lang="en-US" altLang="zh-CN" dirty="0"/>
              <a:t>Control: find the best policy</a:t>
            </a:r>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t>34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50000"/>
              </a:spcBef>
            </a:pPr>
            <a:r>
              <a:rPr lang="en-US" altLang="zh-CN" sz="1200" b="1" dirty="0">
                <a:latin typeface="Times New Roman" panose="02020603050405020304" pitchFamily="18" charset="0"/>
                <a:cs typeface="Times New Roman" panose="02020603050405020304" pitchFamily="18" charset="0"/>
              </a:rPr>
              <a:t>RL</a:t>
            </a:r>
            <a:r>
              <a:rPr lang="zh-CN" altLang="en-US" sz="1200" b="1" dirty="0">
                <a:latin typeface="Times New Roman" panose="02020603050405020304" pitchFamily="18" charset="0"/>
                <a:cs typeface="Times New Roman" panose="02020603050405020304" pitchFamily="18" charset="0"/>
              </a:rPr>
              <a:t>可以看成模型无关的、基于样例或基于轨迹的</a:t>
            </a:r>
            <a:r>
              <a:rPr lang="en-US" altLang="zh-CN" sz="1200" b="1" dirty="0">
                <a:latin typeface="Times New Roman" panose="02020603050405020304" pitchFamily="18" charset="0"/>
                <a:cs typeface="Times New Roman" panose="02020603050405020304" pitchFamily="18" charset="0"/>
              </a:rPr>
              <a:t>DP</a:t>
            </a:r>
            <a:r>
              <a:rPr lang="zh-CN" altLang="en-US" sz="1200" b="1" dirty="0">
                <a:latin typeface="Times New Roman" panose="02020603050405020304" pitchFamily="18" charset="0"/>
                <a:cs typeface="Times New Roman" panose="02020603050405020304" pitchFamily="18" charset="0"/>
              </a:rPr>
              <a:t>。只能用从过程中得到的有限样例工作。</a:t>
            </a:r>
          </a:p>
          <a:p>
            <a:pPr eaLnBrk="1" hangingPunct="1">
              <a:spcBef>
                <a:spcPct val="50000"/>
              </a:spcBef>
            </a:pPr>
            <a:r>
              <a:rPr lang="en-US" altLang="zh-CN" sz="1200" b="1" dirty="0">
                <a:latin typeface="Times New Roman" panose="02020603050405020304" pitchFamily="18" charset="0"/>
                <a:cs typeface="Times New Roman" panose="02020603050405020304" pitchFamily="18" charset="0"/>
              </a:rPr>
              <a:t>DP</a:t>
            </a:r>
            <a:r>
              <a:rPr lang="zh-CN" altLang="en-US" sz="1200" b="1" dirty="0">
                <a:latin typeface="Times New Roman" panose="02020603050405020304" pitchFamily="18" charset="0"/>
                <a:cs typeface="Times New Roman" panose="02020603050405020304" pitchFamily="18" charset="0"/>
              </a:rPr>
              <a:t>可以看成基于模型的</a:t>
            </a:r>
            <a:r>
              <a:rPr lang="en-US" altLang="zh-CN" sz="1200" b="1" dirty="0">
                <a:latin typeface="Times New Roman" panose="02020603050405020304" pitchFamily="18" charset="0"/>
                <a:cs typeface="Times New Roman" panose="02020603050405020304" pitchFamily="18" charset="0"/>
              </a:rPr>
              <a:t>RL</a:t>
            </a:r>
            <a:r>
              <a:rPr lang="zh-CN" altLang="en-US" sz="1200" b="1" dirty="0">
                <a:latin typeface="Times New Roman" panose="02020603050405020304" pitchFamily="18" charset="0"/>
                <a:cs typeface="Times New Roman" panose="02020603050405020304" pitchFamily="18" charset="0"/>
              </a:rPr>
              <a:t>。从任何状态动作对，使用模型都能够得到任意多的迁移样例。</a:t>
            </a:r>
          </a:p>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t>36</a:t>
            </a:fld>
            <a:endParaRPr lang="zh-CN" altLang="en-US"/>
          </a:p>
        </p:txBody>
      </p:sp>
    </p:spTree>
    <p:extLst>
      <p:ext uri="{BB962C8B-B14F-4D97-AF65-F5344CB8AC3E}">
        <p14:creationId xmlns:p14="http://schemas.microsoft.com/office/powerpoint/2010/main" val="416846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8E0F60-E850-4B61-BA31-BB854B906823}" type="slidenum">
              <a:rPr lang="zh-CN" altLang="en-US"/>
              <a:t>40</a:t>
            </a:fld>
            <a:endParaRPr lang="en-US" altLang="zh-CN"/>
          </a:p>
        </p:txBody>
      </p:sp>
      <p:sp>
        <p:nvSpPr>
          <p:cNvPr id="163842" name="Rectangle 2"/>
          <p:cNvSpPr>
            <a:spLocks noGrp="1" noRot="1" noChangeAspect="1" noChangeArrowheads="1" noTextEdit="1"/>
          </p:cNvSpPr>
          <p:nvPr>
            <p:ph type="sldImg"/>
          </p:nvPr>
        </p:nvSpPr>
        <p:spPr/>
      </p:sp>
      <p:sp>
        <p:nvSpPr>
          <p:cNvPr id="163843"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8779EC-49B3-432C-97DB-808591654F7C}"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23BE4B-7B7B-40D5-A3BC-CB334786DDC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8400"/>
            <a:ext cx="2133600" cy="457200"/>
          </a:xfrm>
        </p:spPr>
        <p:txBody>
          <a:bodyPr/>
          <a:lstStyle>
            <a:lvl1pPr>
              <a:defRPr/>
            </a:lvl1pPr>
          </a:lstStyle>
          <a:p>
            <a:fld id="{FFB8C13F-B56D-46FA-B831-978C1D8AB971}" type="datetime1">
              <a:rPr lang="zh-CN" altLang="en-US"/>
              <a:t>2020/12/1</a:t>
            </a:fld>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r>
              <a:rPr lang="zh-CN" altLang="en-US"/>
              <a:t>强化学习  史忠植</a:t>
            </a:r>
            <a:endParaRPr lang="en-US" altLang="zh-CN"/>
          </a:p>
        </p:txBody>
      </p:sp>
      <p:sp>
        <p:nvSpPr>
          <p:cNvPr id="8" name="灯片编号占位符 7"/>
          <p:cNvSpPr>
            <a:spLocks noGrp="1"/>
          </p:cNvSpPr>
          <p:nvPr>
            <p:ph type="sldNum" sz="quarter" idx="12"/>
          </p:nvPr>
        </p:nvSpPr>
        <p:spPr>
          <a:xfrm>
            <a:off x="6553200" y="6248400"/>
            <a:ext cx="2133600" cy="457200"/>
          </a:xfrm>
        </p:spPr>
        <p:txBody>
          <a:bodyPr/>
          <a:lstStyle>
            <a:lvl1pPr>
              <a:defRPr/>
            </a:lvl1pPr>
          </a:lstStyle>
          <a:p>
            <a:fld id="{2627E00E-6377-42F8-9628-EF1CEF6784D1}" type="slidenum">
              <a:rPr lang="zh-CN" altLang="en-US"/>
              <a:t>‹#›</a:t>
            </a:fld>
            <a:endParaRPr lang="en-US" altLang="zh-CN"/>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SimHei" panose="02010600030101010101" pitchFamily="49" charset="-122"/>
                <a:ea typeface="SimHei" panose="02010600030101010101"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LiSu" panose="02010509060101010101" pitchFamily="49" charset="-122"/>
                <a:ea typeface="LiSu" panose="02010509060101010101" pitchFamily="49" charset="-122"/>
              </a:defRPr>
            </a:lvl1pPr>
            <a:lvl2pPr>
              <a:defRPr sz="2400">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a:latin typeface="LiSu" panose="02010509060101010101" pitchFamily="49" charset="-122"/>
                <a:ea typeface="LiSu"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a:latin typeface="LiSu" panose="02010509060101010101" pitchFamily="49" charset="-122"/>
                <a:ea typeface="LiSu"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a:latin typeface="LiSu" panose="02010509060101010101" pitchFamily="49" charset="-122"/>
                <a:ea typeface="LiSu"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lang="zh-CN" altLang="en-US" dirty="0"/>
              <a:t>第五级</a:t>
            </a:r>
            <a:r>
              <a:rPr lang="en-US" altLang="zh-CN" dirty="0" err="1"/>
              <a:t>mulu</a:t>
            </a:r>
            <a:endParaRPr lang="zh-CN" altLang="en-US" dirty="0"/>
          </a:p>
          <a:p>
            <a:pPr lvl="4"/>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SimHei" panose="02010600030101010101" pitchFamily="49" charset="-122"/>
                <a:ea typeface="SimHei" panose="02010600030101010101"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240360" cy="433387"/>
          </a:xfrm>
        </p:spPr>
        <p:txBody>
          <a:bodyPr/>
          <a:lstStyle>
            <a:lvl1pPr marL="0" indent="0">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652121" y="51135"/>
            <a:ext cx="3312368" cy="433387"/>
          </a:xfrm>
        </p:spPr>
        <p:txBody>
          <a:bodyPr/>
          <a:lstStyle>
            <a:lvl1pPr marL="0" indent="0" algn="r">
              <a:buNone/>
              <a:defRPr sz="2000">
                <a:solidFill>
                  <a:schemeClr val="bg1"/>
                </a:solidFill>
                <a:latin typeface="Microsoft YaHei" panose="020B0503020204020204" pitchFamily="34" charset="-122"/>
                <a:ea typeface="Microsoft YaHei" panose="020B0503020204020204"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44E47BA1-C8C0-401F-B697-D54408D2348D}"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54.png"/><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109.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126.png"/><Relationship Id="rId7" Type="http://schemas.openxmlformats.org/officeDocument/2006/relationships/image" Target="../media/image160.pn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48.png"/><Relationship Id="rId4" Type="http://schemas.openxmlformats.org/officeDocument/2006/relationships/image" Target="../media/image137.png"/><Relationship Id="rId9" Type="http://schemas.openxmlformats.org/officeDocument/2006/relationships/image" Target="../media/image259.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hyperlink" Target="https://spinningup.openai.com/en/latest/spinningup/extra_pg_proof1.html" TargetMode="External"/><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1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2.png"/><Relationship Id="rId4" Type="http://schemas.openxmlformats.org/officeDocument/2006/relationships/image" Target="../media/image291.png"/></Relationships>
</file>

<file path=ppt/slides/_rels/slide112.xml.rels><?xml version="1.0" encoding="UTF-8" standalone="yes"?>
<Relationships xmlns="http://schemas.openxmlformats.org/package/2006/relationships"><Relationship Id="rId2" Type="http://schemas.openxmlformats.org/officeDocument/2006/relationships/image" Target="../media/image26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95.png"/></Relationships>
</file>

<file path=ppt/slides/_rels/slide11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97.png"/><Relationship Id="rId1" Type="http://schemas.openxmlformats.org/officeDocument/2006/relationships/slideLayout" Target="../slideLayouts/slideLayout2.xml"/><Relationship Id="rId5" Type="http://schemas.openxmlformats.org/officeDocument/2006/relationships/hyperlink" Target="https://spinningup.openai.com/en/latest/spinningup/rl_intro3.html" TargetMode="External"/><Relationship Id="rId4" Type="http://schemas.openxmlformats.org/officeDocument/2006/relationships/image" Target="../media/image299.png"/></Relationships>
</file>

<file path=ppt/slides/_rels/slide11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03.png"/><Relationship Id="rId4" Type="http://schemas.openxmlformats.org/officeDocument/2006/relationships/image" Target="../media/image302.png"/></Relationships>
</file>

<file path=ppt/slides/_rels/slide11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12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5.png"/><Relationship Id="rId4" Type="http://schemas.openxmlformats.org/officeDocument/2006/relationships/image" Target="../media/image324.png"/></Relationships>
</file>

<file path=ppt/slides/_rels/slide132.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87.emf"/><Relationship Id="rId2" Type="http://schemas.openxmlformats.org/officeDocument/2006/relationships/image" Target="../media/image286.png"/><Relationship Id="rId1" Type="http://schemas.openxmlformats.org/officeDocument/2006/relationships/slideLayout" Target="../slideLayouts/slideLayout2.xml"/><Relationship Id="rId4" Type="http://schemas.openxmlformats.org/officeDocument/2006/relationships/image" Target="../media/image288.emf"/></Relationships>
</file>

<file path=ppt/slides/_rels/slide143.xml.rels><?xml version="1.0" encoding="UTF-8" standalone="yes"?>
<Relationships xmlns="http://schemas.openxmlformats.org/package/2006/relationships"><Relationship Id="rId3" Type="http://schemas.openxmlformats.org/officeDocument/2006/relationships/image" Target="../media/image290.emf"/><Relationship Id="rId2" Type="http://schemas.openxmlformats.org/officeDocument/2006/relationships/image" Target="../media/image289.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hyperlink" Target="https://github.com/facebookresearch/EL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810.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45.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00.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690.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71.png"/><Relationship Id="rId7"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7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1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95.png"/><Relationship Id="rId7" Type="http://schemas.openxmlformats.org/officeDocument/2006/relationships/image" Target="../media/image217.png"/><Relationship Id="rId12"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7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9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43.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6.png"/></Relationships>
</file>

<file path=ppt/slides/_rels/slide9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9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Microsoft YaHei" panose="020B0503020204020204" pitchFamily="34" charset="-122"/>
                <a:ea typeface="Microsoft YaHei"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易建强 蒲志强 袁如意</a:t>
            </a:r>
          </a:p>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中国科学院自动化研究所</a:t>
            </a:r>
            <a:endParaRPr kumimoji="1" lang="en-US" altLang="zh-CN" sz="2400" dirty="0">
              <a:solidFill>
                <a:schemeClr val="tx2">
                  <a:lumMod val="75000"/>
                </a:schemeClr>
              </a:solidFill>
              <a:latin typeface="Times New Roman" panose="02020603050405020304" pitchFamily="18" charset="0"/>
              <a:ea typeface="LiSu" panose="02010509060101010101" pitchFamily="49" charset="-122"/>
            </a:endParaRPr>
          </a:p>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20</a:t>
            </a:r>
            <a:r>
              <a:rPr kumimoji="1" lang="en-US" altLang="zh-CN" sz="2400" dirty="0">
                <a:solidFill>
                  <a:schemeClr val="tx2">
                    <a:lumMod val="75000"/>
                  </a:schemeClr>
                </a:solidFill>
                <a:latin typeface="Times New Roman" panose="02020603050405020304" pitchFamily="18" charset="0"/>
                <a:ea typeface="LiSu" panose="02010509060101010101" pitchFamily="49" charset="-122"/>
              </a:rPr>
              <a:t>20</a:t>
            </a: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年秋季</a:t>
            </a:r>
          </a:p>
        </p:txBody>
      </p:sp>
      <p:pic>
        <p:nvPicPr>
          <p:cNvPr id="5" name="图片 4"/>
          <p:cNvPicPr>
            <a:picLocks noChangeAspect="1"/>
          </p:cNvPicPr>
          <p:nvPr/>
        </p:nvPicPr>
        <p:blipFill rotWithShape="1">
          <a:blip r:embed="rId2"/>
          <a:srcRect l="6287" r="18844"/>
          <a:stretch>
            <a:fillRect/>
          </a:stretch>
        </p:blipFill>
        <p:spPr>
          <a:xfrm>
            <a:off x="4557713" y="3933825"/>
            <a:ext cx="2246312"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a:fillRect/>
          </a:stretch>
        </p:blipFill>
        <p:spPr>
          <a:xfrm>
            <a:off x="34925" y="3933825"/>
            <a:ext cx="2089150"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t>1</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强化学习基本要素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3456383"/>
              </a:xfrm>
            </p:spPr>
            <p:txBody>
              <a:bodyPr/>
              <a:lstStyle/>
              <a:p>
                <a:r>
                  <a:rPr lang="zh-CN" altLang="en-US" dirty="0">
                    <a:solidFill>
                      <a:srgbClr val="FF0000"/>
                    </a:solidFill>
                  </a:rPr>
                  <a:t>状态转移概率</a:t>
                </a:r>
                <a14:m>
                  <m:oMath xmlns:m="http://schemas.openxmlformats.org/officeDocument/2006/math">
                    <m:r>
                      <a:rPr lang="en-US" altLang="zh-CN" i="1" dirty="0">
                        <a:solidFill>
                          <a:srgbClr val="FF0000"/>
                        </a:solidFill>
                        <a:latin typeface="Cambria Math" panose="02040503050406030204" pitchFamily="18" charset="0"/>
                      </a:rPr>
                      <m:t>𝑝</m:t>
                    </m:r>
                    <m:r>
                      <a:rPr lang="en-US" altLang="zh-CN" i="1" dirty="0">
                        <a:solidFill>
                          <a:srgbClr val="FF0000"/>
                        </a:solidFill>
                        <a:latin typeface="Cambria Math" panose="02040503050406030204" pitchFamily="18" charset="0"/>
                      </a:rPr>
                      <m:t>(</m:t>
                    </m:r>
                    <m:r>
                      <a:rPr lang="en-US" altLang="zh-CN" i="1" dirty="0" err="1">
                        <a:solidFill>
                          <a:srgbClr val="FF0000"/>
                        </a:solidFill>
                        <a:latin typeface="Cambria Math" panose="02040503050406030204" pitchFamily="18" charset="0"/>
                      </a:rPr>
                      <m:t>𝑠</m:t>
                    </m:r>
                    <m:r>
                      <a:rPr lang="en-US" altLang="zh-CN" i="1" dirty="0" err="1">
                        <a:solidFill>
                          <a:srgbClr val="FF0000"/>
                        </a:solidFill>
                        <a:latin typeface="Cambria Math" panose="02040503050406030204" pitchFamily="18" charset="0"/>
                      </a:rPr>
                      <m:t>′|</m:t>
                    </m:r>
                    <m:r>
                      <a:rPr lang="en-US" altLang="zh-CN" i="1" dirty="0" err="1">
                        <a:solidFill>
                          <a:srgbClr val="FF0000"/>
                        </a:solidFill>
                        <a:latin typeface="Cambria Math" panose="02040503050406030204" pitchFamily="18" charset="0"/>
                      </a:rPr>
                      <m:t>𝑠</m:t>
                    </m:r>
                    <m:r>
                      <a:rPr lang="en-US" altLang="zh-CN" i="1" dirty="0">
                        <a:solidFill>
                          <a:srgbClr val="FF0000"/>
                        </a:solidFill>
                        <a:latin typeface="Cambria Math" panose="02040503050406030204" pitchFamily="18" charset="0"/>
                      </a:rPr>
                      <m:t>, </m:t>
                    </m:r>
                    <m:r>
                      <a:rPr lang="en-US" altLang="zh-CN" i="1" dirty="0">
                        <a:solidFill>
                          <a:srgbClr val="FF0000"/>
                        </a:solidFill>
                        <a:latin typeface="Cambria Math" panose="02040503050406030204" pitchFamily="18" charset="0"/>
                      </a:rPr>
                      <m:t>𝑎</m:t>
                    </m:r>
                    <m:r>
                      <a:rPr lang="en-US" altLang="zh-CN" i="1" dirty="0">
                        <a:solidFill>
                          <a:srgbClr val="FF0000"/>
                        </a:solidFill>
                        <a:latin typeface="Cambria Math" panose="02040503050406030204" pitchFamily="18" charset="0"/>
                      </a:rPr>
                      <m:t>) </m:t>
                    </m:r>
                  </m:oMath>
                </a14:m>
                <a:r>
                  <a:rPr lang="zh-CN" altLang="en-US" dirty="0"/>
                  <a:t>是在智能体根据当前状态</a:t>
                </a:r>
                <a14:m>
                  <m:oMath xmlns:m="http://schemas.openxmlformats.org/officeDocument/2006/math">
                    <m:r>
                      <a:rPr lang="en-US" altLang="zh-CN" i="1" dirty="0">
                        <a:latin typeface="Cambria Math" panose="02040503050406030204" pitchFamily="18" charset="0"/>
                      </a:rPr>
                      <m:t>𝑠</m:t>
                    </m:r>
                  </m:oMath>
                </a14:m>
                <a:r>
                  <a:rPr lang="en-US" altLang="zh-CN" i="1" dirty="0"/>
                  <a:t> </a:t>
                </a:r>
                <a:r>
                  <a:rPr lang="zh-CN" altLang="en-US" dirty="0"/>
                  <a:t>做出一个动作</a:t>
                </a:r>
                <a14:m>
                  <m:oMath xmlns:m="http://schemas.openxmlformats.org/officeDocument/2006/math">
                    <m:r>
                      <a:rPr lang="en-US" altLang="zh-CN" i="1" dirty="0">
                        <a:latin typeface="Cambria Math" panose="02040503050406030204" pitchFamily="18" charset="0"/>
                      </a:rPr>
                      <m:t>𝑎</m:t>
                    </m:r>
                    <m:r>
                      <a:rPr lang="en-US" altLang="zh-CN" i="1" dirty="0">
                        <a:latin typeface="Cambria Math" panose="02040503050406030204" pitchFamily="18" charset="0"/>
                      </a:rPr>
                      <m:t> </m:t>
                    </m:r>
                  </m:oMath>
                </a14:m>
                <a:r>
                  <a:rPr lang="zh-CN" altLang="en-US" dirty="0"/>
                  <a:t>之后，环境在下一个时刻转变为状态</a:t>
                </a:r>
                <a14:m>
                  <m:oMath xmlns:m="http://schemas.openxmlformats.org/officeDocument/2006/math">
                    <m:r>
                      <a:rPr lang="en-US" altLang="zh-CN" i="1" dirty="0">
                        <a:latin typeface="Cambria Math" panose="02040503050406030204" pitchFamily="18" charset="0"/>
                      </a:rPr>
                      <m:t>𝑠</m:t>
                    </m:r>
                    <m:r>
                      <a:rPr lang="en-US" altLang="zh-CN" i="1" dirty="0">
                        <a:latin typeface="Cambria Math" panose="02040503050406030204" pitchFamily="18" charset="0"/>
                      </a:rPr>
                      <m:t>′ </m:t>
                    </m:r>
                  </m:oMath>
                </a14:m>
                <a:r>
                  <a:rPr lang="zh-CN" altLang="en-US" dirty="0"/>
                  <a:t>的概率</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即时奖励</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𝑟</m:t>
                    </m:r>
                    <m:r>
                      <a:rPr lang="en-US" altLang="zh-CN" i="1" dirty="0" smtClean="0">
                        <a:solidFill>
                          <a:srgbClr val="FF0000"/>
                        </a:solidFill>
                        <a:latin typeface="Cambria Math" panose="02040503050406030204" pitchFamily="18" charset="0"/>
                        <a:cs typeface="Times New Roman" panose="02020603050405020304" pitchFamily="18" charset="0"/>
                      </a:rPr>
                      <m:t>(</m:t>
                    </m:r>
                    <m:r>
                      <a:rPr lang="en-US" altLang="zh-CN" i="1" dirty="0" smtClean="0">
                        <a:solidFill>
                          <a:srgbClr val="FF0000"/>
                        </a:solidFill>
                        <a:latin typeface="Cambria Math" panose="02040503050406030204" pitchFamily="18" charset="0"/>
                        <a:cs typeface="Times New Roman" panose="02020603050405020304" pitchFamily="18" charset="0"/>
                      </a:rPr>
                      <m:t>𝑠</m:t>
                    </m:r>
                    <m:r>
                      <a:rPr lang="en-US" altLang="zh-CN" i="1" dirty="0" smtClean="0">
                        <a:solidFill>
                          <a:srgbClr val="FF0000"/>
                        </a:solidFill>
                        <a:latin typeface="Cambria Math" panose="02040503050406030204" pitchFamily="18" charset="0"/>
                        <a:cs typeface="Times New Roman" panose="02020603050405020304" pitchFamily="18" charset="0"/>
                      </a:rPr>
                      <m:t>, </m:t>
                    </m:r>
                    <m:r>
                      <a:rPr lang="en-US" altLang="zh-CN" i="1" dirty="0" smtClean="0">
                        <a:solidFill>
                          <a:srgbClr val="FF0000"/>
                        </a:solidFill>
                        <a:latin typeface="Cambria Math" panose="02040503050406030204" pitchFamily="18" charset="0"/>
                        <a:cs typeface="Times New Roman" panose="02020603050405020304" pitchFamily="18" charset="0"/>
                      </a:rPr>
                      <m:t>𝑎</m:t>
                    </m:r>
                    <m:r>
                      <a:rPr lang="en-US" altLang="zh-CN" i="1" dirty="0" smtClean="0">
                        <a:solidFill>
                          <a:srgbClr val="FF0000"/>
                        </a:solidFill>
                        <a:latin typeface="Cambria Math" panose="02040503050406030204" pitchFamily="18" charset="0"/>
                        <a:cs typeface="Times New Roman" panose="02020603050405020304" pitchFamily="18" charset="0"/>
                      </a:rPr>
                      <m:t>, </m:t>
                    </m:r>
                    <m:r>
                      <a:rPr lang="en-US" altLang="zh-CN" i="1" dirty="0" smtClean="0">
                        <a:solidFill>
                          <a:srgbClr val="FF0000"/>
                        </a:solidFill>
                        <a:latin typeface="Cambria Math" panose="02040503050406030204" pitchFamily="18" charset="0"/>
                        <a:cs typeface="Times New Roman" panose="02020603050405020304" pitchFamily="18" charset="0"/>
                      </a:rPr>
                      <m:t>𝑠</m:t>
                    </m:r>
                    <m:r>
                      <a:rPr lang="en-US" altLang="zh-CN" i="1" dirty="0" smtClean="0">
                        <a:solidFill>
                          <a:srgbClr val="FF0000"/>
                        </a:solidFill>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是一个标量函数，即智能体根据当前状态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做出动作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之后，环境会反馈给智能体一个奖励，这个奖励也经常和下一个时刻的状态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r>
                      <a:rPr lang="en-US" altLang="zh-CN" i="1" dirty="0" smtClean="0">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有关。</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b="0" dirty="0">
                  <a:latin typeface="Times New Roman" panose="02020603050405020304" pitchFamily="18" charset="0"/>
                  <a:cs typeface="Times New Roman" panose="02020603050405020304" pitchFamily="18" charset="0"/>
                </a:endParaRPr>
              </a:p>
              <a:p>
                <a:pPr marL="0" indent="0">
                  <a:buNone/>
                </a:pPr>
                <a:endParaRPr lang="en-US" altLang="zh-CN" b="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3456383"/>
              </a:xfrm>
              <a:blipFill>
                <a:blip r:embed="rId2"/>
                <a:stretch>
                  <a:fillRect l="-1215" t="-2116" r="-675"/>
                </a:stretch>
              </a:blipFill>
            </p:spPr>
            <p:txBody>
              <a:bodyPr/>
              <a:lstStyle/>
              <a:p>
                <a:r>
                  <a:rPr lang="zh-CN" altLang="en-US">
                    <a:noFill/>
                  </a:rPr>
                  <a:t> </a:t>
                </a:r>
              </a:p>
            </p:txBody>
          </p:sp>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568952" cy="4281339"/>
              </a:xfrm>
            </p:spPr>
            <p:txBody>
              <a:bodyPr/>
              <a:lstStyle/>
              <a:p>
                <a:r>
                  <a:rPr lang="zh-CN" altLang="zh-CN" dirty="0">
                    <a:latin typeface="Times New Roman" panose="02020603050405020304" pitchFamily="18" charset="0"/>
                    <a:cs typeface="Times New Roman" panose="02020603050405020304" pitchFamily="18" charset="0"/>
                  </a:rPr>
                  <a:t>当采用优先回放概率分布采样时，动作值函数估计是一个有偏估计，因为采样分布与动作值函数的分布式两个完全不同的分布，为此，可采用重要性采样系数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den>
                            </m:f>
                          </m:e>
                        </m:d>
                      </m:e>
                      <m:sup>
                        <m:r>
                          <a:rPr lang="en-US" altLang="zh-CN" i="1">
                            <a:latin typeface="Cambria Math" panose="02040503050406030204" pitchFamily="18" charset="0"/>
                          </a:rPr>
                          <m:t>𝛽</m:t>
                        </m:r>
                      </m:sup>
                    </m:sSup>
                  </m:oMath>
                </a14:m>
                <a:r>
                  <a:rPr lang="zh-CN" altLang="zh-CN" dirty="0">
                    <a:latin typeface="Times New Roman" panose="02020603050405020304" pitchFamily="18" charset="0"/>
                    <a:cs typeface="Times New Roman" panose="02020603050405020304" pitchFamily="18" charset="0"/>
                  </a:rPr>
                  <a:t>来矫正这个偏差。</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zh-CN" dirty="0">
                    <a:latin typeface="Times New Roman" panose="02020603050405020304" pitchFamily="18" charset="0"/>
                    <a:cs typeface="Times New Roman" panose="02020603050405020304" pitchFamily="18" charset="0"/>
                  </a:rPr>
                  <a:t>同时为克服</a:t>
                </a:r>
                <a:r>
                  <a:rPr lang="en-US" altLang="zh-CN" dirty="0">
                    <a:latin typeface="Times New Roman" panose="02020603050405020304" pitchFamily="18" charset="0"/>
                    <a:cs typeface="Times New Roman" panose="02020603050405020304" pitchFamily="18" charset="0"/>
                  </a:rPr>
                  <a:t>Q</a:t>
                </a:r>
                <a:r>
                  <a:rPr lang="zh-CN" altLang="zh-CN" dirty="0">
                    <a:latin typeface="Times New Roman" panose="02020603050405020304" pitchFamily="18" charset="0"/>
                    <a:cs typeface="Times New Roman" panose="02020603050405020304" pitchFamily="18" charset="0"/>
                  </a:rPr>
                  <a:t>学习容易过估计的固有缺点，采用将动作选择和动作评估分别用不同的值函数来实现（</a:t>
                </a:r>
                <a:r>
                  <a:rPr lang="en-US" altLang="zh-CN" dirty="0">
                    <a:latin typeface="Times New Roman" panose="02020603050405020304" pitchFamily="18" charset="0"/>
                    <a:cs typeface="Times New Roman" panose="02020603050405020304" pitchFamily="18" charset="0"/>
                  </a:rPr>
                  <a:t>Double DQN</a:t>
                </a:r>
                <a:r>
                  <a:rPr lang="zh-CN"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568952" cy="4281339"/>
              </a:xfrm>
              <a:blipFill>
                <a:blip r:embed="rId2"/>
                <a:stretch>
                  <a:fillRect l="-1280" t="-1567"/>
                </a:stretch>
              </a:blipFill>
            </p:spPr>
            <p:txBody>
              <a:bodyPr/>
              <a:lstStyle/>
              <a:p>
                <a:r>
                  <a:rPr lang="zh-CN"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101</a:t>
            </a:fld>
            <a:endParaRPr lang="en-US" altLang="zh-CN"/>
          </a:p>
        </p:txBody>
      </p:sp>
      <p:sp>
        <p:nvSpPr>
          <p:cNvPr id="6" name="内容占位符 5"/>
          <p:cNvSpPr>
            <a:spLocks noGrp="1"/>
          </p:cNvSpPr>
          <p:nvPr>
            <p:ph sz="half" idx="1"/>
          </p:nvPr>
        </p:nvSpPr>
        <p:spPr>
          <a:xfrm>
            <a:off x="457200" y="1844825"/>
            <a:ext cx="8229600" cy="1080120"/>
          </a:xfrm>
        </p:spPr>
        <p:txBody>
          <a:bodyPr/>
          <a:lstStyle/>
          <a:p>
            <a:endParaRPr lang="zh-CN" altLang="en-US" dirty="0"/>
          </a:p>
        </p:txBody>
      </p:sp>
      <p:pic>
        <p:nvPicPr>
          <p:cNvPr id="9" name="图片 8"/>
          <p:cNvPicPr>
            <a:picLocks noChangeAspect="1"/>
          </p:cNvPicPr>
          <p:nvPr/>
        </p:nvPicPr>
        <p:blipFill>
          <a:blip r:embed="rId2"/>
          <a:stretch>
            <a:fillRect/>
          </a:stretch>
        </p:blipFill>
        <p:spPr>
          <a:xfrm>
            <a:off x="1259632" y="1675356"/>
            <a:ext cx="6480720" cy="3987382"/>
          </a:xfrm>
          <a:prstGeom prst="rect">
            <a:avLst/>
          </a:prstGeom>
        </p:spPr>
      </p:pic>
      <p:sp>
        <p:nvSpPr>
          <p:cNvPr id="10" name="文本框 9"/>
          <p:cNvSpPr txBox="1"/>
          <p:nvPr/>
        </p:nvSpPr>
        <p:spPr>
          <a:xfrm>
            <a:off x="2353440" y="5851447"/>
            <a:ext cx="4229043" cy="523220"/>
          </a:xfrm>
          <a:prstGeom prst="rect">
            <a:avLst/>
          </a:prstGeom>
          <a:noFill/>
        </p:spPr>
        <p:txBody>
          <a:bodyPr wrap="none" rtlCol="0">
            <a:spAutoFit/>
          </a:bodyPr>
          <a:lstStyle/>
          <a:p>
            <a:r>
              <a:rPr lang="en-US" altLang="zh-CN" dirty="0"/>
              <a:t>DQN</a:t>
            </a:r>
            <a:r>
              <a:rPr lang="zh-CN" altLang="en-US" dirty="0"/>
              <a:t>行为值函数逼近网络</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9036496" cy="475252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优先回放</a:t>
                </a:r>
                <a:r>
                  <a:rPr lang="en-US" altLang="zh-CN" dirty="0">
                    <a:latin typeface="Times New Roman" panose="02020603050405020304" pitchFamily="18" charset="0"/>
                    <a:cs typeface="Times New Roman" panose="02020603050405020304" pitchFamily="18" charset="0"/>
                  </a:rPr>
                  <a:t>Double DQN</a:t>
                </a:r>
                <a:r>
                  <a:rPr lang="zh-CN" altLang="en-US" dirty="0">
                    <a:latin typeface="Times New Roman" panose="02020603050405020304" pitchFamily="18" charset="0"/>
                    <a:cs typeface="Times New Roman" panose="02020603050405020304" pitchFamily="18" charset="0"/>
                  </a:rPr>
                  <a:t>算法伪代码</a:t>
                </a:r>
                <a:endParaRPr lang="en-US" altLang="zh-CN"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zh-CN" sz="2000" dirty="0">
                    <a:latin typeface="Times New Roman" panose="02020603050405020304" pitchFamily="18" charset="0"/>
                    <a:cs typeface="Times New Roman" panose="02020603050405020304" pitchFamily="18" charset="0"/>
                  </a:rPr>
                  <a:t>：输入</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minibatch</a:t>
                </a:r>
                <a:r>
                  <a:rPr lang="zh-CN" altLang="zh-CN" sz="2000" dirty="0">
                    <a:latin typeface="Times New Roman" panose="02020603050405020304" pitchFamily="18" charset="0"/>
                    <a:cs typeface="Times New Roman" panose="02020603050405020304" pitchFamily="18" charset="0"/>
                  </a:rPr>
                  <a:t>大小</a:t>
                </a:r>
                <a14:m>
                  <m:oMath xmlns:m="http://schemas.openxmlformats.org/officeDocument/2006/math">
                    <m:r>
                      <m:rPr>
                        <m:sty m:val="p"/>
                      </m:rPr>
                      <a:rPr lang="en-US" altLang="zh-CN" sz="2000">
                        <a:latin typeface="Cambria Math" panose="02040503050406030204" pitchFamily="18" charset="0"/>
                      </a:rPr>
                      <m:t>k</m:t>
                    </m:r>
                  </m:oMath>
                </a14:m>
                <a:r>
                  <a:rPr lang="zh-CN" altLang="zh-CN" sz="2000" dirty="0">
                    <a:latin typeface="Times New Roman" panose="02020603050405020304" pitchFamily="18" charset="0"/>
                    <a:cs typeface="Times New Roman" panose="02020603050405020304" pitchFamily="18" charset="0"/>
                  </a:rPr>
                  <a:t>，步长</a:t>
                </a:r>
                <a14:m>
                  <m:oMath xmlns:m="http://schemas.openxmlformats.org/officeDocument/2006/math">
                    <m:r>
                      <m:rPr>
                        <m:sty m:val="p"/>
                      </m:rPr>
                      <a:rPr lang="en-US" altLang="zh-CN" sz="2000">
                        <a:latin typeface="Cambria Math" panose="02040503050406030204" pitchFamily="18" charset="0"/>
                      </a:rPr>
                      <m:t>ε</m:t>
                    </m:r>
                  </m:oMath>
                </a14:m>
                <a:r>
                  <a:rPr lang="zh-CN" altLang="zh-CN" sz="2000" dirty="0">
                    <a:latin typeface="Times New Roman" panose="02020603050405020304" pitchFamily="18" charset="0"/>
                    <a:cs typeface="Times New Roman" panose="02020603050405020304" pitchFamily="18" charset="0"/>
                  </a:rPr>
                  <a:t>，回放周期</a:t>
                </a:r>
                <a14:m>
                  <m:oMath xmlns:m="http://schemas.openxmlformats.org/officeDocument/2006/math">
                    <m:r>
                      <m:rPr>
                        <m:sty m:val="p"/>
                      </m:rPr>
                      <a:rPr lang="en-US" altLang="zh-CN" sz="2000">
                        <a:latin typeface="Cambria Math" panose="02040503050406030204" pitchFamily="18" charset="0"/>
                      </a:rPr>
                      <m:t>K</m:t>
                    </m:r>
                    <m:r>
                      <a:rPr lang="zh-CN" altLang="zh-CN" sz="2000">
                        <a:latin typeface="Cambria Math" panose="02040503050406030204" pitchFamily="18" charset="0"/>
                      </a:rPr>
                      <m:t>，</m:t>
                    </m:r>
                  </m:oMath>
                </a14:m>
                <a:r>
                  <a:rPr lang="zh-CN" altLang="zh-CN" sz="2000" dirty="0">
                    <a:latin typeface="Times New Roman" panose="02020603050405020304" pitchFamily="18" charset="0"/>
                    <a:cs typeface="Times New Roman" panose="02020603050405020304" pitchFamily="18" charset="0"/>
                  </a:rPr>
                  <a:t>存储总数据大小</a:t>
                </a:r>
                <a14:m>
                  <m:oMath xmlns:m="http://schemas.openxmlformats.org/officeDocument/2006/math">
                    <m:r>
                      <m:rPr>
                        <m:sty m:val="p"/>
                      </m:rPr>
                      <a:rPr lang="en-US" altLang="zh-CN" sz="2000">
                        <a:latin typeface="Cambria Math" panose="02040503050406030204" pitchFamily="18" charset="0"/>
                      </a:rPr>
                      <m:t>N</m:t>
                    </m:r>
                  </m:oMath>
                </a14:m>
                <a:r>
                  <a:rPr lang="zh-CN" altLang="zh-CN" sz="2000" dirty="0">
                    <a:latin typeface="Times New Roman" panose="02020603050405020304" pitchFamily="18" charset="0"/>
                    <a:cs typeface="Times New Roman" panose="02020603050405020304" pitchFamily="18" charset="0"/>
                  </a:rPr>
                  <a:t>，常数</a:t>
                </a:r>
                <a14:m>
                  <m:oMath xmlns:m="http://schemas.openxmlformats.org/officeDocument/2006/math">
                    <m:r>
                      <m:rPr>
                        <m:sty m:val="p"/>
                      </m:rPr>
                      <a:rPr lang="en-US" altLang="zh-CN" sz="2000">
                        <a:latin typeface="Cambria Math" panose="02040503050406030204" pitchFamily="18" charset="0"/>
                      </a:rPr>
                      <m:t>α</m:t>
                    </m:r>
                    <m:r>
                      <a:rPr lang="en-US" altLang="zh-CN" sz="2000">
                        <a:latin typeface="Cambria Math" panose="02040503050406030204" pitchFamily="18" charset="0"/>
                      </a:rPr>
                      <m:t>,</m:t>
                    </m:r>
                    <m:r>
                      <m:rPr>
                        <m:sty m:val="p"/>
                      </m:rPr>
                      <a:rPr lang="en-US" altLang="zh-CN" sz="2000">
                        <a:latin typeface="Cambria Math" panose="02040503050406030204" pitchFamily="18" charset="0"/>
                      </a:rPr>
                      <m:t>β</m:t>
                    </m:r>
                  </m:oMath>
                </a14:m>
                <a:r>
                  <a:rPr lang="zh-CN" altLang="zh-CN" sz="2000" dirty="0">
                    <a:latin typeface="Times New Roman" panose="02020603050405020304" pitchFamily="18" charset="0"/>
                    <a:cs typeface="Times New Roman" panose="02020603050405020304" pitchFamily="18" charset="0"/>
                  </a:rPr>
                  <a:t>，总时间</a:t>
                </a:r>
                <a14:m>
                  <m:oMath xmlns:m="http://schemas.openxmlformats.org/officeDocument/2006/math">
                    <m:r>
                      <m:rPr>
                        <m:sty m:val="p"/>
                      </m:rPr>
                      <a:rPr lang="en-US" altLang="zh-CN" sz="2000">
                        <a:latin typeface="Cambria Math" panose="02040503050406030204" pitchFamily="18" charset="0"/>
                      </a:rPr>
                      <m:t>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zh-CN" sz="2000" dirty="0">
                    <a:latin typeface="Times New Roman" panose="02020603050405020304" pitchFamily="18" charset="0"/>
                    <a:cs typeface="Times New Roman" panose="02020603050405020304" pitchFamily="18" charset="0"/>
                  </a:rPr>
                  <a:t>：初始化回放记忆库</a:t>
                </a:r>
                <a14:m>
                  <m:oMath xmlns:m="http://schemas.openxmlformats.org/officeDocument/2006/math">
                    <m:r>
                      <m:rPr>
                        <m:sty m:val="p"/>
                      </m:rPr>
                      <a:rPr lang="en-US" altLang="zh-CN" sz="2000">
                        <a:latin typeface="Cambria Math" panose="02040503050406030204" pitchFamily="18" charset="0"/>
                      </a:rPr>
                      <m:t>H</m:t>
                    </m:r>
                    <m:r>
                      <a:rPr lang="en-US" altLang="zh-CN" sz="2000">
                        <a:latin typeface="Cambria Math" panose="02040503050406030204" pitchFamily="18" charset="0"/>
                      </a:rPr>
                      <m:t>=∅,∆=0,</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=0</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a:t>
                </a:r>
                <a:r>
                  <a:rPr lang="zh-CN" altLang="zh-CN" sz="2000" dirty="0">
                    <a:latin typeface="Times New Roman" panose="02020603050405020304" pitchFamily="18" charset="0"/>
                    <a:cs typeface="Times New Roman" panose="02020603050405020304" pitchFamily="18" charset="0"/>
                  </a:rPr>
                  <a:t>：观测初始状态</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0</m:t>
                        </m:r>
                      </m:sub>
                    </m:sSub>
                  </m:oMath>
                </a14:m>
                <a:r>
                  <a:rPr lang="zh-CN" altLang="zh-CN" sz="2000" dirty="0">
                    <a:latin typeface="Times New Roman" panose="02020603050405020304" pitchFamily="18" charset="0"/>
                    <a:cs typeface="Times New Roman" panose="02020603050405020304" pitchFamily="18" charset="0"/>
                  </a:rPr>
                  <a:t>，选择动作</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for t=1 to T do</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利用动作</a:t>
                </a:r>
                <a14:m>
                  <m:oMath xmlns:m="http://schemas.openxmlformats.org/officeDocument/2006/math">
                    <m:r>
                      <m:rPr>
                        <m:sty m:val="p"/>
                      </m:rPr>
                      <a:rPr lang="en-US" altLang="zh-CN" sz="2000">
                        <a:latin typeface="Cambria Math" panose="02040503050406030204" pitchFamily="18" charset="0"/>
                      </a:rPr>
                      <m:t>A</m:t>
                    </m:r>
                  </m:oMath>
                </a14:m>
                <a:r>
                  <a:rPr lang="zh-CN" altLang="zh-CN" sz="2000" dirty="0">
                    <a:latin typeface="Times New Roman" panose="02020603050405020304" pitchFamily="18" charset="0"/>
                    <a:cs typeface="Times New Roman" panose="02020603050405020304" pitchFamily="18" charset="0"/>
                  </a:rPr>
                  <a:t>作用于环境，观测</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𝛾</m:t>
                        </m:r>
                      </m:e>
                      <m:sub>
                        <m:r>
                          <a:rPr lang="en-US" altLang="zh-CN" sz="2000" i="1">
                            <a:latin typeface="Cambria Math" panose="02040503050406030204" pitchFamily="18" charset="0"/>
                          </a:rPr>
                          <m:t>𝑡</m:t>
                        </m:r>
                      </m:sub>
                    </m:sSub>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将数据</a:t>
                </a:r>
                <a14:m>
                  <m:oMath xmlns:m="http://schemas.openxmlformats.org/officeDocument/2006/math">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𝑡</m:t>
                            </m:r>
                          </m:sub>
                        </m:sSub>
                      </m:e>
                    </m:d>
                  </m:oMath>
                </a14:m>
                <a:r>
                  <a:rPr lang="zh-CN" altLang="zh-CN" sz="2000" dirty="0">
                    <a:latin typeface="Times New Roman" panose="02020603050405020304" pitchFamily="18" charset="0"/>
                    <a:cs typeface="Times New Roman" panose="02020603050405020304" pitchFamily="18" charset="0"/>
                  </a:rPr>
                  <a:t>存储到记忆库</a:t>
                </a:r>
                <a14:m>
                  <m:oMath xmlns:m="http://schemas.openxmlformats.org/officeDocument/2006/math">
                    <m:r>
                      <m:rPr>
                        <m:sty m:val="p"/>
                      </m:rPr>
                      <a:rPr lang="en-US" altLang="zh-CN" sz="2000">
                        <a:latin typeface="Cambria Math" panose="02040503050406030204" pitchFamily="18" charset="0"/>
                      </a:rPr>
                      <m:t>H</m:t>
                    </m:r>
                  </m:oMath>
                </a14:m>
                <a:r>
                  <a:rPr lang="zh-CN" altLang="zh-CN" sz="2000" dirty="0">
                    <a:latin typeface="Times New Roman" panose="02020603050405020304" pitchFamily="18" charset="0"/>
                    <a:cs typeface="Times New Roman" panose="02020603050405020304" pitchFamily="18" charset="0"/>
                  </a:rPr>
                  <a:t>中，令其优先级为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func>
                      <m:funcPr>
                        <m:ctrlPr>
                          <a:rPr lang="zh-CN" altLang="zh-CN" sz="1800" i="1">
                            <a:latin typeface="Cambria Math" panose="02040503050406030204" pitchFamily="18" charset="0"/>
                          </a:rPr>
                        </m:ctrlPr>
                      </m:funcPr>
                      <m:fName>
                        <m:limLow>
                          <m:limLowPr>
                            <m:ctrlPr>
                              <a:rPr lang="zh-CN" altLang="zh-CN" sz="1800" i="1">
                                <a:latin typeface="Cambria Math" panose="02040503050406030204" pitchFamily="18" charset="0"/>
                              </a:rPr>
                            </m:ctrlPr>
                          </m:limLowPr>
                          <m:e>
                            <m:r>
                              <m:rPr>
                                <m:sty m:val="p"/>
                              </m:rPr>
                              <a:rPr lang="en-US" altLang="zh-CN" sz="1800">
                                <a:latin typeface="Cambria Math" panose="02040503050406030204" pitchFamily="18" charset="0"/>
                              </a:rPr>
                              <m:t>max</m:t>
                            </m:r>
                          </m:e>
                          <m:lim>
                            <m:r>
                              <a:rPr lang="en-US" altLang="zh-CN" sz="1800" i="1">
                                <a:latin typeface="Cambria Math" panose="02040503050406030204" pitchFamily="18" charset="0"/>
                              </a:rPr>
                              <m:t>𝑖</m:t>
                            </m:r>
                            <m:r>
                              <a:rPr lang="en-US" altLang="zh-CN" sz="1800" i="1">
                                <a:latin typeface="Cambria Math" panose="02040503050406030204" pitchFamily="18" charset="0"/>
                              </a:rPr>
                              <m:t>&lt;</m:t>
                            </m:r>
                            <m:r>
                              <a:rPr lang="en-US" altLang="zh-CN" sz="1800" i="1">
                                <a:latin typeface="Cambria Math" panose="02040503050406030204" pitchFamily="18" charset="0"/>
                              </a:rPr>
                              <m:t>𝑡</m:t>
                            </m:r>
                          </m:lim>
                        </m:limLow>
                      </m:fName>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𝑖</m:t>
                            </m:r>
                          </m:sub>
                        </m:sSub>
                      </m:e>
                    </m:func>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if </a:t>
                </a:r>
                <a14:m>
                  <m:oMath xmlns:m="http://schemas.openxmlformats.org/officeDocument/2006/math">
                    <m:r>
                      <m:rPr>
                        <m:sty m:val="p"/>
                      </m:rPr>
                      <a:rPr lang="en-US" altLang="zh-CN" sz="2000">
                        <a:latin typeface="Cambria Math" panose="02040503050406030204" pitchFamily="18" charset="0"/>
                      </a:rPr>
                      <m:t>t</m:t>
                    </m:r>
                    <m:r>
                      <a:rPr lang="en-US" altLang="zh-CN" sz="2000">
                        <a:latin typeface="Cambria Math" panose="02040503050406030204" pitchFamily="18" charset="0"/>
                      </a:rPr>
                      <m:t>≡0 </m:t>
                    </m:r>
                    <m:r>
                      <m:rPr>
                        <m:sty m:val="p"/>
                      </m:rPr>
                      <a:rPr lang="en-US" altLang="zh-CN" sz="2000">
                        <a:latin typeface="Cambria Math" panose="02040503050406030204" pitchFamily="18" charset="0"/>
                      </a:rPr>
                      <m:t>mod</m:t>
                    </m:r>
                    <m:r>
                      <a:rPr lang="en-US" altLang="zh-CN" sz="2000">
                        <a:latin typeface="Cambria Math" panose="02040503050406030204" pitchFamily="18" charset="0"/>
                      </a:rPr>
                      <m:t> </m:t>
                    </m:r>
                    <m:r>
                      <m:rPr>
                        <m:sty m:val="p"/>
                      </m:rPr>
                      <a:rPr lang="en-US" altLang="zh-CN" sz="2000">
                        <a:latin typeface="Cambria Math" panose="02040503050406030204" pitchFamily="18" charset="0"/>
                      </a:rPr>
                      <m:t>K</m:t>
                    </m:r>
                  </m:oMath>
                </a14:m>
                <a:r>
                  <a:rPr lang="en-US" altLang="zh-CN" sz="2000" dirty="0">
                    <a:latin typeface="Times New Roman" panose="02020603050405020304" pitchFamily="18" charset="0"/>
                    <a:cs typeface="Times New Roman" panose="02020603050405020304" pitchFamily="18" charset="0"/>
                  </a:rPr>
                  <a:t> then</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for j=1 to </a:t>
                </a:r>
                <a14:m>
                  <m:oMath xmlns:m="http://schemas.openxmlformats.org/officeDocument/2006/math">
                    <m:r>
                      <m:rPr>
                        <m:sty m:val="p"/>
                      </m:rPr>
                      <a:rPr lang="en-US" altLang="zh-CN" sz="2000">
                        <a:latin typeface="Cambria Math" panose="02040503050406030204" pitchFamily="18" charset="0"/>
                      </a:rPr>
                      <m:t>k</m:t>
                    </m:r>
                  </m:oMath>
                </a14:m>
                <a:r>
                  <a:rPr lang="en-US" altLang="zh-CN" sz="2000" dirty="0">
                    <a:latin typeface="Times New Roman" panose="02020603050405020304" pitchFamily="18" charset="0"/>
                    <a:cs typeface="Times New Roman" panose="02020603050405020304" pitchFamily="18" charset="0"/>
                  </a:rPr>
                  <a:t> do</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采样</a:t>
                </a:r>
                <a14:m>
                  <m:oMath xmlns:m="http://schemas.openxmlformats.org/officeDocument/2006/math">
                    <m:r>
                      <m:rPr>
                        <m:sty m:val="p"/>
                      </m:rPr>
                      <a:rPr lang="en-US" altLang="zh-CN" sz="2000">
                        <a:latin typeface="Cambria Math" panose="02040503050406030204" pitchFamily="18" charset="0"/>
                      </a:rPr>
                      <m:t>j</m:t>
                    </m:r>
                    <m:r>
                      <a:rPr lang="en-US" altLang="zh-CN" sz="2000">
                        <a:latin typeface="Cambria Math" panose="02040503050406030204" pitchFamily="18" charset="0"/>
                      </a:rPr>
                      <m:t>~</m:t>
                    </m:r>
                    <m:r>
                      <m:rPr>
                        <m:sty m:val="p"/>
                      </m:rPr>
                      <a:rPr lang="en-US" altLang="zh-CN" sz="2000">
                        <a:latin typeface="Cambria Math" panose="02040503050406030204" pitchFamily="18" charset="0"/>
                      </a:rPr>
                      <m:t>P</m:t>
                    </m:r>
                    <m:d>
                      <m:dPr>
                        <m:ctrlPr>
                          <a:rPr lang="zh-CN" altLang="zh-CN" sz="2000" i="1">
                            <a:latin typeface="Cambria Math" panose="02040503050406030204" pitchFamily="18" charset="0"/>
                          </a:rPr>
                        </m:ctrlPr>
                      </m:dPr>
                      <m:e>
                        <m:r>
                          <m:rPr>
                            <m:sty m:val="p"/>
                          </m:rPr>
                          <a:rPr lang="en-US" altLang="zh-CN" sz="2000">
                            <a:latin typeface="Cambria Math" panose="02040503050406030204" pitchFamily="18" charset="0"/>
                          </a:rPr>
                          <m:t>j</m:t>
                        </m:r>
                      </m:e>
                    </m:d>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up>
                            <m:r>
                              <a:rPr lang="en-US" altLang="zh-CN" sz="2000" i="1">
                                <a:latin typeface="Cambria Math" panose="02040503050406030204" pitchFamily="18" charset="0"/>
                              </a:rPr>
                              <m:t>𝛼</m:t>
                            </m:r>
                          </m:sup>
                        </m:sSubSup>
                      </m:num>
                      <m:den>
                        <m:nary>
                          <m:naryPr>
                            <m:chr m:val="∑"/>
                            <m:limLoc m:val="subSup"/>
                            <m:supHide m:val="on"/>
                            <m:ctrlPr>
                              <a:rPr lang="zh-CN" altLang="zh-CN" sz="2000" i="1">
                                <a:latin typeface="Cambria Math" panose="02040503050406030204" pitchFamily="18" charset="0"/>
                              </a:rPr>
                            </m:ctrlPr>
                          </m:naryPr>
                          <m:sub>
                            <m:r>
                              <a:rPr lang="en-US" altLang="zh-CN" sz="2000" i="1">
                                <a:latin typeface="Cambria Math" panose="02040503050406030204" pitchFamily="18" charset="0"/>
                              </a:rPr>
                              <m:t>𝑘</m:t>
                            </m:r>
                          </m:sub>
                          <m:sup/>
                          <m:e>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𝑝</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𝛼</m:t>
                                </m:r>
                              </m:sup>
                            </m:sSubSup>
                          </m:e>
                        </m:nary>
                      </m:den>
                    </m:f>
                  </m:oMath>
                </a14:m>
                <a:endParaRPr lang="zh-CN" altLang="zh-CN"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9036496" cy="4752527"/>
              </a:xfrm>
              <a:blipFill rotWithShape="0">
                <a:blip r:embed="rId2"/>
                <a:stretch>
                  <a:fillRect l="-1215" t="-179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774094"/>
                <a:ext cx="9036496" cy="4752527"/>
              </a:xfrm>
            </p:spPr>
            <p:txBody>
              <a:bodyPr/>
              <a:lstStyle/>
              <a:p>
                <a:r>
                  <a:rPr lang="en-US" altLang="zh-CN" sz="2000" dirty="0">
                    <a:latin typeface="Times New Roman" panose="02020603050405020304" pitchFamily="18" charset="0"/>
                    <a:cs typeface="Times New Roman" panose="02020603050405020304" pitchFamily="18" charset="0"/>
                  </a:rPr>
                  <a:t>10</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计算样本点重要性权重</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sSup>
                          <m:sSupPr>
                            <m:ctrlPr>
                              <a:rPr lang="zh-CN" altLang="zh-CN" sz="2000" i="1">
                                <a:latin typeface="Cambria Math" panose="02040503050406030204" pitchFamily="18" charset="0"/>
                              </a:rPr>
                            </m:ctrlPr>
                          </m:sSupPr>
                          <m:e>
                            <m:d>
                              <m:dPr>
                                <m:ctrlPr>
                                  <a:rPr lang="zh-CN" altLang="zh-CN" sz="2000" i="1">
                                    <a:latin typeface="Cambria Math" panose="02040503050406030204" pitchFamily="18" charset="0"/>
                                  </a:rPr>
                                </m:ctrlPr>
                              </m:dPr>
                              <m:e>
                                <m:r>
                                  <a:rPr lang="en-US" altLang="zh-CN" sz="2000" i="1">
                                    <a:latin typeface="Cambria Math" panose="02040503050406030204" pitchFamily="18" charset="0"/>
                                  </a:rPr>
                                  <m:t>𝑁</m:t>
                                </m:r>
                                <m:r>
                                  <a:rPr lang="en-US" altLang="zh-CN" sz="2000" i="1">
                                    <a:latin typeface="Cambria Math" panose="02040503050406030204" pitchFamily="18" charset="0"/>
                                  </a:rPr>
                                  <m:t>∙</m:t>
                                </m:r>
                                <m:r>
                                  <a:rPr lang="en-US" altLang="zh-CN" sz="2000" i="1">
                                    <a:latin typeface="Cambria Math" panose="02040503050406030204" pitchFamily="18" charset="0"/>
                                  </a:rPr>
                                  <m:t>𝑃</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m:t>
                                </m:r>
                              </m:e>
                            </m:d>
                          </m:e>
                          <m:sup>
                            <m:r>
                              <a:rPr lang="en-US" altLang="zh-CN" sz="2000" i="1">
                                <a:latin typeface="Cambria Math" panose="02040503050406030204" pitchFamily="18" charset="0"/>
                              </a:rPr>
                              <m:t>−</m:t>
                            </m:r>
                            <m:r>
                              <a:rPr lang="en-US" altLang="zh-CN" sz="2000" i="1">
                                <a:latin typeface="Cambria Math" panose="02040503050406030204" pitchFamily="18" charset="0"/>
                              </a:rPr>
                              <m:t>𝛽</m:t>
                            </m:r>
                          </m:sup>
                        </m:sSup>
                      </m:num>
                      <m:den>
                        <m:func>
                          <m:funcPr>
                            <m:ctrlPr>
                              <a:rPr lang="zh-CN" altLang="zh-CN" sz="2000" i="1">
                                <a:latin typeface="Cambria Math" panose="02040503050406030204" pitchFamily="18" charset="0"/>
                              </a:rPr>
                            </m:ctrlPr>
                          </m:funcPr>
                          <m:fName>
                            <m:limLow>
                              <m:limLowPr>
                                <m:ctrlPr>
                                  <a:rPr lang="zh-CN" altLang="zh-CN" sz="2000" i="1">
                                    <a:latin typeface="Cambria Math" panose="02040503050406030204" pitchFamily="18" charset="0"/>
                                  </a:rPr>
                                </m:ctrlPr>
                              </m:limLowPr>
                              <m:e>
                                <m:r>
                                  <m:rPr>
                                    <m:sty m:val="p"/>
                                  </m:rPr>
                                  <a:rPr lang="en-US" altLang="zh-CN" sz="2000">
                                    <a:latin typeface="Cambria Math" panose="02040503050406030204" pitchFamily="18" charset="0"/>
                                  </a:rPr>
                                  <m:t>max</m:t>
                                </m:r>
                              </m:e>
                              <m:lim>
                                <m:r>
                                  <a:rPr lang="en-US" altLang="zh-CN" sz="2000" i="1">
                                    <a:latin typeface="Cambria Math" panose="02040503050406030204" pitchFamily="18" charset="0"/>
                                  </a:rPr>
                                  <m:t>𝑖</m:t>
                                </m:r>
                              </m:lim>
                            </m:limLow>
                          </m:fName>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e>
                        </m:func>
                      </m:den>
                    </m:f>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计算</a:t>
                </a:r>
                <a:r>
                  <a:rPr lang="en-US" altLang="zh-CN" sz="2000" dirty="0">
                    <a:latin typeface="Times New Roman" panose="02020603050405020304" pitchFamily="18" charset="0"/>
                    <a:cs typeface="Times New Roman" panose="02020603050405020304" pitchFamily="18" charset="0"/>
                  </a:rPr>
                  <a:t>TD</a:t>
                </a:r>
                <a:r>
                  <a:rPr lang="zh-CN" altLang="zh-CN" sz="2000" dirty="0">
                    <a:latin typeface="Times New Roman" panose="02020603050405020304" pitchFamily="18" charset="0"/>
                    <a:cs typeface="Times New Roman" panose="02020603050405020304" pitchFamily="18" charset="0"/>
                  </a:rPr>
                  <a:t>误差</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𝛿</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𝑅</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𝛾</m:t>
                        </m:r>
                      </m:e>
                      <m:sub>
                        <m:r>
                          <a:rPr lang="en-US" altLang="zh-CN" sz="1800" i="1">
                            <a:latin typeface="Cambria Math" panose="02040503050406030204" pitchFamily="18" charset="0"/>
                          </a:rPr>
                          <m:t>𝑗</m:t>
                        </m:r>
                      </m:sub>
                    </m:sSub>
                    <m:sSub>
                      <m:sSubPr>
                        <m:ctrlPr>
                          <a:rPr lang="zh-CN" altLang="zh-CN" sz="1800" i="1" smtClean="0">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𝑄</m:t>
                        </m:r>
                      </m:e>
                      <m:sub>
                        <m:r>
                          <a:rPr lang="en-US" altLang="zh-CN" sz="1800" i="1">
                            <a:solidFill>
                              <a:srgbClr val="FF0000"/>
                            </a:solidFill>
                            <a:latin typeface="Cambria Math" panose="02040503050406030204" pitchFamily="18" charset="0"/>
                          </a:rPr>
                          <m:t>𝑡𝑎𝑟𝑔𝑒𝑡</m:t>
                        </m:r>
                      </m:sub>
                    </m:sSub>
                    <m:d>
                      <m:dPr>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unc>
                          <m:funcPr>
                            <m:ctrlPr>
                              <a:rPr lang="zh-CN" altLang="zh-CN" sz="1800" i="1" smtClean="0">
                                <a:solidFill>
                                  <a:srgbClr val="FF0000"/>
                                </a:solidFill>
                                <a:latin typeface="Cambria Math" panose="02040503050406030204" pitchFamily="18" charset="0"/>
                              </a:rPr>
                            </m:ctrlPr>
                          </m:funcPr>
                          <m:fName>
                            <m:r>
                              <m:rPr>
                                <m:sty m:val="p"/>
                              </m:rPr>
                              <a:rPr lang="en-US" altLang="zh-CN" sz="1800">
                                <a:solidFill>
                                  <a:srgbClr val="FF0000"/>
                                </a:solidFill>
                                <a:latin typeface="Cambria Math" panose="02040503050406030204" pitchFamily="18" charset="0"/>
                              </a:rPr>
                              <m:t>arg</m:t>
                            </m:r>
                          </m:fName>
                          <m:e>
                            <m:func>
                              <m:funcPr>
                                <m:ctrlPr>
                                  <a:rPr lang="zh-CN" altLang="zh-CN" sz="1800" i="1">
                                    <a:solidFill>
                                      <a:srgbClr val="FF0000"/>
                                    </a:solidFill>
                                    <a:latin typeface="Cambria Math" panose="02040503050406030204" pitchFamily="18" charset="0"/>
                                  </a:rPr>
                                </m:ctrlPr>
                              </m:funcPr>
                              <m:fName>
                                <m:limLow>
                                  <m:limLowPr>
                                    <m:ctrlPr>
                                      <a:rPr lang="zh-CN" altLang="zh-CN" sz="1800" i="1">
                                        <a:solidFill>
                                          <a:srgbClr val="FF0000"/>
                                        </a:solidFill>
                                        <a:latin typeface="Cambria Math" panose="02040503050406030204" pitchFamily="18" charset="0"/>
                                      </a:rPr>
                                    </m:ctrlPr>
                                  </m:limLowPr>
                                  <m:e>
                                    <m:r>
                                      <m:rPr>
                                        <m:sty m:val="p"/>
                                      </m:rPr>
                                      <a:rPr lang="en-US" altLang="zh-CN" sz="1800">
                                        <a:solidFill>
                                          <a:srgbClr val="FF0000"/>
                                        </a:solidFill>
                                        <a:latin typeface="Cambria Math" panose="02040503050406030204" pitchFamily="18" charset="0"/>
                                      </a:rPr>
                                      <m:t>max</m:t>
                                    </m:r>
                                  </m:e>
                                  <m:lim>
                                    <m:r>
                                      <a:rPr lang="en-US" altLang="zh-CN" sz="1800" i="1">
                                        <a:solidFill>
                                          <a:srgbClr val="FF0000"/>
                                        </a:solidFill>
                                        <a:latin typeface="Cambria Math" panose="02040503050406030204" pitchFamily="18" charset="0"/>
                                      </a:rPr>
                                      <m:t>𝑎</m:t>
                                    </m:r>
                                  </m:lim>
                                </m:limLow>
                              </m:fName>
                              <m:e>
                                <m:r>
                                  <a:rPr lang="en-US" altLang="zh-CN" sz="1800" i="1">
                                    <a:solidFill>
                                      <a:srgbClr val="FF0000"/>
                                    </a:solidFill>
                                    <a:latin typeface="Cambria Math" panose="02040503050406030204" pitchFamily="18" charset="0"/>
                                  </a:rPr>
                                  <m:t>𝑄</m:t>
                                </m:r>
                                <m:d>
                                  <m:dPr>
                                    <m:ctrlPr>
                                      <a:rPr lang="zh-CN" altLang="zh-CN" sz="1800" i="1">
                                        <a:solidFill>
                                          <a:srgbClr val="FF0000"/>
                                        </a:solidFill>
                                        <a:latin typeface="Cambria Math" panose="02040503050406030204" pitchFamily="18" charset="0"/>
                                      </a:rPr>
                                    </m:ctrlPr>
                                  </m:dPr>
                                  <m:e>
                                    <m:sSub>
                                      <m:sSubPr>
                                        <m:ctrlPr>
                                          <a:rPr lang="zh-CN" altLang="zh-CN" sz="1800" i="1">
                                            <a:solidFill>
                                              <a:srgbClr val="FF0000"/>
                                            </a:solidFill>
                                            <a:latin typeface="Cambria Math" panose="02040503050406030204" pitchFamily="18" charset="0"/>
                                          </a:rPr>
                                        </m:ctrlPr>
                                      </m:sSubPr>
                                      <m:e>
                                        <m:r>
                                          <a:rPr lang="en-US" altLang="zh-CN" sz="1800" i="1">
                                            <a:solidFill>
                                              <a:srgbClr val="FF0000"/>
                                            </a:solidFill>
                                            <a:latin typeface="Cambria Math" panose="02040503050406030204" pitchFamily="18" charset="0"/>
                                          </a:rPr>
                                          <m:t>𝑆</m:t>
                                        </m:r>
                                      </m:e>
                                      <m:sub>
                                        <m:r>
                                          <a:rPr lang="en-US" altLang="zh-CN" sz="1800" i="1">
                                            <a:solidFill>
                                              <a:srgbClr val="FF0000"/>
                                            </a:solidFill>
                                            <a:latin typeface="Cambria Math" panose="02040503050406030204" pitchFamily="18" charset="0"/>
                                          </a:rPr>
                                          <m:t>𝑗</m:t>
                                        </m:r>
                                      </m:sub>
                                    </m:sSub>
                                    <m:r>
                                      <a:rPr lang="en-US" altLang="zh-CN" sz="1800" i="1">
                                        <a:solidFill>
                                          <a:srgbClr val="FF0000"/>
                                        </a:solidFill>
                                        <a:latin typeface="Cambria Math" panose="02040503050406030204" pitchFamily="18" charset="0"/>
                                      </a:rPr>
                                      <m:t>,</m:t>
                                    </m:r>
                                    <m:r>
                                      <a:rPr lang="en-US" altLang="zh-CN" sz="1800" i="1">
                                        <a:solidFill>
                                          <a:srgbClr val="FF0000"/>
                                        </a:solidFill>
                                        <a:latin typeface="Cambria Math" panose="02040503050406030204" pitchFamily="18" charset="0"/>
                                      </a:rPr>
                                      <m:t>𝑎</m:t>
                                    </m:r>
                                  </m:e>
                                </m:d>
                              </m:e>
                            </m:func>
                          </m:e>
                        </m:func>
                      </m:e>
                    </m:d>
                    <m:r>
                      <a:rPr lang="en-US" altLang="zh-CN" sz="1800" i="1">
                        <a:latin typeface="Cambria Math" panose="02040503050406030204" pitchFamily="18" charset="0"/>
                      </a:rPr>
                      <m:t>−</m:t>
                    </m:r>
                    <m:r>
                      <a:rPr lang="en-US" altLang="zh-CN" sz="1800" i="1">
                        <a:latin typeface="Cambria Math" panose="02040503050406030204" pitchFamily="18" charset="0"/>
                      </a:rPr>
                      <m:t>𝑄</m:t>
                    </m:r>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𝑆</m:t>
                        </m:r>
                      </m:e>
                      <m:sub>
                        <m:r>
                          <a:rPr lang="en-US" altLang="zh-CN" sz="1800" i="1">
                            <a:latin typeface="Cambria Math" panose="02040503050406030204" pitchFamily="18" charset="0"/>
                          </a:rPr>
                          <m:t>𝑗</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𝐴</m:t>
                        </m:r>
                      </m:e>
                      <m:sub>
                        <m:r>
                          <a:rPr lang="en-US" altLang="zh-CN" sz="1800" i="1">
                            <a:latin typeface="Cambria Math" panose="02040503050406030204" pitchFamily="18" charset="0"/>
                          </a:rPr>
                          <m:t>𝑗</m:t>
                        </m:r>
                        <m:r>
                          <a:rPr lang="en-US" altLang="zh-CN" sz="1800" i="1">
                            <a:latin typeface="Cambria Math" panose="02040503050406030204" pitchFamily="18" charset="0"/>
                          </a:rPr>
                          <m:t>−1</m:t>
                        </m:r>
                      </m:sub>
                    </m:sSub>
                    <m:r>
                      <a:rPr lang="en-US" altLang="zh-CN" sz="1800" i="1">
                        <a:latin typeface="Cambria Math" panose="02040503050406030204" pitchFamily="18" charset="0"/>
                      </a:rPr>
                      <m:t>)</m:t>
                    </m:r>
                  </m:oMath>
                </a14:m>
                <a:endParaRPr lang="zh-CN" altLang="zh-CN" sz="18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更新样本权重</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𝑗</m:t>
                        </m:r>
                      </m:sub>
                    </m:sSub>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𝑗</m:t>
                            </m:r>
                          </m:sub>
                        </m:sSub>
                      </m:e>
                    </m:d>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累积权重的改变量</a:t>
                </a:r>
                <a14:m>
                  <m:oMath xmlns:m="http://schemas.openxmlformats.org/officeDocument/2006/math">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𝛿</m:t>
                        </m:r>
                      </m:e>
                      <m:sub>
                        <m:r>
                          <a:rPr lang="en-US" altLang="zh-CN" sz="2000" i="1">
                            <a:latin typeface="Cambria Math" panose="02040503050406030204" pitchFamily="18" charset="0"/>
                          </a:rPr>
                          <m:t>𝑗</m:t>
                        </m:r>
                      </m:sub>
                    </m:sSub>
                    <m:sSub>
                      <m:sSubPr>
                        <m:ctrlPr>
                          <a:rPr lang="zh-CN" altLang="zh-CN" sz="2000" i="1">
                            <a:latin typeface="Cambria Math" panose="02040503050406030204" pitchFamily="18" charset="0"/>
                          </a:rPr>
                        </m:ctrlPr>
                      </m:sSubPr>
                      <m:e>
                        <m:r>
                          <a:rPr lang="en-US" altLang="zh-CN" sz="2000">
                            <a:latin typeface="Cambria Math" panose="02040503050406030204" pitchFamily="18" charset="0"/>
                          </a:rPr>
                          <m:t>𝛻</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𝑄</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𝑗</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𝑗</m:t>
                        </m:r>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14</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for</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15</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更新权重</a:t>
                </a:r>
                <a14:m>
                  <m:oMath xmlns:m="http://schemas.openxmlformats.org/officeDocument/2006/math">
                    <m:r>
                      <m:rPr>
                        <m:sty m:val="p"/>
                      </m:rPr>
                      <a:rPr lang="en-US" altLang="zh-CN" sz="2000">
                        <a:latin typeface="Cambria Math" panose="02040503050406030204" pitchFamily="18" charset="0"/>
                      </a:rPr>
                      <m:t>θ</m:t>
                    </m:r>
                    <m:r>
                      <a:rPr lang="en-US" altLang="zh-CN" sz="2000">
                        <a:latin typeface="Cambria Math" panose="02040503050406030204" pitchFamily="18" charset="0"/>
                      </a:rPr>
                      <m:t>←</m:t>
                    </m:r>
                    <m:r>
                      <m:rPr>
                        <m:sty m:val="p"/>
                      </m:rPr>
                      <a:rPr lang="en-US" altLang="zh-CN" sz="2000">
                        <a:latin typeface="Cambria Math" panose="02040503050406030204" pitchFamily="18" charset="0"/>
                      </a:rPr>
                      <m:t>θ</m:t>
                    </m:r>
                    <m:r>
                      <a:rPr lang="en-US" altLang="zh-CN" sz="2000">
                        <a:latin typeface="Cambria Math" panose="02040503050406030204" pitchFamily="18" charset="0"/>
                      </a:rPr>
                      <m:t>+</m:t>
                    </m:r>
                    <m:r>
                      <m:rPr>
                        <m:sty m:val="p"/>
                      </m:rPr>
                      <a:rPr lang="en-US" altLang="zh-CN" sz="2000">
                        <a:latin typeface="Cambria Math" panose="02040503050406030204" pitchFamily="18" charset="0"/>
                      </a:rPr>
                      <m:t>ε</m:t>
                    </m:r>
                    <m:r>
                      <a:rPr lang="en-US" altLang="zh-CN" sz="2000">
                        <a:latin typeface="Cambria Math" panose="02040503050406030204" pitchFamily="18" charset="0"/>
                      </a:rPr>
                      <m:t>∙∆</m:t>
                    </m:r>
                  </m:oMath>
                </a14:m>
                <a:r>
                  <a:rPr lang="zh-CN" altLang="zh-CN" sz="2000" dirty="0">
                    <a:latin typeface="Times New Roman" panose="02020603050405020304" pitchFamily="18" charset="0"/>
                    <a:cs typeface="Times New Roman" panose="02020603050405020304" pitchFamily="18" charset="0"/>
                  </a:rPr>
                  <a:t>，重置</a:t>
                </a:r>
                <a14:m>
                  <m:oMath xmlns:m="http://schemas.openxmlformats.org/officeDocument/2006/math">
                    <m:r>
                      <a:rPr lang="en-US" altLang="zh-CN" sz="2000">
                        <a:latin typeface="Cambria Math" panose="02040503050406030204" pitchFamily="18" charset="0"/>
                      </a:rPr>
                      <m:t>∆=0</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16</a:t>
                </a:r>
                <a:r>
                  <a:rPr lang="zh-CN"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偶尔地复制新权重到目标网络中</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𝜃</m:t>
                        </m:r>
                      </m:e>
                      <m:sub>
                        <m:r>
                          <a:rPr lang="en-US" altLang="zh-CN" sz="2000" i="1">
                            <a:latin typeface="Cambria Math" panose="02040503050406030204" pitchFamily="18" charset="0"/>
                          </a:rPr>
                          <m:t>𝑡𝑎𝑟𝑔𝑒𝑡</m:t>
                        </m:r>
                      </m:sub>
                    </m:sSub>
                    <m:r>
                      <a:rPr lang="en-US" altLang="zh-CN" sz="2000" i="1">
                        <a:latin typeface="Cambria Math" panose="02040503050406030204" pitchFamily="18" charset="0"/>
                      </a:rPr>
                      <m:t>←</m:t>
                    </m:r>
                    <m:r>
                      <a:rPr lang="en-US" altLang="zh-CN" sz="2000" i="1">
                        <a:latin typeface="Cambria Math" panose="02040503050406030204" pitchFamily="18" charset="0"/>
                      </a:rPr>
                      <m:t>𝜃</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17</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if</a:t>
                </a:r>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18</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zh-CN" sz="2000" dirty="0">
                    <a:latin typeface="Times New Roman" panose="02020603050405020304" pitchFamily="18" charset="0"/>
                    <a:cs typeface="Times New Roman" panose="02020603050405020304" pitchFamily="18" charset="0"/>
                  </a:rPr>
                  <a:t>选择动作</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a14:m>
                <a:endParaRPr lang="zh-CN"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19</a:t>
                </a:r>
                <a:r>
                  <a:rPr lang="zh-CN" altLang="zh-CN"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end for</a:t>
                </a:r>
                <a:endParaRPr lang="zh-CN" altLang="zh-CN" sz="2000"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774094"/>
                <a:ext cx="9036496" cy="4752527"/>
              </a:xfrm>
              <a:blipFill rotWithShape="0">
                <a:blip r:embed="rId2"/>
                <a:stretch>
                  <a:fillRect l="-6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104</a:t>
            </a:fld>
            <a:endParaRPr lang="en-US" altLang="zh-CN"/>
          </a:p>
        </p:txBody>
      </p:sp>
      <p:sp>
        <p:nvSpPr>
          <p:cNvPr id="6" name="内容占位符 5"/>
          <p:cNvSpPr>
            <a:spLocks noGrp="1"/>
          </p:cNvSpPr>
          <p:nvPr>
            <p:ph sz="half" idx="1"/>
          </p:nvPr>
        </p:nvSpPr>
        <p:spPr>
          <a:xfrm>
            <a:off x="107503" y="1628800"/>
            <a:ext cx="8856985" cy="4824536"/>
          </a:xfrm>
        </p:spPr>
        <p:txBody>
          <a:bodyPr/>
          <a:lstStyle/>
          <a:p>
            <a:r>
              <a:rPr lang="zh-CN" altLang="en-US" dirty="0"/>
              <a:t>值函数法中，行为值的微小变化会引起策略的很大变化，采用函数逼近器的值函数方法在很多问题中不能保证收敛</a:t>
            </a:r>
            <a:endParaRPr lang="en-US" altLang="zh-CN" dirty="0"/>
          </a:p>
          <a:p>
            <a:pPr>
              <a:buFont typeface="Wingdings" panose="05000000000000000000" pitchFamily="2" charset="2"/>
              <a:buChar char="n"/>
            </a:pPr>
            <a:r>
              <a:rPr lang="zh-CN" altLang="en-US" dirty="0"/>
              <a:t>策略搜索</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policy search</a:t>
            </a:r>
            <a:r>
              <a:rPr lang="zh-CN" altLang="en-US" dirty="0">
                <a:latin typeface="Times New Roman" panose="02020603050405020304" pitchFamily="18" charset="0"/>
                <a:cs typeface="Times New Roman" panose="02020603050405020304" pitchFamily="18" charset="0"/>
              </a:rPr>
              <a:t>）</a:t>
            </a:r>
            <a:r>
              <a:rPr lang="zh-CN" altLang="en-US" dirty="0"/>
              <a:t>：</a:t>
            </a:r>
            <a:endParaRPr lang="en-US" altLang="zh-CN" dirty="0"/>
          </a:p>
          <a:p>
            <a:pPr lvl="1"/>
            <a:r>
              <a:rPr lang="zh-CN" altLang="en-US" dirty="0"/>
              <a:t>在策略空间直接搜索来得到最佳策略</a:t>
            </a:r>
            <a:endParaRPr lang="en-US" altLang="zh-CN" dirty="0"/>
          </a:p>
          <a:p>
            <a:pPr lvl="1"/>
            <a:r>
              <a:rPr lang="zh-CN" altLang="en-US" dirty="0"/>
              <a:t>本质是一个优化问题，可以分为</a:t>
            </a:r>
            <a:r>
              <a:rPr lang="zh-CN" altLang="en-US" dirty="0">
                <a:solidFill>
                  <a:srgbClr val="FF0000"/>
                </a:solidFill>
              </a:rPr>
              <a:t>基于梯度的优化</a:t>
            </a:r>
            <a:r>
              <a:rPr lang="zh-CN" altLang="en-US" dirty="0"/>
              <a:t>和无梯度优化</a:t>
            </a:r>
            <a:endParaRPr lang="en-US" altLang="zh-CN" dirty="0"/>
          </a:p>
          <a:p>
            <a:pPr lvl="1"/>
            <a:r>
              <a:rPr lang="zh-CN" altLang="en-US" dirty="0"/>
              <a:t>和基于值函数的方法相比，策略搜索可以不需要值函数，直接优化策略。参数化的策略能够处理连续状态和动作，可以直接学出随机性策略</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5164683"/>
              </a:xfrm>
            </p:spPr>
            <p:txBody>
              <a:bodyPr/>
              <a:lstStyle/>
              <a:p>
                <a:pPr>
                  <a:buFont typeface="Wingdings" panose="05000000000000000000" pitchFamily="2" charset="2"/>
                  <a:buChar char="n"/>
                </a:pPr>
                <a:r>
                  <a:rPr lang="zh-CN" altLang="en-US" dirty="0"/>
                  <a:t>策略搜索途径：</a:t>
                </a:r>
                <a:endParaRPr lang="en-US" altLang="zh-CN" dirty="0"/>
              </a:p>
              <a:p>
                <a:pPr marL="0" indent="0">
                  <a:buNone/>
                </a:pPr>
                <a:r>
                  <a:rPr lang="en-US" altLang="zh-CN" dirty="0"/>
                  <a:t>   </a:t>
                </a:r>
                <a:r>
                  <a:rPr lang="zh-CN" altLang="en-US" dirty="0"/>
                  <a:t>将策略参数化，即</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zh-CN" altLang="en-US" i="1">
                        <a:latin typeface="Cambria Math" panose="02040503050406030204" pitchFamily="18" charset="0"/>
                      </a:rPr>
                      <m:t>：利用</m:t>
                    </m:r>
                  </m:oMath>
                </a14:m>
                <a:r>
                  <a:rPr lang="zh-CN" altLang="en-US" dirty="0"/>
                  <a:t>参数的线性函数或非线性函数（如神经网络）表示策略，寻找最优参数，使累积回报的期望最大</a:t>
                </a:r>
              </a:p>
              <a:p>
                <a:pPr lvl="1"/>
                <a:r>
                  <a:rPr lang="zh-CN" altLang="en-US" dirty="0"/>
                  <a:t>与对值函数进行参数化相比，策略参数化更简单，有更好的收敛性</a:t>
                </a:r>
                <a:endParaRPr lang="en-US" altLang="zh-CN" dirty="0"/>
              </a:p>
              <a:p>
                <a:pPr lvl="1"/>
                <a:r>
                  <a:rPr lang="zh-CN" altLang="en-US" dirty="0"/>
                  <a:t>利用值函数求解最优策略时，策略改善需求解</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zh-CN" altLang="en-US" b="0"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func>
                      </m:e>
                    </m:func>
                    <m:r>
                      <a:rPr lang="zh-CN" altLang="en-US" i="1">
                        <a:latin typeface="Cambria Math" panose="02040503050406030204" pitchFamily="18" charset="0"/>
                      </a:rPr>
                      <m:t>，</m:t>
                    </m:r>
                  </m:oMath>
                </a14:m>
                <a:r>
                  <a:rPr lang="zh-CN" altLang="en-US" dirty="0"/>
                  <a:t>当需要解决的问题动作空间很大或者动作为连续集时，该式无法有效求解</a:t>
                </a:r>
                <a:endParaRPr lang="en-US" altLang="zh-CN" dirty="0"/>
              </a:p>
              <a:p>
                <a:pPr lvl="1"/>
                <a:r>
                  <a:rPr lang="zh-CN" altLang="en-US" dirty="0"/>
                  <a:t>直接策略搜索方法通常采用随机策略，因为随机策略可以将探索直接集成到所学习的策略之中</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5164683"/>
              </a:xfrm>
              <a:blipFill rotWithShape="0">
                <a:blip r:embed="rId2"/>
                <a:stretch>
                  <a:fillRect l="-1493" t="-1179" r="-711"/>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5164683"/>
              </a:xfrm>
            </p:spPr>
            <p:txBody>
              <a:bodyPr/>
              <a:lstStyle/>
              <a:p>
                <a:pPr>
                  <a:buFont typeface="Wingdings" panose="05000000000000000000" pitchFamily="2" charset="2"/>
                  <a:buChar char="n"/>
                </a:pPr>
                <a:r>
                  <a:rPr lang="zh-CN" altLang="en-US" dirty="0"/>
                  <a:t>常见策略表示</a:t>
                </a:r>
                <a:endParaRPr lang="en-US" altLang="zh-CN" dirty="0"/>
              </a:p>
              <a:p>
                <a:r>
                  <a:rPr lang="zh-CN" altLang="en-US" dirty="0"/>
                  <a:t>线性策略</a:t>
                </a:r>
                <a:r>
                  <a:rPr lang="en-US" altLang="zh-CN" dirty="0"/>
                  <a:t>:</a:t>
                </a:r>
                <a:r>
                  <a:rPr lang="zh-CN" altLang="en-US" dirty="0"/>
                  <a:t>构造特征向量</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𝜃</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r>
                  <a:rPr lang="zh-CN" altLang="en-US" dirty="0"/>
                  <a:t>径向基策略</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𝜔</m:t>
                          </m:r>
                        </m:e>
                        <m:sup>
                          <m:r>
                            <a:rPr lang="en-US" altLang="zh-CN" b="0" i="1" smtClean="0">
                              <a:latin typeface="Cambria Math" panose="02040503050406030204" pitchFamily="18" charset="0"/>
                            </a:rPr>
                            <m:t>𝑇</m:t>
                          </m:r>
                        </m:sup>
                      </m:sSup>
                      <m:r>
                        <a:rPr lang="zh-CN" altLang="en-US" b="0"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oMath>
                  </m:oMathPara>
                </a14:m>
                <a:endParaRPr lang="en-US" altLang="zh-CN" b="0" i="1" dirty="0">
                  <a:latin typeface="Cambria Math" panose="02040503050406030204" pitchFamily="18" charset="0"/>
                </a:endParaRPr>
              </a:p>
              <a:p>
                <a:pPr marL="0" indent="0">
                  <a:buNone/>
                </a:pP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𝜙</m:t>
                        </m:r>
                      </m:e>
                      <m:sub>
                        <m:r>
                          <a:rPr lang="en-US" altLang="zh-CN" b="0" i="1" smtClean="0">
                            <a:latin typeface="Cambria Math" panose="02040503050406030204" pitchFamily="18" charset="0"/>
                          </a:rPr>
                          <m:t>𝑖</m:t>
                        </m:r>
                      </m:sub>
                    </m:sSub>
                    <m:d>
                      <m:dPr>
                        <m:ctrlPr>
                          <a:rPr lang="en-US" altLang="zh-CN" i="1" smtClean="0">
                            <a:latin typeface="Cambria Math" panose="02040503050406030204" pitchFamily="18" charset="0"/>
                          </a:rPr>
                        </m:ctrlPr>
                      </m:dPr>
                      <m:e>
                        <m:r>
                          <a:rPr lang="en-US" altLang="zh-CN" i="1">
                            <a:latin typeface="Cambria Math" panose="02040503050406030204" pitchFamily="18" charset="0"/>
                          </a:rPr>
                          <m:t>𝑠</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D</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𝑖</m:t>
                                    </m:r>
                                  </m:sub>
                                </m:sSub>
                              </m:e>
                            </m:d>
                          </m:e>
                        </m:d>
                      </m:e>
                    </m:func>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endParaRPr lang="en-US" altLang="zh-CN" dirty="0"/>
              </a:p>
              <a:p>
                <a:r>
                  <a:rPr lang="zh-CN" altLang="en-US" dirty="0"/>
                  <a:t>随机策略</a:t>
                </a:r>
                <a:r>
                  <a:rPr lang="en-US" altLang="zh-CN" dirty="0"/>
                  <a:t>:</a:t>
                </a:r>
                <a:r>
                  <a:rPr lang="zh-CN" altLang="en-US" dirty="0"/>
                  <a:t>确定性策略</a:t>
                </a:r>
                <a:r>
                  <a:rPr lang="en-US" altLang="zh-CN" dirty="0"/>
                  <a:t>+</a:t>
                </a:r>
                <a:r>
                  <a:rPr lang="zh-CN" altLang="en-US" dirty="0"/>
                  <a:t>随机部分</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zh-CN" altLang="en-US" b="0" i="1" smtClean="0">
                              <a:latin typeface="Cambria Math" panose="02040503050406030204" pitchFamily="18" charset="0"/>
                            </a:rPr>
                            <m:t>𝜃</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𝜖</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5164683"/>
              </a:xfrm>
              <a:blipFill>
                <a:blip r:embed="rId2"/>
                <a:stretch>
                  <a:fillRect l="-1279" t="-1179"/>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28800"/>
                <a:ext cx="8856985" cy="5013176"/>
              </a:xfrm>
            </p:spPr>
            <p:txBody>
              <a:bodyPr/>
              <a:lstStyle/>
              <a:p>
                <a:pPr>
                  <a:buFont typeface="Wingdings" panose="05000000000000000000" pitchFamily="2" charset="2"/>
                  <a:buChar char="n"/>
                </a:pPr>
                <a:r>
                  <a:rPr lang="zh-CN" altLang="en-US" dirty="0"/>
                  <a:t>策略梯度推导</a:t>
                </a:r>
                <a:endParaRPr lang="en-US" altLang="zh-CN" dirty="0"/>
              </a:p>
              <a:p>
                <a:r>
                  <a:rPr lang="zh-CN" altLang="en-US" dirty="0"/>
                  <a:t>用</a:t>
                </a:r>
                <a14:m>
                  <m:oMath xmlns:m="http://schemas.openxmlformats.org/officeDocument/2006/math">
                    <m:r>
                      <a:rPr lang="zh-CN" altLang="en-US" i="1" smtClean="0">
                        <a:latin typeface="Cambria Math" panose="02040503050406030204" pitchFamily="18" charset="0"/>
                      </a:rPr>
                      <m:t>𝜏</m:t>
                    </m:r>
                  </m:oMath>
                </a14:m>
                <a:r>
                  <a:rPr lang="zh-CN" altLang="en-US" dirty="0"/>
                  <a:t>表示一组状态行动序列</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𝐻</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𝐻</m:t>
                        </m:r>
                      </m:sub>
                    </m:sSub>
                  </m:oMath>
                </a14:m>
                <a:endParaRPr lang="en-US" altLang="zh-CN" dirty="0"/>
              </a:p>
              <a:p>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𝜏</m:t>
                        </m:r>
                      </m:e>
                    </m:d>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𝐻</m:t>
                        </m:r>
                      </m:sup>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e>
                    </m:nary>
                  </m:oMath>
                </a14:m>
                <a:r>
                  <a:rPr lang="zh-CN" altLang="en-US" dirty="0"/>
                  <a:t>表示轨迹</a:t>
                </a:r>
                <a14:m>
                  <m:oMath xmlns:m="http://schemas.openxmlformats.org/officeDocument/2006/math">
                    <m:r>
                      <a:rPr lang="zh-CN" altLang="en-US" i="1">
                        <a:latin typeface="Cambria Math" panose="02040503050406030204" pitchFamily="18" charset="0"/>
                      </a:rPr>
                      <m:t>𝜏</m:t>
                    </m:r>
                  </m:oMath>
                </a14:m>
                <a:r>
                  <a:rPr lang="zh-CN" altLang="en-US" dirty="0"/>
                  <a:t>的回报</a:t>
                </a:r>
                <a:r>
                  <a:rPr lang="en-US" altLang="zh-CN" dirty="0"/>
                  <a:t>,</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b="0" i="1" smtClean="0">
                        <a:latin typeface="Cambria Math" panose="02040503050406030204" pitchFamily="18" charset="0"/>
                      </a:rPr>
                      <m:t>𝜏</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r>
                  <a:rPr lang="zh-CN" altLang="en-US" dirty="0"/>
                  <a:t>表示轨迹</a:t>
                </a:r>
                <a14:m>
                  <m:oMath xmlns:m="http://schemas.openxmlformats.org/officeDocument/2006/math">
                    <m:r>
                      <a:rPr lang="zh-CN" altLang="en-US" i="1">
                        <a:latin typeface="Cambria Math" panose="02040503050406030204" pitchFamily="18" charset="0"/>
                      </a:rPr>
                      <m:t>𝜏</m:t>
                    </m:r>
                  </m:oMath>
                </a14:m>
                <a:r>
                  <a:rPr lang="zh-CN" altLang="en-US" dirty="0"/>
                  <a:t>出现的概率</a:t>
                </a:r>
                <a:endParaRPr lang="en-US" altLang="zh-CN" dirty="0"/>
              </a:p>
              <a:p>
                <a:r>
                  <a:rPr lang="zh-CN" altLang="en-US" dirty="0"/>
                  <a:t>强化学习目标函数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𝐻</m:t>
                              </m:r>
                            </m:sup>
                            <m:e>
                              <m:r>
                                <a:rPr lang="en-US" altLang="zh-CN" i="1">
                                  <a:latin typeface="Cambria Math" panose="02040503050406030204" pitchFamily="18" charset="0"/>
                                </a:rPr>
                                <m:t>𝑟</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𝜋</m:t>
                                  </m:r>
                                </m:e>
                                <m:sub>
                                  <m:r>
                                    <a:rPr lang="zh-CN" altLang="en-US" b="0" i="1" smtClean="0">
                                      <a:latin typeface="Cambria Math" panose="02040503050406030204" pitchFamily="18" charset="0"/>
                                    </a:rPr>
                                    <m:t>𝜃</m:t>
                                  </m:r>
                                </m:sub>
                              </m:sSub>
                            </m:e>
                          </m:nary>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zh-CN" altLang="en-US" b="0" i="1" smtClean="0">
                              <a:latin typeface="Cambria Math" panose="02040503050406030204" pitchFamily="18" charset="0"/>
                            </a:rPr>
                            <m:t>𝜏</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𝜏</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b="0" i="1" smtClean="0">
                              <a:latin typeface="Cambria Math" panose="02040503050406030204" pitchFamily="18" charset="0"/>
                            </a:rPr>
                            <m:t>𝐺</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e>
                      </m:nary>
                    </m:oMath>
                  </m:oMathPara>
                </a14:m>
                <a:endParaRPr lang="en-US" altLang="zh-CN" dirty="0"/>
              </a:p>
              <a:p>
                <a:r>
                  <a:rPr lang="zh-CN" altLang="en-US" dirty="0">
                    <a:solidFill>
                      <a:srgbClr val="FF0000"/>
                    </a:solidFill>
                  </a:rPr>
                  <a:t>学习目标为找到最优参数</a:t>
                </a:r>
                <a14:m>
                  <m:oMath xmlns:m="http://schemas.openxmlformats.org/officeDocument/2006/math">
                    <m:r>
                      <a:rPr lang="zh-CN" altLang="en-US" i="1" smtClean="0">
                        <a:solidFill>
                          <a:srgbClr val="FF0000"/>
                        </a:solidFill>
                        <a:latin typeface="Cambria Math" panose="02040503050406030204" pitchFamily="18" charset="0"/>
                      </a:rPr>
                      <m:t>𝜃</m:t>
                    </m:r>
                    <m:r>
                      <a:rPr lang="en-US" altLang="zh-CN" b="0" i="0" smtClean="0">
                        <a:solidFill>
                          <a:srgbClr val="FF0000"/>
                        </a:solidFill>
                        <a:latin typeface="Cambria Math" panose="02040503050406030204" pitchFamily="18" charset="0"/>
                      </a:rPr>
                      <m:t>,</m:t>
                    </m:r>
                  </m:oMath>
                </a14:m>
                <a:r>
                  <a:rPr lang="zh-CN" altLang="en-US" dirty="0">
                    <a:solidFill>
                      <a:srgbClr val="FF0000"/>
                    </a:solidFill>
                  </a:rPr>
                  <a:t>使得</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zh-CN" altLang="en-US" b="0" i="1" smtClean="0">
                                  <a:latin typeface="Cambria Math" panose="02040503050406030204" pitchFamily="18" charset="0"/>
                                </a:rPr>
                                <m:t>𝜃</m:t>
                              </m:r>
                            </m:lim>
                          </m:limLow>
                        </m:fName>
                        <m:e>
                          <m:nary>
                            <m:naryPr>
                              <m:chr m:val="∑"/>
                              <m:supHide m:val="on"/>
                              <m:ctrlPr>
                                <a:rPr lang="en-US" altLang="zh-CN" i="1">
                                  <a:latin typeface="Cambria Math" panose="02040503050406030204" pitchFamily="18" charset="0"/>
                                </a:rPr>
                              </m:ctrlPr>
                            </m:naryPr>
                            <m:sub>
                              <m:r>
                                <m:rPr>
                                  <m:brk m:alnAt="7"/>
                                </m:rPr>
                                <a:rPr lang="zh-CN" altLang="en-US" i="1">
                                  <a:latin typeface="Cambria Math" panose="02040503050406030204" pitchFamily="18" charset="0"/>
                                </a:rPr>
                                <m:t>𝜏</m:t>
                              </m:r>
                            </m:sub>
                            <m:sup/>
                            <m:e>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𝜏</m:t>
                                  </m:r>
                                  <m:r>
                                    <a:rPr lang="en-US" altLang="zh-CN" i="1">
                                      <a:latin typeface="Cambria Math" panose="02040503050406030204" pitchFamily="18" charset="0"/>
                                    </a:rPr>
                                    <m:t>;</m:t>
                                  </m:r>
                                  <m:r>
                                    <a:rPr lang="zh-CN" altLang="en-US" i="1">
                                      <a:latin typeface="Cambria Math" panose="02040503050406030204" pitchFamily="18" charset="0"/>
                                    </a:rPr>
                                    <m:t>𝜃</m:t>
                                  </m:r>
                                </m:e>
                              </m:d>
                              <m:r>
                                <a:rPr lang="en-US" altLang="zh-CN" b="0" i="1" smtClean="0">
                                  <a:latin typeface="Cambria Math" panose="02040503050406030204" pitchFamily="18" charset="0"/>
                                </a:rPr>
                                <m:t>𝐺</m:t>
                              </m:r>
                              <m:d>
                                <m:dPr>
                                  <m:ctrlPr>
                                    <a:rPr lang="en-US" altLang="zh-CN" i="1">
                                      <a:latin typeface="Cambria Math" panose="02040503050406030204" pitchFamily="18" charset="0"/>
                                    </a:rPr>
                                  </m:ctrlPr>
                                </m:dPr>
                                <m:e>
                                  <m:r>
                                    <a:rPr lang="zh-CN" altLang="en-US" i="1">
                                      <a:latin typeface="Cambria Math" panose="02040503050406030204" pitchFamily="18" charset="0"/>
                                    </a:rPr>
                                    <m:t>𝜏</m:t>
                                  </m:r>
                                </m:e>
                              </m:d>
                            </m:e>
                          </m:nary>
                        </m:e>
                      </m:fun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28800"/>
                <a:ext cx="8856985" cy="5013176"/>
              </a:xfrm>
              <a:blipFill>
                <a:blip r:embed="rId2"/>
                <a:stretch>
                  <a:fillRect l="-1239" t="-1215" b="-851"/>
                </a:stretch>
              </a:blipFill>
            </p:spPr>
            <p:txBody>
              <a:bodyPr/>
              <a:lstStyle/>
              <a:p>
                <a:r>
                  <a:rPr lang="zh-CN" alt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108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628800"/>
                <a:ext cx="8856984" cy="3511264"/>
              </a:xfrm>
            </p:spPr>
            <p:txBody>
              <a:bodyPr/>
              <a:lstStyle/>
              <a:p>
                <a:r>
                  <a:rPr lang="zh-CN" altLang="en-US" dirty="0"/>
                  <a:t>最速下降法（策略梯度法）</a:t>
                </a:r>
                <a:endParaRPr lang="en-US" altLang="zh-CN" dirty="0"/>
              </a:p>
              <a:p>
                <a:pPr marL="0" indent="0">
                  <a:buNone/>
                </a:pPr>
                <a:r>
                  <a:rPr lang="zh-CN" altLang="en-US" dirty="0"/>
                  <a:t>关键：</a:t>
                </a:r>
                <a:r>
                  <a:rPr lang="zh-CN" altLang="en-US" dirty="0">
                    <a:solidFill>
                      <a:srgbClr val="FF0000"/>
                    </a:solidFill>
                  </a:rPr>
                  <a:t>计算</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smtClean="0">
                            <a:solidFill>
                              <a:srgbClr val="FF0000"/>
                            </a:solidFill>
                            <a:latin typeface="Cambria Math" panose="02040503050406030204" pitchFamily="18" charset="0"/>
                            <a:ea typeface="Cambria Math" panose="02040503050406030204" pitchFamily="18" charset="0"/>
                          </a:rPr>
                          <m:t>𝛻</m:t>
                        </m:r>
                      </m:e>
                      <m:sub>
                        <m:r>
                          <a:rPr lang="zh-CN" altLang="en-US" i="1" smtClean="0">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𝐽</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𝜃</m:t>
                    </m:r>
                    <m:r>
                      <a:rPr lang="en-US" altLang="zh-CN" i="1">
                        <a:solidFill>
                          <a:srgbClr val="FF0000"/>
                        </a:solidFill>
                        <a:latin typeface="Cambria Math" panose="02040503050406030204" pitchFamily="18" charset="0"/>
                      </a:rPr>
                      <m:t>)</m:t>
                    </m:r>
                  </m:oMath>
                </a14:m>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den>
                          </m:f>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zh-CN" altLang="en-US" sz="2400" i="1">
                              <a:latin typeface="Cambria Math" panose="02040503050406030204" pitchFamily="18" charset="0"/>
                            </a:rPr>
                            <m:t>𝜏</m:t>
                          </m:r>
                        </m:sub>
                        <m:sup/>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𝜏</m:t>
                              </m:r>
                            </m:e>
                          </m:d>
                        </m:e>
                      </m:nary>
                    </m:oMath>
                  </m:oMathPara>
                </a14:m>
                <a:endParaRPr lang="en-US" altLang="zh-CN" sz="2400"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628800"/>
                <a:ext cx="8856984" cy="3511264"/>
              </a:xfrm>
              <a:blipFill>
                <a:blip r:embed="rId2"/>
                <a:stretch>
                  <a:fillRect l="-1445" t="-17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57200" y="5013176"/>
                <a:ext cx="6243761" cy="523220"/>
              </a:xfrm>
              <a:prstGeom prst="rect">
                <a:avLst/>
              </a:prstGeom>
              <a:noFill/>
            </p:spPr>
            <p:txBody>
              <a:bodyPr wrap="none" rtlCol="0">
                <a:spAutoFit/>
              </a:bodyPr>
              <a:lstStyle/>
              <a:p>
                <a:r>
                  <a:rPr lang="zh-CN" altLang="en-US" dirty="0">
                    <a:solidFill>
                      <a:srgbClr val="FF0000"/>
                    </a:solidFill>
                  </a:rPr>
                  <a:t>求策略梯度</a:t>
                </a:r>
                <a14:m>
                  <m:oMath xmlns:m="http://schemas.openxmlformats.org/officeDocument/2006/math">
                    <m:r>
                      <a:rPr lang="zh-CN" altLang="en-US" i="1" smtClean="0">
                        <a:solidFill>
                          <a:srgbClr val="FF0000"/>
                        </a:solidFill>
                        <a:latin typeface="Cambria Math" panose="02040503050406030204" pitchFamily="18" charset="0"/>
                      </a:rPr>
                      <m:t>⇔</m:t>
                    </m:r>
                  </m:oMath>
                </a14:m>
                <a:r>
                  <a:rPr lang="zh-CN" altLang="en-US" dirty="0">
                    <a:solidFill>
                      <a:srgbClr val="FF0000"/>
                    </a:solidFill>
                  </a:rPr>
                  <a:t>求</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ea typeface="Cambria Math" panose="02040503050406030204" pitchFamily="18" charset="0"/>
                          </a:rPr>
                          <m:t>𝛻</m:t>
                        </m:r>
                      </m:e>
                      <m:sub>
                        <m:r>
                          <a:rPr lang="zh-CN" altLang="en-US" i="1">
                            <a:solidFill>
                              <a:srgbClr val="FF0000"/>
                            </a:solidFill>
                            <a:latin typeface="Cambria Math" panose="02040503050406030204" pitchFamily="18" charset="0"/>
                          </a:rPr>
                          <m:t>𝜃</m:t>
                        </m:r>
                      </m:sub>
                    </m:sSub>
                    <m:func>
                      <m:funcPr>
                        <m:ctrlPr>
                          <a:rPr lang="en-US" altLang="zh-CN" b="0" i="1">
                            <a:solidFill>
                              <a:srgbClr val="FF0000"/>
                            </a:solidFill>
                            <a:latin typeface="Cambria Math" panose="02040503050406030204" pitchFamily="18" charset="0"/>
                          </a:rPr>
                        </m:ctrlPr>
                      </m:funcPr>
                      <m:fName>
                        <m:r>
                          <m:rPr>
                            <m:sty m:val="p"/>
                          </m:rPr>
                          <a:rPr lang="en-US" altLang="zh-CN" b="0">
                            <a:solidFill>
                              <a:srgbClr val="FF0000"/>
                            </a:solidFill>
                            <a:latin typeface="Cambria Math" panose="02040503050406030204" pitchFamily="18" charset="0"/>
                          </a:rPr>
                          <m:t>log</m:t>
                        </m:r>
                      </m:fName>
                      <m:e>
                        <m:r>
                          <a:rPr lang="en-US" altLang="zh-CN" i="1">
                            <a:solidFill>
                              <a:srgbClr val="FF0000"/>
                            </a:solidFill>
                            <a:latin typeface="Cambria Math" panose="02040503050406030204" pitchFamily="18" charset="0"/>
                          </a:rPr>
                          <m:t>𝑃</m:t>
                        </m:r>
                        <m:d>
                          <m:dPr>
                            <m:ctrlPr>
                              <a:rPr lang="en-US" altLang="zh-CN"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𝜏</m:t>
                            </m:r>
                            <m:r>
                              <a:rPr lang="en-US" altLang="zh-CN"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𝜃</m:t>
                            </m:r>
                          </m:e>
                        </m:d>
                      </m:e>
                    </m:func>
                    <m:r>
                      <a:rPr lang="en-US" altLang="zh-CN" b="1" i="1" smtClean="0">
                        <a:solidFill>
                          <a:srgbClr val="FF0000"/>
                        </a:solidFill>
                        <a:latin typeface="Cambria Math" panose="02040503050406030204" pitchFamily="18" charset="0"/>
                      </a:rPr>
                      <m:t>𝑮</m:t>
                    </m:r>
                    <m:d>
                      <m:dPr>
                        <m:ctrlPr>
                          <a:rPr lang="en-US" altLang="zh-CN" i="1">
                            <a:solidFill>
                              <a:srgbClr val="FF0000"/>
                            </a:solidFill>
                            <a:latin typeface="Cambria Math" panose="02040503050406030204" pitchFamily="18" charset="0"/>
                          </a:rPr>
                        </m:ctrlPr>
                      </m:dPr>
                      <m:e>
                        <m:r>
                          <a:rPr lang="zh-CN" altLang="en-US" i="1">
                            <a:solidFill>
                              <a:srgbClr val="FF0000"/>
                            </a:solidFill>
                            <a:latin typeface="Cambria Math" panose="02040503050406030204" pitchFamily="18" charset="0"/>
                          </a:rPr>
                          <m:t>𝜏</m:t>
                        </m:r>
                      </m:e>
                    </m:d>
                  </m:oMath>
                </a14:m>
                <a:r>
                  <a:rPr lang="zh-CN" altLang="en-US" dirty="0">
                    <a:solidFill>
                      <a:srgbClr val="FF0000"/>
                    </a:solidFill>
                  </a:rPr>
                  <a:t>期望</a:t>
                </a:r>
              </a:p>
            </p:txBody>
          </p:sp>
        </mc:Choice>
        <mc:Fallback xmlns="">
          <p:sp>
            <p:nvSpPr>
              <p:cNvPr id="7" name="文本框 6"/>
              <p:cNvSpPr txBox="1">
                <a:spLocks noRot="1" noChangeAspect="1" noMove="1" noResize="1" noEditPoints="1" noAdjustHandles="1" noChangeArrowheads="1" noChangeShapeType="1" noTextEdit="1"/>
              </p:cNvSpPr>
              <p:nvPr/>
            </p:nvSpPr>
            <p:spPr>
              <a:xfrm>
                <a:off x="457200" y="5013176"/>
                <a:ext cx="6243761" cy="523220"/>
              </a:xfrm>
              <a:prstGeom prst="rect">
                <a:avLst/>
              </a:prstGeom>
              <a:blipFill rotWithShape="0">
                <a:blip r:embed="rId3"/>
                <a:stretch>
                  <a:fillRect l="-1953" t="-15116" r="-977"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52021" y="5536396"/>
                <a:ext cx="556755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𝒎</m:t>
                    </m:r>
                  </m:oMath>
                </a14:m>
                <a:r>
                  <a:rPr lang="zh-CN" altLang="en-US" dirty="0"/>
                  <a:t>条轨迹的经验平均逼近策略梯度</a:t>
                </a:r>
              </a:p>
            </p:txBody>
          </p:sp>
        </mc:Choice>
        <mc:Fallback xmlns="">
          <p:sp>
            <p:nvSpPr>
              <p:cNvPr id="8" name="文本框 7"/>
              <p:cNvSpPr txBox="1">
                <a:spLocks noRot="1" noChangeAspect="1" noMove="1" noResize="1" noEditPoints="1" noAdjustHandles="1" noChangeArrowheads="1" noChangeShapeType="1" noTextEdit="1"/>
              </p:cNvSpPr>
              <p:nvPr/>
            </p:nvSpPr>
            <p:spPr>
              <a:xfrm>
                <a:off x="452021" y="5536396"/>
                <a:ext cx="5567550" cy="523220"/>
              </a:xfrm>
              <a:prstGeom prst="rect">
                <a:avLst/>
              </a:prstGeom>
              <a:blipFill rotWithShape="0">
                <a:blip r:embed="rId4"/>
                <a:stretch>
                  <a:fillRect t="-15116" r="-1314"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31640" y="5991701"/>
                <a:ext cx="5856155"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m:rPr>
                                  <m:sty m:val="p"/>
                                </m:rPr>
                                <a:rPr lang="en-US" altLang="zh-CN" sz="2400" b="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nary>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31640" y="5991701"/>
                <a:ext cx="5856155" cy="833626"/>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a:xfrm>
            <a:off x="6553200" y="6121207"/>
            <a:ext cx="2133600" cy="365125"/>
          </a:xfrm>
        </p:spPr>
        <p:txBody>
          <a:bodyPr/>
          <a:lstStyle/>
          <a:p>
            <a:pPr>
              <a:defRPr/>
            </a:pPr>
            <a:fld id="{6BC4609B-083C-404D-8758-FAE8AF11C044}" type="slidenum">
              <a:rPr lang="zh-CN" altLang="en-US" smtClean="0"/>
              <a:t>109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628800"/>
                <a:ext cx="8856984" cy="648072"/>
              </a:xfrm>
            </p:spPr>
            <p:txBody>
              <a:bodyPr/>
              <a:lstStyle/>
              <a:p>
                <a:pPr marL="0" indent="0">
                  <a:buNone/>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b="1" i="1">
                            <a:latin typeface="Cambria Math" panose="02040503050406030204" pitchFamily="18" charset="0"/>
                          </a:rPr>
                        </m:ctrlPr>
                      </m:funcPr>
                      <m:fName>
                        <m:r>
                          <a:rPr lang="en-US" altLang="zh-CN" b="1" i="1">
                            <a:latin typeface="Cambria Math" panose="02040503050406030204" pitchFamily="18" charset="0"/>
                          </a:rPr>
                          <m:t>𝒍𝒐𝒈</m:t>
                        </m:r>
                      </m:fName>
                      <m:e>
                        <m:r>
                          <a:rPr lang="en-US" altLang="zh-CN" b="1" i="1">
                            <a:latin typeface="Cambria Math" panose="02040503050406030204" pitchFamily="18" charset="0"/>
                          </a:rPr>
                          <m:t>𝑷</m:t>
                        </m:r>
                        <m:d>
                          <m:dPr>
                            <m:ctrlPr>
                              <a:rPr lang="en-US" altLang="zh-CN" b="1" i="1">
                                <a:latin typeface="Cambria Math" panose="02040503050406030204" pitchFamily="18" charset="0"/>
                              </a:rPr>
                            </m:ctrlPr>
                          </m:dPr>
                          <m:e>
                            <m:r>
                              <a:rPr lang="zh-CN" altLang="en-US" b="1" i="1" smtClean="0">
                                <a:latin typeface="Cambria Math" panose="02040503050406030204" pitchFamily="18" charset="0"/>
                              </a:rPr>
                              <m:t>𝝉</m:t>
                            </m:r>
                            <m:r>
                              <a:rPr lang="en-US" altLang="zh-CN" b="1" i="1">
                                <a:latin typeface="Cambria Math" panose="02040503050406030204" pitchFamily="18" charset="0"/>
                              </a:rPr>
                              <m:t>;</m:t>
                            </m:r>
                            <m:r>
                              <a:rPr lang="zh-CN" altLang="en-US" b="1" i="1">
                                <a:latin typeface="Cambria Math" panose="02040503050406030204" pitchFamily="18" charset="0"/>
                              </a:rPr>
                              <m:t>𝜽</m:t>
                            </m:r>
                          </m:e>
                        </m:d>
                      </m:e>
                    </m:func>
                    <m:r>
                      <a:rPr lang="zh-CN" altLang="en-US" i="1">
                        <a:latin typeface="Cambria Math" panose="02040503050406030204" pitchFamily="18" charset="0"/>
                      </a:rPr>
                      <m:t>的</m:t>
                    </m:r>
                  </m:oMath>
                </a14:m>
                <a:r>
                  <a:rPr lang="zh-CN" altLang="en-US" dirty="0"/>
                  <a:t>计算</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628800"/>
                <a:ext cx="8856984" cy="648072"/>
              </a:xfrm>
              <a:blipFill rotWithShape="0">
                <a:blip r:embed="rId2"/>
                <a:stretch>
                  <a:fillRect t="-11215" b="-37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57313" y="2227400"/>
                <a:ext cx="33022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𝜏</m:t>
                          </m:r>
                          <m:r>
                            <a:rPr lang="en-US" altLang="zh-CN" i="1">
                              <a:latin typeface="Cambria Math" panose="02040503050406030204" pitchFamily="18" charset="0"/>
                            </a:rPr>
                            <m:t>=</m:t>
                          </m:r>
                          <m:r>
                            <a:rPr lang="en-US" altLang="zh-CN" b="0" i="1">
                              <a:latin typeface="Cambria Math" panose="02040503050406030204" pitchFamily="18" charset="0"/>
                            </a:rPr>
                            <m:t>𝑠</m:t>
                          </m:r>
                        </m:e>
                        <m:sub>
                          <m:r>
                            <a:rPr lang="en-US" altLang="zh-CN" b="0" i="1">
                              <a:latin typeface="Cambria Math" panose="02040503050406030204" pitchFamily="18" charset="0"/>
                            </a:rPr>
                            <m:t>0</m:t>
                          </m:r>
                        </m:sub>
                      </m:sSub>
                      <m:r>
                        <a:rPr lang="en-US" altLang="zh-CN" b="0" i="1">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0</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𝑠</m:t>
                          </m:r>
                        </m:e>
                        <m:sub>
                          <m:r>
                            <a:rPr lang="en-US" altLang="zh-CN" b="0" i="1">
                              <a:latin typeface="Cambria Math" panose="02040503050406030204" pitchFamily="18" charset="0"/>
                              <a:ea typeface="Cambria Math" panose="02040503050406030204" pitchFamily="18" charset="0"/>
                            </a:rPr>
                            <m:t>𝐻</m:t>
                          </m:r>
                        </m:sub>
                      </m:sSub>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𝑎</m:t>
                          </m:r>
                        </m:e>
                        <m:sub>
                          <m:r>
                            <a:rPr lang="en-US" altLang="zh-CN" b="0" i="1">
                              <a:latin typeface="Cambria Math" panose="02040503050406030204" pitchFamily="18" charset="0"/>
                              <a:ea typeface="Cambria Math" panose="02040503050406030204" pitchFamily="18" charset="0"/>
                            </a:rPr>
                            <m:t>𝐻</m:t>
                          </m:r>
                        </m:sub>
                      </m:sSub>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57313" y="2227400"/>
                <a:ext cx="3302251" cy="523220"/>
              </a:xfrm>
              <a:prstGeom prst="rect">
                <a:avLst/>
              </a:prstGeom>
              <a:blipFill>
                <a:blip r:embed="rId3"/>
                <a:stretch>
                  <a:fillRect/>
                </a:stretch>
              </a:blipFill>
            </p:spPr>
            <p:txBody>
              <a:bodyPr/>
              <a:lstStyle/>
              <a:p>
                <a:r>
                  <a:rPr lang="zh-CN" altLang="en-US">
                    <a:noFill/>
                  </a:rPr>
                  <a:t> </a:t>
                </a:r>
              </a:p>
            </p:txBody>
          </p:sp>
        </mc:Fallback>
      </mc:AlternateContent>
      <p:sp>
        <p:nvSpPr>
          <p:cNvPr id="8" name="文本框 7"/>
          <p:cNvSpPr txBox="1"/>
          <p:nvPr/>
        </p:nvSpPr>
        <p:spPr>
          <a:xfrm>
            <a:off x="142537" y="2816676"/>
            <a:ext cx="3791423" cy="523220"/>
          </a:xfrm>
          <a:prstGeom prst="rect">
            <a:avLst/>
          </a:prstGeom>
          <a:noFill/>
        </p:spPr>
        <p:txBody>
          <a:bodyPr wrap="none" rtlCol="0">
            <a:spAutoFit/>
          </a:bodyPr>
          <a:lstStyle/>
          <a:p>
            <a:r>
              <a:rPr lang="zh-CN" altLang="en-US" dirty="0"/>
              <a:t>轨迹的似然率可以写为</a:t>
            </a:r>
          </a:p>
        </p:txBody>
      </p:sp>
      <mc:AlternateContent xmlns:mc="http://schemas.openxmlformats.org/markup-compatibility/2006" xmlns:a14="http://schemas.microsoft.com/office/drawing/2010/main">
        <mc:Choice Requires="a14">
          <p:sp>
            <p:nvSpPr>
              <p:cNvPr id="9" name="文本框 8"/>
              <p:cNvSpPr txBox="1"/>
              <p:nvPr/>
            </p:nvSpPr>
            <p:spPr>
              <a:xfrm>
                <a:off x="311078" y="3300777"/>
                <a:ext cx="6496971" cy="9826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𝑷</m:t>
                      </m:r>
                      <m:d>
                        <m:dPr>
                          <m:ctrlPr>
                            <a:rPr lang="en-US" altLang="zh-CN" b="1" i="1" smtClean="0">
                              <a:latin typeface="Cambria Math" panose="02040503050406030204" pitchFamily="18" charset="0"/>
                            </a:rPr>
                          </m:ctrlPr>
                        </m:dPr>
                        <m:e>
                          <m:r>
                            <a:rPr lang="zh-CN" altLang="en-US" b="1" i="1" smtClean="0">
                              <a:latin typeface="Cambria Math" panose="02040503050406030204" pitchFamily="18" charset="0"/>
                            </a:rPr>
                            <m:t>𝝉</m:t>
                          </m:r>
                          <m:r>
                            <a:rPr lang="en-US" altLang="zh-CN" b="1" i="1" smtClean="0">
                              <a:latin typeface="Cambria Math" panose="02040503050406030204" pitchFamily="18" charset="0"/>
                            </a:rPr>
                            <m:t>;</m:t>
                          </m:r>
                          <m:r>
                            <a:rPr lang="zh-CN" altLang="en-US" b="1" i="1" smtClean="0">
                              <a:latin typeface="Cambria Math" panose="02040503050406030204" pitchFamily="18" charset="0"/>
                            </a:rPr>
                            <m:t>𝜽</m:t>
                          </m:r>
                        </m:e>
                      </m:d>
                      <m:r>
                        <a:rPr lang="en-US" altLang="zh-CN" b="1" i="1" smtClean="0">
                          <a:latin typeface="Cambria Math" panose="02040503050406030204" pitchFamily="18" charset="0"/>
                        </a:rPr>
                        <m:t>=</m:t>
                      </m:r>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b="1" i="1" smtClean="0">
                              <a:latin typeface="Cambria Math" panose="02040503050406030204" pitchFamily="18" charset="0"/>
                            </a:rPr>
                            <m:t>𝑯</m:t>
                          </m:r>
                        </m:sup>
                        <m:e>
                          <m:r>
                            <a:rPr lang="en-US" altLang="zh-CN" b="1" i="1" smtClean="0">
                              <a:solidFill>
                                <a:srgbClr val="FF0000"/>
                              </a:solidFill>
                              <a:latin typeface="Cambria Math" panose="02040503050406030204" pitchFamily="18" charset="0"/>
                            </a:rPr>
                            <m:t>𝑷</m:t>
                          </m:r>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e>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sub>
                              </m:sSub>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𝒂</m:t>
                                  </m:r>
                                </m:e>
                                <m:sub>
                                  <m:r>
                                    <a:rPr lang="en-US" altLang="zh-CN" b="1" i="1" smtClean="0">
                                      <a:solidFill>
                                        <a:srgbClr val="FF0000"/>
                                      </a:solidFill>
                                      <a:latin typeface="Cambria Math" panose="02040503050406030204" pitchFamily="18" charset="0"/>
                                    </a:rPr>
                                    <m:t>𝒕</m:t>
                                  </m:r>
                                </m:sub>
                              </m:sSub>
                            </m:e>
                          </m:d>
                        </m:e>
                      </m:nary>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zh-CN" altLang="en-US" b="1" i="1" smtClean="0">
                              <a:latin typeface="Cambria Math" panose="02040503050406030204" pitchFamily="18" charset="0"/>
                            </a:rPr>
                            <m:t>𝜽</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11078" y="3300777"/>
                <a:ext cx="6496971" cy="9826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922260" y="2384483"/>
                <a:ext cx="2933816" cy="523220"/>
              </a:xfrm>
              <a:prstGeom prst="rect">
                <a:avLst/>
              </a:prstGeom>
              <a:noFill/>
              <a:ln>
                <a:solidFill>
                  <a:srgbClr val="FF0000"/>
                </a:solidFill>
              </a:ln>
            </p:spPr>
            <p:txBody>
              <a:bodyPr wrap="none" rtlCol="0">
                <a:spAutoFit/>
              </a:bodyPr>
              <a:lstStyle/>
              <a:p>
                <a:r>
                  <a:rPr lang="zh-CN" altLang="en-US" dirty="0"/>
                  <a:t>动力学，无参数</a:t>
                </a:r>
                <a14:m>
                  <m:oMath xmlns:m="http://schemas.openxmlformats.org/officeDocument/2006/math">
                    <m:r>
                      <a:rPr lang="zh-CN" altLang="en-US" i="1" smtClean="0">
                        <a:latin typeface="Cambria Math" panose="02040503050406030204" pitchFamily="18" charset="0"/>
                      </a:rPr>
                      <m:t>𝜽</m:t>
                    </m:r>
                  </m:oMath>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922260" y="2384483"/>
                <a:ext cx="2933816" cy="523220"/>
              </a:xfrm>
              <a:prstGeom prst="rect">
                <a:avLst/>
              </a:prstGeom>
              <a:blipFill>
                <a:blip r:embed="rId5"/>
                <a:stretch>
                  <a:fillRect l="-3926" t="-13636" b="-26136"/>
                </a:stretch>
              </a:blipFill>
              <a:ln>
                <a:solidFill>
                  <a:srgbClr val="FF0000"/>
                </a:solidFill>
              </a:ln>
            </p:spPr>
            <p:txBody>
              <a:bodyPr/>
              <a:lstStyle/>
              <a:p>
                <a:r>
                  <a:rPr lang="zh-CN" altLang="en-US">
                    <a:noFill/>
                  </a:rPr>
                  <a:t> </a:t>
                </a:r>
              </a:p>
            </p:txBody>
          </p:sp>
        </mc:Fallback>
      </mc:AlternateContent>
      <p:cxnSp>
        <p:nvCxnSpPr>
          <p:cNvPr id="11" name="肘形连接符 10"/>
          <p:cNvCxnSpPr>
            <a:cxnSpLocks/>
          </p:cNvCxnSpPr>
          <p:nvPr/>
        </p:nvCxnSpPr>
        <p:spPr>
          <a:xfrm rot="10800000" flipV="1">
            <a:off x="4496898" y="2983947"/>
            <a:ext cx="867191" cy="615513"/>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9BE4D9C-D1BB-44D1-BE1E-E88824B78C0C}"/>
                  </a:ext>
                </a:extLst>
              </p:cNvPr>
              <p:cNvSpPr txBox="1"/>
              <p:nvPr/>
            </p:nvSpPr>
            <p:spPr>
              <a:xfrm>
                <a:off x="51016" y="4365104"/>
                <a:ext cx="6396495"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m:t>
                          </m:r>
                        </m:e>
                        <m:sub>
                          <m:r>
                            <a:rPr lang="zh-CN" altLang="en-US" sz="2000" i="1" smtClean="0">
                              <a:latin typeface="Cambria Math" panose="02040503050406030204" pitchFamily="18" charset="0"/>
                            </a:rPr>
                            <m:t>𝜽</m:t>
                          </m:r>
                        </m:sub>
                      </m:sSub>
                      <m:func>
                        <m:funcPr>
                          <m:ctrlPr>
                            <a:rPr lang="en-US" altLang="zh-CN" sz="2000" i="1">
                              <a:latin typeface="Cambria Math" panose="02040503050406030204" pitchFamily="18" charset="0"/>
                            </a:rPr>
                          </m:ctrlPr>
                        </m:funcPr>
                        <m:fName>
                          <m:r>
                            <a:rPr lang="en-US" altLang="zh-CN" sz="2000" i="1">
                              <a:latin typeface="Cambria Math" panose="02040503050406030204" pitchFamily="18" charset="0"/>
                            </a:rPr>
                            <m:t>𝒍𝒐𝒈</m:t>
                          </m:r>
                        </m:fName>
                        <m:e>
                          <m:r>
                            <a:rPr lang="en-US" altLang="zh-CN" sz="2000" i="1">
                              <a:latin typeface="Cambria Math" panose="02040503050406030204" pitchFamily="18" charset="0"/>
                            </a:rPr>
                            <m:t>𝑷</m:t>
                          </m:r>
                          <m:d>
                            <m:dPr>
                              <m:ctrlPr>
                                <a:rPr lang="en-US" altLang="zh-CN" sz="2000" i="1">
                                  <a:latin typeface="Cambria Math" panose="02040503050406030204" pitchFamily="18" charset="0"/>
                                </a:rPr>
                              </m:ctrlPr>
                            </m:dPr>
                            <m:e>
                              <m:r>
                                <a:rPr lang="zh-CN" altLang="en-US" sz="2000" i="1" smtClean="0">
                                  <a:latin typeface="Cambria Math" panose="02040503050406030204" pitchFamily="18" charset="0"/>
                                </a:rPr>
                                <m:t>𝝉</m:t>
                              </m:r>
                              <m:r>
                                <a:rPr lang="en-US" altLang="zh-CN" sz="2000" i="1">
                                  <a:latin typeface="Cambria Math" panose="02040503050406030204" pitchFamily="18" charset="0"/>
                                </a:rPr>
                                <m:t>;</m:t>
                              </m:r>
                              <m:r>
                                <a:rPr lang="zh-CN" altLang="en-US" sz="2000" i="1">
                                  <a:latin typeface="Cambria Math" panose="02040503050406030204" pitchFamily="18" charset="0"/>
                                </a:rPr>
                                <m:t>𝜽</m:t>
                              </m:r>
                            </m:e>
                          </m:d>
                        </m:e>
                      </m:func>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r>
                        <a:rPr lang="en-US" altLang="zh-CN" sz="2000" b="1" i="1" smtClean="0">
                          <a:latin typeface="Cambria Math" panose="02040503050406030204" pitchFamily="18" charset="0"/>
                        </a:rPr>
                        <m:t>𝒍𝒐𝒈</m:t>
                      </m:r>
                      <m:d>
                        <m:dPr>
                          <m:begChr m:val="["/>
                          <m:endChr m:val="]"/>
                          <m:ctrlPr>
                            <a:rPr lang="en-US" altLang="zh-CN" sz="2000" b="1" i="1" smtClean="0">
                              <a:latin typeface="Cambria Math" panose="02040503050406030204" pitchFamily="18" charset="0"/>
                            </a:rPr>
                          </m:ctrlPr>
                        </m:dPr>
                        <m:e>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r>
                                <a:rPr lang="en-US" altLang="zh-CN" sz="2000" i="1" smtClean="0">
                                  <a:solidFill>
                                    <a:schemeClr val="tx1"/>
                                  </a:solidFill>
                                  <a:latin typeface="Cambria Math" panose="02040503050406030204" pitchFamily="18" charset="0"/>
                                </a:rPr>
                                <m:t>𝑷</m:t>
                              </m:r>
                              <m:d>
                                <m:dPr>
                                  <m:ctrlPr>
                                    <a:rPr lang="en-US" altLang="zh-CN" sz="2000" i="1">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𝒔</m:t>
                                      </m:r>
                                    </m:e>
                                    <m:sub>
                                      <m:r>
                                        <a:rPr lang="en-US" altLang="zh-CN" sz="2000" b="1" i="1" smtClean="0">
                                          <a:solidFill>
                                            <a:schemeClr val="tx1"/>
                                          </a:solidFill>
                                          <a:latin typeface="Cambria Math" panose="02040503050406030204" pitchFamily="18" charset="0"/>
                                        </a:rPr>
                                        <m:t>𝒕</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b="1" i="1" smtClean="0">
                                          <a:latin typeface="Cambria Math" panose="02040503050406030204" pitchFamily="18" charset="0"/>
                                        </a:rPr>
                                        <m:t>𝒕</m:t>
                                      </m:r>
                                    </m:sub>
                                  </m:sSub>
                                  <m:r>
                                    <a:rPr lang="en-US" altLang="zh-CN" sz="2000" i="1">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𝒂</m:t>
                                      </m:r>
                                    </m:e>
                                    <m:sub>
                                      <m:r>
                                        <a:rPr lang="en-US" altLang="zh-CN" sz="2000" b="1" i="1" smtClean="0">
                                          <a:solidFill>
                                            <a:schemeClr val="tx1"/>
                                          </a:solidFill>
                                          <a:latin typeface="Cambria Math" panose="02040503050406030204" pitchFamily="18" charset="0"/>
                                        </a:rPr>
                                        <m:t>𝒕</m:t>
                                      </m:r>
                                    </m:sub>
                                  </m:sSub>
                                </m:e>
                              </m:d>
                            </m:e>
                          </m:nary>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d>
                    </m:oMath>
                  </m:oMathPara>
                </a14:m>
                <a:endParaRPr lang="zh-CN" altLang="en-US" dirty="0"/>
              </a:p>
            </p:txBody>
          </p:sp>
        </mc:Choice>
        <mc:Fallback xmlns="">
          <p:sp>
            <p:nvSpPr>
              <p:cNvPr id="16" name="文本框 15">
                <a:extLst>
                  <a:ext uri="{FF2B5EF4-FFF2-40B4-BE49-F238E27FC236}">
                    <a16:creationId xmlns:a16="http://schemas.microsoft.com/office/drawing/2014/main" id="{89BE4D9C-D1BB-44D1-BE1E-E88824B78C0C}"/>
                  </a:ext>
                </a:extLst>
              </p:cNvPr>
              <p:cNvSpPr txBox="1">
                <a:spLocks noRot="1" noChangeAspect="1" noMove="1" noResize="1" noEditPoints="1" noAdjustHandles="1" noChangeArrowheads="1" noChangeShapeType="1" noTextEdit="1"/>
              </p:cNvSpPr>
              <p:nvPr/>
            </p:nvSpPr>
            <p:spPr>
              <a:xfrm>
                <a:off x="51016" y="4365104"/>
                <a:ext cx="6396495" cy="7772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FAA535C-5964-4C7E-B91F-36CA2E715188}"/>
                  </a:ext>
                </a:extLst>
              </p:cNvPr>
              <p:cNvSpPr txBox="1"/>
              <p:nvPr/>
            </p:nvSpPr>
            <p:spPr>
              <a:xfrm>
                <a:off x="1762810" y="5087734"/>
                <a:ext cx="6057556"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d>
                        <m:dPr>
                          <m:begChr m:val="["/>
                          <m:endChr m:val="]"/>
                          <m:ctrlPr>
                            <a:rPr lang="en-US" altLang="zh-CN" sz="2000" i="1" smtClean="0">
                              <a:latin typeface="Cambria Math" panose="02040503050406030204" pitchFamily="18" charset="0"/>
                            </a:rPr>
                          </m:ctrlPr>
                        </m:dPr>
                        <m:e>
                          <m:nary>
                            <m:naryPr>
                              <m:chr m:val="∑"/>
                              <m:limLoc m:val="subSup"/>
                              <m:ctrlPr>
                                <a:rPr lang="en-US" altLang="zh-CN" sz="2000"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sup>
                            <m:e>
                              <m:r>
                                <a:rPr lang="en-US" altLang="zh-CN" sz="2000" b="1" i="0" smtClean="0">
                                  <a:latin typeface="Cambria Math" panose="02040503050406030204" pitchFamily="18" charset="0"/>
                                </a:rPr>
                                <m:t>𝐥𝐨𝐠</m:t>
                              </m:r>
                              <m:r>
                                <a:rPr lang="en-US" altLang="zh-CN" sz="2000" i="1">
                                  <a:latin typeface="Cambria Math" panose="02040503050406030204" pitchFamily="18" charset="0"/>
                                </a:rPr>
                                <m:t>𝑷</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𝟏</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e>
                              </m:d>
                            </m:e>
                          </m:nary>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sup>
                            <m:e>
                              <m:r>
                                <a:rPr lang="en-US" altLang="zh-CN" sz="2000" b="1" i="0" smtClean="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e>
                      </m:d>
                    </m:oMath>
                  </m:oMathPara>
                </a14:m>
                <a:endParaRPr lang="zh-CN" altLang="en-US" dirty="0"/>
              </a:p>
            </p:txBody>
          </p:sp>
        </mc:Choice>
        <mc:Fallback xmlns="">
          <p:sp>
            <p:nvSpPr>
              <p:cNvPr id="17" name="文本框 16">
                <a:extLst>
                  <a:ext uri="{FF2B5EF4-FFF2-40B4-BE49-F238E27FC236}">
                    <a16:creationId xmlns:a16="http://schemas.microsoft.com/office/drawing/2014/main" id="{3FAA535C-5964-4C7E-B91F-36CA2E715188}"/>
                  </a:ext>
                </a:extLst>
              </p:cNvPr>
              <p:cNvSpPr txBox="1">
                <a:spLocks noRot="1" noChangeAspect="1" noMove="1" noResize="1" noEditPoints="1" noAdjustHandles="1" noChangeArrowheads="1" noChangeShapeType="1" noTextEdit="1"/>
              </p:cNvSpPr>
              <p:nvPr/>
            </p:nvSpPr>
            <p:spPr>
              <a:xfrm>
                <a:off x="1762810" y="5087734"/>
                <a:ext cx="6057556" cy="7772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4405AA5-A95F-43E3-BE34-4894C870F2C9}"/>
                  </a:ext>
                </a:extLst>
              </p:cNvPr>
              <p:cNvSpPr txBox="1"/>
              <p:nvPr/>
            </p:nvSpPr>
            <p:spPr>
              <a:xfrm>
                <a:off x="1851000" y="5810770"/>
                <a:ext cx="3135987"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d>
                        <m:dPr>
                          <m:begChr m:val="["/>
                          <m:endChr m:val="]"/>
                          <m:ctrlPr>
                            <a:rPr lang="en-US" altLang="zh-CN" sz="2000" i="1" smtClean="0">
                              <a:latin typeface="Cambria Math" panose="02040503050406030204" pitchFamily="18" charset="0"/>
                            </a:rPr>
                          </m:ctrlPr>
                        </m:dPr>
                        <m:e>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r>
                                <a:rPr lang="en-US" altLang="zh-CN" sz="2000" b="1" i="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e>
                      </m:d>
                    </m:oMath>
                  </m:oMathPara>
                </a14:m>
                <a:endParaRPr lang="zh-CN" altLang="en-US" dirty="0"/>
              </a:p>
            </p:txBody>
          </p:sp>
        </mc:Choice>
        <mc:Fallback xmlns="">
          <p:sp>
            <p:nvSpPr>
              <p:cNvPr id="18" name="文本框 17">
                <a:extLst>
                  <a:ext uri="{FF2B5EF4-FFF2-40B4-BE49-F238E27FC236}">
                    <a16:creationId xmlns:a16="http://schemas.microsoft.com/office/drawing/2014/main" id="{14405AA5-A95F-43E3-BE34-4894C870F2C9}"/>
                  </a:ext>
                </a:extLst>
              </p:cNvPr>
              <p:cNvSpPr txBox="1">
                <a:spLocks noRot="1" noChangeAspect="1" noMove="1" noResize="1" noEditPoints="1" noAdjustHandles="1" noChangeArrowheads="1" noChangeShapeType="1" noTextEdit="1"/>
              </p:cNvSpPr>
              <p:nvPr/>
            </p:nvSpPr>
            <p:spPr>
              <a:xfrm>
                <a:off x="1851000" y="5810770"/>
                <a:ext cx="3135987" cy="7772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B0E0AAE-A502-4857-8EB0-64F457E44A65}"/>
                  </a:ext>
                </a:extLst>
              </p:cNvPr>
              <p:cNvSpPr txBox="1"/>
              <p:nvPr/>
            </p:nvSpPr>
            <p:spPr>
              <a:xfrm>
                <a:off x="4898797" y="5821983"/>
                <a:ext cx="2896369" cy="7283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𝟎</m:t>
                          </m:r>
                        </m:sub>
                        <m:sup>
                          <m:r>
                            <a:rPr lang="en-US" altLang="zh-CN" sz="2000" i="1">
                              <a:latin typeface="Cambria Math" panose="02040503050406030204" pitchFamily="18" charset="0"/>
                            </a:rPr>
                            <m:t>𝑯</m:t>
                          </m:r>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𝜽</m:t>
                              </m:r>
                            </m:sub>
                          </m:sSub>
                          <m:r>
                            <a:rPr lang="en-US" altLang="zh-CN" sz="2000" b="1" i="0">
                              <a:latin typeface="Cambria Math" panose="02040503050406030204" pitchFamily="18" charset="0"/>
                            </a:rPr>
                            <m:t>𝐥𝐨𝐠</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𝝅</m:t>
                              </m:r>
                            </m:e>
                            <m:sub>
                              <m:r>
                                <a:rPr lang="zh-CN" altLang="en-US" sz="2000" i="1">
                                  <a:latin typeface="Cambria Math" panose="02040503050406030204" pitchFamily="18" charset="0"/>
                                </a:rPr>
                                <m:t>𝜽</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𝒔</m:t>
                              </m:r>
                            </m:e>
                            <m:sub>
                              <m:r>
                                <a:rPr lang="en-US" altLang="zh-CN" sz="2000" i="1">
                                  <a:latin typeface="Cambria Math" panose="02040503050406030204" pitchFamily="18" charset="0"/>
                                </a:rPr>
                                <m:t>𝒕</m:t>
                              </m:r>
                            </m:sub>
                          </m:sSub>
                          <m:r>
                            <a:rPr lang="en-US" altLang="zh-CN" sz="2000" i="1">
                              <a:latin typeface="Cambria Math" panose="02040503050406030204" pitchFamily="18" charset="0"/>
                            </a:rPr>
                            <m:t>)</m:t>
                          </m:r>
                        </m:e>
                      </m:nary>
                    </m:oMath>
                  </m:oMathPara>
                </a14:m>
                <a:endParaRPr lang="zh-CN" altLang="en-US" dirty="0"/>
              </a:p>
            </p:txBody>
          </p:sp>
        </mc:Choice>
        <mc:Fallback xmlns="">
          <p:sp>
            <p:nvSpPr>
              <p:cNvPr id="19" name="文本框 18">
                <a:extLst>
                  <a:ext uri="{FF2B5EF4-FFF2-40B4-BE49-F238E27FC236}">
                    <a16:creationId xmlns:a16="http://schemas.microsoft.com/office/drawing/2014/main" id="{4B0E0AAE-A502-4857-8EB0-64F457E44A65}"/>
                  </a:ext>
                </a:extLst>
              </p:cNvPr>
              <p:cNvSpPr txBox="1">
                <a:spLocks noRot="1" noChangeAspect="1" noMove="1" noResize="1" noEditPoints="1" noAdjustHandles="1" noChangeArrowheads="1" noChangeShapeType="1" noTextEdit="1"/>
              </p:cNvSpPr>
              <p:nvPr/>
            </p:nvSpPr>
            <p:spPr>
              <a:xfrm>
                <a:off x="4898797" y="5821983"/>
                <a:ext cx="2896369" cy="728341"/>
              </a:xfrm>
              <a:prstGeom prst="rect">
                <a:avLst/>
              </a:prstGeom>
              <a:blipFill>
                <a:blip r:embed="rId9"/>
                <a:stretch>
                  <a:fillRect/>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marL="0" indent="0">
                  <a:buNone/>
                </a:pPr>
                <a:r>
                  <a:rPr lang="zh-CN" altLang="en-US" dirty="0">
                    <a:latin typeface="Times New Roman" panose="02020603050405020304" pitchFamily="18" charset="0"/>
                    <a:cs typeface="Times New Roman" panose="02020603050405020304" pitchFamily="18" charset="0"/>
                  </a:rPr>
                  <a:t>考虑智能体与环境交互的离散时间序列</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𝑟</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为</a:t>
                </a:r>
                <a14:m>
                  <m:oMath xmlns:m="http://schemas.openxmlformats.org/officeDocument/2006/math">
                    <m:r>
                      <a:rPr lang="en-US" altLang="zh-CN" b="0" i="1" dirty="0" smtClean="0">
                        <a:latin typeface="Cambria Math" panose="02040503050406030204" pitchFamily="18" charset="0"/>
                        <a:cs typeface="Times New Roman" panose="02020603050405020304" pitchFamily="18" charset="0"/>
                      </a:rPr>
                      <m:t>𝑡</m:t>
                    </m:r>
                    <m:r>
                      <a:rPr lang="zh-CN" altLang="en-US" i="1" dirty="0">
                        <a:latin typeface="Cambria Math" panose="02040503050406030204" pitchFamily="18" charset="0"/>
                        <a:cs typeface="Times New Roman" panose="02020603050405020304" pitchFamily="18" charset="0"/>
                      </a:rPr>
                      <m:t>时刻</m:t>
                    </m:r>
                  </m:oMath>
                </a14:m>
                <a:r>
                  <a:rPr lang="zh-CN" altLang="en-US" dirty="0">
                    <a:latin typeface="Times New Roman" panose="02020603050405020304" pitchFamily="18" charset="0"/>
                    <a:cs typeface="Times New Roman" panose="02020603050405020304" pitchFamily="18" charset="0"/>
                  </a:rPr>
                  <a:t>的即时奖励</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0000FF"/>
                    </a:solidFill>
                    <a:latin typeface="Times New Roman" panose="02020603050405020304" pitchFamily="18" charset="0"/>
                    <a:cs typeface="Times New Roman" panose="02020603050405020304" pitchFamily="18" charset="0"/>
                  </a:rPr>
                  <a:t>马尔科夫过程（</a:t>
                </a:r>
                <a:r>
                  <a:rPr lang="en-US" altLang="zh-CN" dirty="0">
                    <a:solidFill>
                      <a:srgbClr val="0000FF"/>
                    </a:solidFill>
                    <a:latin typeface="Times New Roman" panose="02020603050405020304" pitchFamily="18" charset="0"/>
                    <a:cs typeface="Times New Roman" panose="02020603050405020304" pitchFamily="18" charset="0"/>
                  </a:rPr>
                  <a:t>Markov process</a:t>
                </a:r>
                <a:r>
                  <a:rPr lang="zh-CN" altLang="en-US" dirty="0">
                    <a:solidFill>
                      <a:srgbClr val="0000FF"/>
                    </a:solidFill>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：系统下一状态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zh-CN" altLang="en-US" i="1">
                        <a:latin typeface="Cambria Math" panose="02040503050406030204" pitchFamily="18" charset="0"/>
                        <a:cs typeface="Times New Roman" panose="02020603050405020304" pitchFamily="18" charset="0"/>
                      </a:rPr>
                      <m:t>仅</m:t>
                    </m:r>
                  </m:oMath>
                </a14:m>
                <a:r>
                  <a:rPr lang="zh-CN" altLang="en-US" dirty="0">
                    <a:latin typeface="Times New Roman" panose="02020603050405020304" pitchFamily="18" charset="0"/>
                    <a:cs typeface="Times New Roman" panose="02020603050405020304" pitchFamily="18" charset="0"/>
                  </a:rPr>
                  <a:t>与当前状态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zh-CN" altLang="en-US" i="1">
                        <a:latin typeface="Cambria Math" panose="02040503050406030204" pitchFamily="18" charset="0"/>
                        <a:cs typeface="Times New Roman" panose="02020603050405020304" pitchFamily="18" charset="0"/>
                      </a:rPr>
                      <m:t>相</m:t>
                    </m:r>
                  </m:oMath>
                </a14:m>
                <a:r>
                  <a:rPr lang="zh-CN" altLang="en-US" dirty="0">
                    <a:latin typeface="Times New Roman" panose="02020603050405020304" pitchFamily="18" charset="0"/>
                    <a:cs typeface="Times New Roman" panose="02020603050405020304" pitchFamily="18" charset="0"/>
                  </a:rPr>
                  <a:t>关，而与以前状态无关</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r>
                      <a:rPr lang="zh-CN" altLang="en-US" i="1">
                        <a:latin typeface="Cambria Math" panose="02040503050406030204" pitchFamily="18" charset="0"/>
                        <a:cs typeface="Times New Roman" panose="02020603050405020304" pitchFamily="18" charset="0"/>
                      </a:rPr>
                      <m:t>为状态</m:t>
                    </m:r>
                  </m:oMath>
                </a14:m>
                <a:r>
                  <a:rPr lang="zh-CN" altLang="en-US" dirty="0">
                    <a:latin typeface="Times New Roman" panose="02020603050405020304" pitchFamily="18" charset="0"/>
                    <a:cs typeface="Times New Roman" panose="02020603050405020304" pitchFamily="18" charset="0"/>
                  </a:rPr>
                  <a:t>转移概率</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i="1" smtClean="0">
                              <a:latin typeface="Cambria Math" panose="02040503050406030204" pitchFamily="18" charset="0"/>
                              <a:cs typeface="Times New Roman" panose="02020603050405020304" pitchFamily="18" charset="0"/>
                            </a:rPr>
                          </m:ctrlPr>
                        </m:naryPr>
                        <m:sub>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m:rPr>
                              <m:brk m:alnAt="7"/>
                            </m:rP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𝑆</m:t>
                          </m:r>
                        </m:sub>
                        <m:sup/>
                        <m:e>
                          <m:r>
                            <a:rPr lang="en-US" altLang="zh-CN" i="1">
                              <a:latin typeface="Cambria Math" panose="02040503050406030204" pitchFamily="18" charset="0"/>
                              <a:cs typeface="Times New Roman" panose="02020603050405020304" pitchFamily="18" charset="0"/>
                            </a:rPr>
                            <m:t>𝑝</m:t>
                          </m:r>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nary>
                      <m:r>
                        <a:rPr lang="en-US" altLang="zh-CN" b="0" i="1" smtClean="0">
                          <a:latin typeface="Cambria Math" panose="02040503050406030204" pitchFamily="18" charset="0"/>
                          <a:cs typeface="Times New Roman" panose="02020603050405020304" pitchFamily="18" charset="0"/>
                        </a:rPr>
                        <m:t>=1</m:t>
                      </m:r>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a:blip r:embed="rId2"/>
                <a:stretch>
                  <a:fillRect l="-1417" t="-15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1095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110</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278288" y="2062537"/>
                <a:ext cx="5686365" cy="9142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m:t>
                          </m:r>
                        </m:e>
                        <m:sub>
                          <m:r>
                            <a:rPr lang="zh-CN" altLang="en-US" sz="2400" b="1" i="1">
                              <a:latin typeface="Cambria Math" panose="02040503050406030204" pitchFamily="18" charset="0"/>
                            </a:rPr>
                            <m:t>𝜽</m:t>
                          </m:r>
                        </m:sub>
                      </m:sSub>
                      <m:r>
                        <a:rPr lang="en-US" altLang="zh-CN" sz="2400" b="1" i="1">
                          <a:latin typeface="Cambria Math" panose="02040503050406030204" pitchFamily="18" charset="0"/>
                        </a:rPr>
                        <m:t>𝑱</m:t>
                      </m:r>
                      <m:d>
                        <m:dPr>
                          <m:ctrlPr>
                            <a:rPr lang="en-US" altLang="zh-CN" sz="2400" i="1">
                              <a:latin typeface="Cambria Math" panose="02040503050406030204" pitchFamily="18" charset="0"/>
                            </a:rPr>
                          </m:ctrlPr>
                        </m:dPr>
                        <m:e>
                          <m:r>
                            <a:rPr lang="zh-CN" altLang="en-US" sz="2400" b="1" i="1">
                              <a:latin typeface="Cambria Math" panose="02040503050406030204" pitchFamily="18" charset="0"/>
                            </a:rPr>
                            <m:t>𝜽</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zh-CN" altLang="en-US" sz="2400" b="1" i="1" smtClean="0">
                              <a:latin typeface="Cambria Math" panose="02040503050406030204" pitchFamily="18" charset="0"/>
                            </a:rPr>
                            <m:t>𝝉</m:t>
                          </m:r>
                        </m:sub>
                      </m:sSub>
                      <m:d>
                        <m:dPr>
                          <m:begChr m:val="["/>
                          <m:endChr m:val="]"/>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r>
                                <a:rPr lang="en-US" altLang="zh-CN" sz="2400" b="1" i="1" smtClean="0">
                                  <a:latin typeface="Cambria Math" panose="02040503050406030204" pitchFamily="18" charset="0"/>
                                </a:rPr>
                                <m:t>𝑮</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𝝉</m:t>
                              </m:r>
                              <m:r>
                                <a:rPr lang="en-US" altLang="zh-CN" sz="2400" b="1" i="1" smtClean="0">
                                  <a:latin typeface="Cambria Math" panose="02040503050406030204" pitchFamily="18" charset="0"/>
                                </a:rPr>
                                <m:t>)</m:t>
                              </m:r>
                            </m:e>
                          </m:nary>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78288" y="2062537"/>
                <a:ext cx="5686365" cy="914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964653" y="2092114"/>
                <a:ext cx="2554033" cy="729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𝑮</m:t>
                      </m:r>
                      <m:d>
                        <m:dPr>
                          <m:ctrlPr>
                            <a:rPr lang="en-US" altLang="zh-CN" sz="2000" i="1">
                              <a:latin typeface="Cambria Math" panose="02040503050406030204" pitchFamily="18" charset="0"/>
                            </a:rPr>
                          </m:ctrlPr>
                        </m:dPr>
                        <m:e>
                          <m:r>
                            <a:rPr lang="zh-CN" altLang="en-US" sz="2000" i="1">
                              <a:latin typeface="Cambria Math" panose="02040503050406030204" pitchFamily="18" charset="0"/>
                            </a:rPr>
                            <m:t>𝝉</m:t>
                          </m:r>
                        </m:e>
                      </m:d>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e>
                          <m:sSup>
                            <m:sSupPr>
                              <m:ctrlPr>
                                <a:rPr lang="en-US" altLang="zh-CN" sz="2000" b="1" i="1" smtClean="0">
                                  <a:latin typeface="Cambria Math" panose="02040503050406030204" pitchFamily="18" charset="0"/>
                                </a:rPr>
                              </m:ctrlPr>
                            </m:sSupPr>
                            <m:e>
                              <m:r>
                                <a:rPr lang="zh-CN" altLang="en-US" sz="2000" b="1" i="1" smtClean="0">
                                  <a:latin typeface="Cambria Math" panose="02040503050406030204" pitchFamily="18" charset="0"/>
                                </a:rPr>
                                <m:t>𝜸</m:t>
                              </m:r>
                            </m:e>
                            <m:sup>
                              <m:r>
                                <a:rPr lang="en-US" altLang="zh-CN" sz="2000" b="1" i="1" smtClean="0">
                                  <a:latin typeface="Cambria Math" panose="02040503050406030204" pitchFamily="18" charset="0"/>
                                </a:rPr>
                                <m:t>𝒕</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nary>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964653" y="2092114"/>
                <a:ext cx="2554033" cy="7298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695" y="4134227"/>
                <a:ext cx="6322628" cy="9142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m:t>
                          </m:r>
                        </m:e>
                        <m:sub>
                          <m:r>
                            <a:rPr lang="zh-CN" altLang="en-US" sz="2400" b="1" i="1">
                              <a:latin typeface="Cambria Math" panose="02040503050406030204" pitchFamily="18" charset="0"/>
                            </a:rPr>
                            <m:t>𝜽</m:t>
                          </m:r>
                        </m:sub>
                      </m:sSub>
                      <m:r>
                        <a:rPr lang="en-US" altLang="zh-CN" sz="2400" b="1" i="1">
                          <a:latin typeface="Cambria Math" panose="02040503050406030204" pitchFamily="18" charset="0"/>
                        </a:rPr>
                        <m:t>𝑱</m:t>
                      </m:r>
                      <m:d>
                        <m:dPr>
                          <m:ctrlPr>
                            <a:rPr lang="en-US" altLang="zh-CN" sz="2400" i="1">
                              <a:latin typeface="Cambria Math" panose="02040503050406030204" pitchFamily="18" charset="0"/>
                            </a:rPr>
                          </m:ctrlPr>
                        </m:dPr>
                        <m:e>
                          <m:r>
                            <a:rPr lang="zh-CN" altLang="en-US" sz="2400" b="1" i="1">
                              <a:latin typeface="Cambria Math" panose="02040503050406030204" pitchFamily="18" charset="0"/>
                            </a:rPr>
                            <m:t>𝜽</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𝑬</m:t>
                          </m:r>
                        </m:e>
                        <m:sub>
                          <m:r>
                            <a:rPr lang="zh-CN" altLang="en-US" sz="2400" b="1" i="1" smtClean="0">
                              <a:latin typeface="Cambria Math" panose="02040503050406030204" pitchFamily="18" charset="0"/>
                            </a:rPr>
                            <m:t>𝝉</m:t>
                          </m:r>
                        </m:sub>
                      </m:sSub>
                      <m:d>
                        <m:dPr>
                          <m:begChr m:val="["/>
                          <m:endChr m:val="]"/>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𝜸</m:t>
                                  </m:r>
                                </m:e>
                                <m:sup>
                                  <m:r>
                                    <a:rPr lang="en-US" altLang="zh-CN" sz="2400" b="1" i="1" smtClean="0">
                                      <a:latin typeface="Cambria Math" panose="02040503050406030204" pitchFamily="18" charset="0"/>
                                    </a:rPr>
                                    <m:t>𝒕</m:t>
                                  </m:r>
                                </m:sup>
                              </m:sSup>
                              <m:r>
                                <a:rPr lang="en-US" altLang="zh-CN" sz="2400" b="1" i="1" smtClean="0">
                                  <a:latin typeface="Cambria Math" panose="02040503050406030204" pitchFamily="18" charset="0"/>
                                </a:rPr>
                                <m:t>𝑮</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𝝉</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𝑯</m:t>
                                  </m:r>
                                </m:sub>
                              </m:sSub>
                              <m:r>
                                <a:rPr lang="en-US" altLang="zh-CN" sz="2400" b="1" i="1" smtClean="0">
                                  <a:latin typeface="Cambria Math" panose="02040503050406030204" pitchFamily="18" charset="0"/>
                                </a:rPr>
                                <m:t>)</m:t>
                              </m:r>
                            </m:e>
                          </m:nary>
                        </m:e>
                      </m:d>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695" y="4134227"/>
                <a:ext cx="6322628" cy="914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5580" y="3517261"/>
                <a:ext cx="5518883" cy="465897"/>
              </a:xfrm>
              <a:prstGeom prst="rect">
                <a:avLst/>
              </a:prstGeom>
              <a:noFill/>
            </p:spPr>
            <p:txBody>
              <a:bodyPr wrap="none" rtlCol="0">
                <a:spAutoFit/>
              </a:bodyPr>
              <a:lstStyle/>
              <a:p>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𝒕</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𝑬</m:t>
                        </m:r>
                      </m:e>
                      <m:sub>
                        <m:r>
                          <a:rPr lang="zh-CN" altLang="en-US" sz="2400" i="1">
                            <a:latin typeface="Cambria Math" panose="02040503050406030204" pitchFamily="18" charset="0"/>
                          </a:rPr>
                          <m:t>𝝉</m:t>
                        </m:r>
                      </m:sub>
                    </m:sSub>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𝒓</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𝒕</m:t>
                                    </m:r>
                                  </m:e>
                                  <m:sup>
                                    <m:r>
                                      <a:rPr lang="en-US" altLang="zh-CN" sz="2400" b="1" i="1" smtClean="0">
                                        <a:latin typeface="Cambria Math" panose="02040503050406030204" pitchFamily="18" charset="0"/>
                                      </a:rPr>
                                      <m:t>′</m:t>
                                    </m:r>
                                  </m:sup>
                                </m:sSup>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sub>
                            </m:sSub>
                            <m:r>
                              <a:rPr lang="en-US" altLang="zh-CN" sz="2400" b="1" i="1" smtClean="0">
                                <a:latin typeface="Cambria Math" panose="02040503050406030204" pitchFamily="18" charset="0"/>
                              </a:rPr>
                              <m:t>)</m:t>
                            </m:r>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5580" y="3517261"/>
                <a:ext cx="5518883" cy="465897"/>
              </a:xfrm>
              <a:prstGeom prst="rect">
                <a:avLst/>
              </a:prstGeom>
              <a:blipFill>
                <a:blip r:embed="rId5"/>
                <a:stretch>
                  <a:fillRect l="-110"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0512CC-4203-4184-AF70-91A7BBAB19B2}"/>
                  </a:ext>
                </a:extLst>
              </p:cNvPr>
              <p:cNvSpPr txBox="1"/>
              <p:nvPr/>
            </p:nvSpPr>
            <p:spPr>
              <a:xfrm>
                <a:off x="310336" y="5072053"/>
                <a:ext cx="3196003" cy="729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𝑮</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𝝉</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𝑯</m:t>
                              </m:r>
                            </m:sub>
                          </m:sSub>
                        </m:e>
                      </m:d>
                      <m:r>
                        <a:rPr lang="en-US" altLang="zh-CN" sz="2000" b="1" i="1" smtClean="0">
                          <a:latin typeface="Cambria Math" panose="02040503050406030204" pitchFamily="18" charset="0"/>
                        </a:rPr>
                        <m:t>=</m:t>
                      </m:r>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ub>
                        <m:sup>
                          <m:r>
                            <a:rPr lang="en-US" altLang="zh-CN" sz="2000" b="1" i="1" smtClean="0">
                              <a:latin typeface="Cambria Math" panose="02040503050406030204" pitchFamily="18" charset="0"/>
                            </a:rPr>
                            <m:t>𝑯</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p>
                        <m:e>
                          <m:sSup>
                            <m:sSupPr>
                              <m:ctrlPr>
                                <a:rPr lang="en-US" altLang="zh-CN" sz="2000" b="1" i="1" smtClean="0">
                                  <a:latin typeface="Cambria Math" panose="02040503050406030204" pitchFamily="18" charset="0"/>
                                </a:rPr>
                              </m:ctrlPr>
                            </m:sSupPr>
                            <m:e>
                              <m:r>
                                <a:rPr lang="zh-CN" altLang="en-US" sz="2000" b="1" i="1" smtClean="0">
                                  <a:latin typeface="Cambria Math" panose="02040503050406030204" pitchFamily="18" charset="0"/>
                                </a:rPr>
                                <m:t>𝜸</m:t>
                              </m:r>
                            </m:e>
                            <m:sup>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𝒕</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𝒕</m:t>
                              </m:r>
                            </m:sup>
                          </m:sSup>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e>
                      </m:nary>
                    </m:oMath>
                  </m:oMathPara>
                </a14:m>
                <a:endParaRPr lang="zh-CN" altLang="en-US" sz="2000" dirty="0"/>
              </a:p>
            </p:txBody>
          </p:sp>
        </mc:Choice>
        <mc:Fallback xmlns="">
          <p:sp>
            <p:nvSpPr>
              <p:cNvPr id="16" name="文本框 15">
                <a:extLst>
                  <a:ext uri="{FF2B5EF4-FFF2-40B4-BE49-F238E27FC236}">
                    <a16:creationId xmlns:a16="http://schemas.microsoft.com/office/drawing/2014/main" id="{D10512CC-4203-4184-AF70-91A7BBAB19B2}"/>
                  </a:ext>
                </a:extLst>
              </p:cNvPr>
              <p:cNvSpPr txBox="1">
                <a:spLocks noRot="1" noChangeAspect="1" noMove="1" noResize="1" noEditPoints="1" noAdjustHandles="1" noChangeArrowheads="1" noChangeShapeType="1" noTextEdit="1"/>
              </p:cNvSpPr>
              <p:nvPr/>
            </p:nvSpPr>
            <p:spPr>
              <a:xfrm>
                <a:off x="310336" y="5072053"/>
                <a:ext cx="3196003" cy="729815"/>
              </a:xfrm>
              <a:prstGeom prst="rect">
                <a:avLst/>
              </a:prstGeom>
              <a:blipFill>
                <a:blip r:embed="rId6"/>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2723707-198D-4D40-AB47-0D9DDBA83CA1}"/>
              </a:ext>
            </a:extLst>
          </p:cNvPr>
          <p:cNvSpPr txBox="1"/>
          <p:nvPr/>
        </p:nvSpPr>
        <p:spPr>
          <a:xfrm>
            <a:off x="310336" y="6169573"/>
            <a:ext cx="7445308" cy="369332"/>
          </a:xfrm>
          <a:prstGeom prst="rect">
            <a:avLst/>
          </a:prstGeom>
          <a:noFill/>
        </p:spPr>
        <p:txBody>
          <a:bodyPr wrap="none" rtlCol="0">
            <a:spAutoFit/>
          </a:bodyPr>
          <a:lstStyle/>
          <a:p>
            <a:r>
              <a:rPr lang="en-US" altLang="zh-CN" sz="1800" dirty="0">
                <a:hlinkClick r:id="rId7"/>
              </a:rPr>
              <a:t>https://spinningup.openai.com/en/latest/spinningup/extra_pg_proof1.html</a:t>
            </a:r>
            <a:endParaRPr lang="zh-CN" altLang="en-US" sz="1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111</a:t>
            </a:fld>
            <a:endParaRPr lang="en-US" altLang="zh-CN"/>
          </a:p>
        </p:txBody>
      </p:sp>
      <mc:AlternateContent xmlns:mc="http://schemas.openxmlformats.org/markup-compatibility/2006" xmlns:a14="http://schemas.microsoft.com/office/drawing/2010/main">
        <mc:Choice Requires="a14">
          <p:sp>
            <p:nvSpPr>
              <p:cNvPr id="14" name="文本框 13"/>
              <p:cNvSpPr txBox="1"/>
              <p:nvPr/>
            </p:nvSpPr>
            <p:spPr>
              <a:xfrm>
                <a:off x="2411760" y="2681006"/>
                <a:ext cx="6138925"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d>
                            <m:dPr>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e>
                              </m:nary>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d>
                        </m:e>
                      </m:nary>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411760" y="2681006"/>
                <a:ext cx="6138925" cy="104689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899592" y="1847380"/>
                <a:ext cx="5856155"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i="1">
                                      <a:latin typeface="Cambria Math" panose="02040503050406030204" pitchFamily="18" charset="0"/>
                                    </a:rPr>
                                    <m:t>𝒊</m:t>
                                  </m:r>
                                </m:sub>
                              </m:sSub>
                            </m:e>
                          </m:d>
                        </m:e>
                      </m:nary>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99592" y="1847380"/>
                <a:ext cx="5856155" cy="833626"/>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15" name="内容占位符 5"/>
          <p:cNvSpPr>
            <a:spLocks noGrp="1"/>
          </p:cNvSpPr>
          <p:nvPr>
            <p:ph sz="half" idx="1"/>
          </p:nvPr>
        </p:nvSpPr>
        <p:spPr>
          <a:xfrm>
            <a:off x="107504" y="4910008"/>
            <a:ext cx="8856984" cy="1656184"/>
          </a:xfrm>
        </p:spPr>
        <p:txBody>
          <a:bodyPr/>
          <a:lstStyle/>
          <a:p>
            <a:r>
              <a:rPr lang="zh-CN" altLang="en-US" sz="2400" dirty="0">
                <a:latin typeface="Times New Roman" panose="02020603050405020304" pitchFamily="18" charset="0"/>
                <a:cs typeface="Times New Roman" panose="02020603050405020304" pitchFamily="18" charset="0"/>
              </a:rPr>
              <a:t>结合随机梯度上升算法，可以每次采集一条轨迹，计算每个时刻的梯度并更新参数，称为</a:t>
            </a:r>
            <a:r>
              <a:rPr lang="en-US" altLang="zh-CN" sz="2400" dirty="0">
                <a:latin typeface="Times New Roman" panose="02020603050405020304" pitchFamily="18" charset="0"/>
                <a:cs typeface="Times New Roman" panose="02020603050405020304" pitchFamily="18" charset="0"/>
              </a:rPr>
              <a:t>REINFORCE</a:t>
            </a:r>
            <a:r>
              <a:rPr lang="zh-CN" altLang="en-US" sz="2400" dirty="0">
                <a:latin typeface="Times New Roman" panose="02020603050405020304" pitchFamily="18" charset="0"/>
                <a:cs typeface="Times New Roman" panose="02020603050405020304" pitchFamily="18" charset="0"/>
              </a:rPr>
              <a:t>算法</a:t>
            </a:r>
            <a:r>
              <a:rPr lang="en-US" altLang="zh-CN" sz="2400" dirty="0">
                <a:latin typeface="Times New Roman" panose="02020603050405020304" pitchFamily="18" charset="0"/>
                <a:cs typeface="Times New Roman" panose="02020603050405020304" pitchFamily="18" charset="0"/>
              </a:rPr>
              <a:t>[Williams, 1992]</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2411760" y="3727896"/>
                <a:ext cx="6796476" cy="10468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d>
                            <m:dPr>
                              <m:ctrlPr>
                                <a:rPr lang="en-US" altLang="zh-CN" sz="2400" b="1" i="1" smtClean="0">
                                  <a:latin typeface="Cambria Math" panose="02040503050406030204" pitchFamily="18" charset="0"/>
                                </a:rPr>
                              </m:ctrlPr>
                            </m:dPr>
                            <m:e>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𝟎</m:t>
                                  </m:r>
                                </m:sub>
                                <m:sup>
                                  <m:r>
                                    <a:rPr lang="en-US" altLang="zh-CN" sz="2400" i="1">
                                      <a:latin typeface="Cambria Math" panose="02040503050406030204" pitchFamily="18" charset="0"/>
                                    </a:rPr>
                                    <m:t>𝑯</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m:t>
                                      </m:r>
                                    </m:e>
                                    <m:sub>
                                      <m:r>
                                        <a:rPr lang="zh-CN" altLang="en-US" sz="2400" i="1">
                                          <a:latin typeface="Cambria Math" panose="02040503050406030204" pitchFamily="18" charset="0"/>
                                        </a:rPr>
                                        <m:t>𝜽</m:t>
                                      </m:r>
                                    </m:sub>
                                  </m:sSub>
                                  <m:r>
                                    <a:rPr lang="en-US" altLang="zh-CN" sz="2400" b="1" i="0">
                                      <a:latin typeface="Cambria Math" panose="02040503050406030204" pitchFamily="18" charset="0"/>
                                    </a:rPr>
                                    <m:t>𝐥𝐨𝐠</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𝝅</m:t>
                                      </m:r>
                                    </m:e>
                                    <m:sub>
                                      <m:r>
                                        <a:rPr lang="zh-CN" altLang="en-US" sz="2400" i="1">
                                          <a:latin typeface="Cambria Math" panose="02040503050406030204" pitchFamily="18" charset="0"/>
                                        </a:rPr>
                                        <m:t>𝜽</m:t>
                                      </m:r>
                                    </m:sub>
                                  </m:sSub>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𝒂</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𝒊</m:t>
                                          </m:r>
                                        </m:e>
                                      </m:d>
                                    </m:sup>
                                  </m:sSubSup>
                                  <m:r>
                                    <a:rPr lang="en-US" altLang="zh-CN" sz="2400" i="1">
                                      <a:latin typeface="Cambria Math" panose="02040503050406030204" pitchFamily="18" charset="0"/>
                                    </a:rPr>
                                    <m:t>)</m:t>
                                  </m:r>
                                </m:e>
                              </m:nary>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𝜸</m:t>
                                  </m:r>
                                </m:e>
                                <m:sup>
                                  <m:r>
                                    <a:rPr lang="en-US" altLang="zh-CN" sz="2400" b="1" i="1" smtClean="0">
                                      <a:latin typeface="Cambria Math" panose="02040503050406030204" pitchFamily="18" charset="0"/>
                                    </a:rPr>
                                    <m:t>𝒕</m:t>
                                  </m:r>
                                </m:sup>
                              </m:sSup>
                              <m:r>
                                <a:rPr lang="en-US" altLang="zh-CN" sz="2400" b="1" i="1" smtClean="0">
                                  <a:latin typeface="Cambria Math" panose="02040503050406030204" pitchFamily="18" charset="0"/>
                                </a:rPr>
                                <m:t>𝑮</m:t>
                              </m:r>
                              <m:d>
                                <m:dPr>
                                  <m:ctrlPr>
                                    <a:rPr lang="en-US" altLang="zh-CN" sz="2400" i="1">
                                      <a:latin typeface="Cambria Math" panose="02040503050406030204" pitchFamily="18" charset="0"/>
                                    </a:rPr>
                                  </m:ctrlPr>
                                </m:dPr>
                                <m:e>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𝝉</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𝑯</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sup>
                                  </m:sSubSup>
                                </m:e>
                              </m:d>
                            </m:e>
                          </m:d>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11760" y="3727896"/>
                <a:ext cx="6796476" cy="104689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145"/>
            <a:ext cx="8229600" cy="1143000"/>
          </a:xfrm>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112</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0" y="1628799"/>
                <a:ext cx="9143999" cy="4727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en-US" altLang="zh-CN" sz="2400" b="0" dirty="0"/>
                  <a:t>REINFORCE</a:t>
                </a:r>
                <a:r>
                  <a:rPr kumimoji="0" lang="zh-CN" altLang="en-US" sz="2400" b="0" dirty="0"/>
                  <a:t>算法</a:t>
                </a:r>
                <a:endParaRPr kumimoji="0" lang="en-US" altLang="zh-CN" sz="2400" b="0" dirty="0"/>
              </a:p>
              <a:p>
                <a:r>
                  <a:rPr kumimoji="0" lang="zh-CN" altLang="en-US" sz="2400" b="0" dirty="0"/>
                  <a:t>输入：状态空间</a:t>
                </a:r>
                <a14:m>
                  <m:oMath xmlns:m="http://schemas.openxmlformats.org/officeDocument/2006/math">
                    <m:r>
                      <a:rPr kumimoji="0" lang="en-US" altLang="zh-CN" sz="2400" b="0" i="1" smtClean="0">
                        <a:latin typeface="Cambria Math" panose="02040503050406030204" pitchFamily="18" charset="0"/>
                      </a:rPr>
                      <m:t>𝑆</m:t>
                    </m:r>
                  </m:oMath>
                </a14:m>
                <a:r>
                  <a:rPr kumimoji="0" lang="en-US" altLang="zh-CN" sz="2400" b="0" dirty="0"/>
                  <a:t>,</a:t>
                </a:r>
                <a:r>
                  <a:rPr kumimoji="0" lang="zh-CN" altLang="en-US" sz="2400" b="0" dirty="0"/>
                  <a:t>动作空间</a:t>
                </a:r>
                <a14:m>
                  <m:oMath xmlns:m="http://schemas.openxmlformats.org/officeDocument/2006/math">
                    <m:r>
                      <a:rPr kumimoji="0" lang="en-US" altLang="zh-CN" sz="2400" b="0" i="1" smtClean="0">
                        <a:latin typeface="Cambria Math" panose="02040503050406030204" pitchFamily="18" charset="0"/>
                      </a:rPr>
                      <m:t>𝐴</m:t>
                    </m:r>
                  </m:oMath>
                </a14:m>
                <a:r>
                  <a:rPr kumimoji="0" lang="en-US" altLang="zh-CN" sz="2400" b="0" dirty="0"/>
                  <a:t>,</a:t>
                </a:r>
                <a:r>
                  <a:rPr kumimoji="0" lang="zh-CN" altLang="en-US" sz="2400" b="0" dirty="0"/>
                  <a:t>可微分的策略函数</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𝜋</m:t>
                        </m:r>
                      </m:e>
                      <m:sub>
                        <m:r>
                          <a:rPr kumimoji="0" lang="zh-CN" altLang="en-US" sz="2400" b="0" i="1" smtClean="0">
                            <a:latin typeface="Cambria Math" panose="02040503050406030204" pitchFamily="18" charset="0"/>
                          </a:rPr>
                          <m:t>𝜃</m:t>
                        </m:r>
                      </m:sub>
                    </m:sSub>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𝑎</m:t>
                        </m:r>
                      </m:e>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r>
                      <a:rPr kumimoji="0" lang="zh-CN" altLang="en-US" sz="2400" b="0" i="1">
                        <a:latin typeface="Cambria Math" panose="02040503050406030204" pitchFamily="18" charset="0"/>
                      </a:rPr>
                      <m:t>折扣</m:t>
                    </m:r>
                  </m:oMath>
                </a14:m>
                <a:r>
                  <a:rPr kumimoji="0" lang="zh-CN" altLang="en-US" sz="2400" b="0" dirty="0"/>
                  <a:t>率</a:t>
                </a:r>
                <a14:m>
                  <m:oMath xmlns:m="http://schemas.openxmlformats.org/officeDocument/2006/math">
                    <m:r>
                      <a:rPr kumimoji="0" lang="zh-CN" altLang="en-US" sz="2400" b="0" i="1" dirty="0" smtClean="0">
                        <a:latin typeface="Cambria Math" panose="02040503050406030204" pitchFamily="18" charset="0"/>
                      </a:rPr>
                      <m:t>𝛾</m:t>
                    </m:r>
                    <m:r>
                      <a:rPr kumimoji="0" lang="en-US" altLang="zh-CN" sz="2400" b="0" dirty="0" smtClean="0">
                        <a:latin typeface="Cambria Math" panose="02040503050406030204" pitchFamily="18" charset="0"/>
                      </a:rPr>
                      <m:t>,</m:t>
                    </m:r>
                  </m:oMath>
                </a14:m>
                <a:r>
                  <a:rPr kumimoji="0" lang="zh-CN" altLang="en-US" sz="2400" b="0" dirty="0"/>
                  <a:t>学习率</a:t>
                </a:r>
                <a14:m>
                  <m:oMath xmlns:m="http://schemas.openxmlformats.org/officeDocument/2006/math">
                    <m:r>
                      <a:rPr kumimoji="0" lang="zh-CN" altLang="en-US" sz="2400" b="0" i="1" smtClean="0">
                        <a:latin typeface="Cambria Math" panose="02040503050406030204" pitchFamily="18" charset="0"/>
                      </a:rPr>
                      <m:t>𝛼</m:t>
                    </m:r>
                  </m:oMath>
                </a14:m>
                <a:endParaRPr kumimoji="0" lang="en-US" altLang="zh-CN" sz="2400" b="0" dirty="0"/>
              </a:p>
              <a:p>
                <a:r>
                  <a:rPr kumimoji="0" lang="en-US" altLang="zh-CN" sz="2400" b="0" dirty="0">
                    <a:latin typeface="Times New Roman" panose="02020603050405020304" pitchFamily="18" charset="0"/>
                    <a:cs typeface="Times New Roman" panose="02020603050405020304" pitchFamily="18" charset="0"/>
                  </a:rPr>
                  <a:t>1   </a:t>
                </a:r>
                <a:r>
                  <a:rPr kumimoji="0" lang="zh-CN" altLang="en-US" sz="2400" b="0" dirty="0">
                    <a:latin typeface="Times New Roman" panose="02020603050405020304" pitchFamily="18" charset="0"/>
                    <a:cs typeface="Times New Roman" panose="02020603050405020304" pitchFamily="18" charset="0"/>
                  </a:rPr>
                  <a:t>随机初始化参数</a:t>
                </a:r>
                <a14:m>
                  <m:oMath xmlns:m="http://schemas.openxmlformats.org/officeDocument/2006/math">
                    <m:r>
                      <a:rPr kumimoji="0" lang="zh-CN" altLang="en-US" sz="2400" b="0" i="1" smtClean="0">
                        <a:latin typeface="Cambria Math" panose="02040503050406030204" pitchFamily="18" charset="0"/>
                      </a:rPr>
                      <m:t>𝜃</m:t>
                    </m:r>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2   repeat</a:t>
                </a:r>
              </a:p>
              <a:p>
                <a:r>
                  <a:rPr kumimoji="0" lang="en-US" altLang="zh-CN" sz="2400" b="0" dirty="0">
                    <a:latin typeface="Times New Roman" panose="02020603050405020304" pitchFamily="18" charset="0"/>
                    <a:cs typeface="Times New Roman" panose="02020603050405020304" pitchFamily="18" charset="0"/>
                  </a:rPr>
                  <a:t>3      </a:t>
                </a:r>
                <a:r>
                  <a:rPr kumimoji="0" lang="zh-CN" altLang="en-US" sz="2400" b="0" dirty="0">
                    <a:latin typeface="Times New Roman" panose="02020603050405020304" pitchFamily="18" charset="0"/>
                    <a:cs typeface="Times New Roman" panose="02020603050405020304" pitchFamily="18" charset="0"/>
                  </a:rPr>
                  <a:t>根据策略</a:t>
                </a:r>
                <a14:m>
                  <m:oMath xmlns:m="http://schemas.openxmlformats.org/officeDocument/2006/math">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𝜋</m:t>
                        </m:r>
                      </m:e>
                      <m:sub>
                        <m:r>
                          <a:rPr kumimoji="0" lang="zh-CN" altLang="en-US" sz="2400" b="0" i="1">
                            <a:latin typeface="Cambria Math" panose="02040503050406030204" pitchFamily="18" charset="0"/>
                          </a:rPr>
                          <m:t>𝜃</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𝑎</m:t>
                        </m:r>
                      </m:e>
                      <m:e>
                        <m:r>
                          <a:rPr kumimoji="0" lang="en-US" altLang="zh-CN" sz="2400" b="0" i="1">
                            <a:latin typeface="Cambria Math" panose="02040503050406030204" pitchFamily="18" charset="0"/>
                          </a:rPr>
                          <m:t>𝑠</m:t>
                        </m:r>
                      </m:e>
                    </m:d>
                  </m:oMath>
                </a14:m>
                <a:r>
                  <a:rPr kumimoji="0" lang="zh-CN" altLang="en-US" sz="2400" b="0" dirty="0">
                    <a:latin typeface="Times New Roman" panose="02020603050405020304" pitchFamily="18" charset="0"/>
                    <a:cs typeface="Times New Roman" panose="02020603050405020304" pitchFamily="18" charset="0"/>
                  </a:rPr>
                  <a:t>生成一条轨迹</a:t>
                </a:r>
                <a14:m>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𝜏</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𝑠</m:t>
                        </m:r>
                      </m:e>
                      <m:sub>
                        <m:r>
                          <a:rPr kumimoji="0" lang="en-US" altLang="zh-CN" sz="2000" b="0" i="1">
                            <a:latin typeface="Cambria Math" panose="02040503050406030204" pitchFamily="18" charset="0"/>
                          </a:rPr>
                          <m:t>0</m:t>
                        </m:r>
                      </m:sub>
                    </m:sSub>
                    <m:r>
                      <a:rPr kumimoji="0" lang="en-US" altLang="zh-CN" sz="2000" b="0" i="1">
                        <a:latin typeface="Cambria Math" panose="02040503050406030204" pitchFamily="18" charset="0"/>
                      </a:rPr>
                      <m:t>,</m:t>
                    </m:r>
                    <m:sSub>
                      <m:sSubPr>
                        <m:ctrlPr>
                          <a:rPr kumimoji="0" lang="en-US" altLang="zh-CN" sz="2000" b="0" i="1">
                            <a:latin typeface="Cambria Math" panose="02040503050406030204" pitchFamily="18" charset="0"/>
                          </a:rPr>
                        </m:ctrlPr>
                      </m:sSubPr>
                      <m:e>
                        <m:r>
                          <a:rPr kumimoji="0" lang="en-US" altLang="zh-CN" sz="2000" b="0" i="1">
                            <a:latin typeface="Cambria Math" panose="02040503050406030204" pitchFamily="18" charset="0"/>
                          </a:rPr>
                          <m:t>𝑎</m:t>
                        </m:r>
                      </m:e>
                      <m:sub>
                        <m:r>
                          <a:rPr kumimoji="0" lang="en-US" altLang="zh-CN" sz="2000" b="0" i="1">
                            <a:latin typeface="Cambria Math" panose="02040503050406030204" pitchFamily="18" charset="0"/>
                          </a:rPr>
                          <m:t>0</m:t>
                        </m:r>
                      </m:sub>
                    </m:sSub>
                    <m:r>
                      <a:rPr kumimoji="0" lang="en-US" altLang="zh-CN" sz="2000" b="0" i="1">
                        <a:latin typeface="Cambria Math" panose="02040503050406030204" pitchFamily="18" charset="0"/>
                      </a:rPr>
                      <m:t>,</m:t>
                    </m:r>
                    <m:r>
                      <a:rPr kumimoji="0" lang="en-US" altLang="zh-CN" sz="2000" b="0" i="1">
                        <a:latin typeface="Cambria Math" panose="02040503050406030204" pitchFamily="18" charset="0"/>
                        <a:ea typeface="Cambria Math" panose="02040503050406030204" pitchFamily="18" charset="0"/>
                      </a:rPr>
                      <m:t>⋯,</m:t>
                    </m:r>
                    <m:sSub>
                      <m:sSubPr>
                        <m:ctrlPr>
                          <a:rPr kumimoji="0" lang="en-US" altLang="zh-CN" sz="2000" b="0" i="1">
                            <a:latin typeface="Cambria Math" panose="02040503050406030204" pitchFamily="18" charset="0"/>
                            <a:ea typeface="Cambria Math" panose="02040503050406030204" pitchFamily="18" charset="0"/>
                          </a:rPr>
                        </m:ctrlPr>
                      </m:sSubPr>
                      <m:e>
                        <m:r>
                          <a:rPr kumimoji="0" lang="en-US" altLang="zh-CN" sz="2000" b="0" i="1">
                            <a:latin typeface="Cambria Math" panose="02040503050406030204" pitchFamily="18" charset="0"/>
                            <a:ea typeface="Cambria Math" panose="02040503050406030204" pitchFamily="18" charset="0"/>
                          </a:rPr>
                          <m:t>𝑠</m:t>
                        </m:r>
                      </m:e>
                      <m:sub>
                        <m:r>
                          <a:rPr kumimoji="0" lang="en-US" altLang="zh-CN" sz="2000" b="0" i="1">
                            <a:latin typeface="Cambria Math" panose="02040503050406030204" pitchFamily="18" charset="0"/>
                            <a:ea typeface="Cambria Math" panose="02040503050406030204" pitchFamily="18" charset="0"/>
                          </a:rPr>
                          <m:t>𝐻</m:t>
                        </m:r>
                      </m:sub>
                    </m:sSub>
                    <m:r>
                      <a:rPr kumimoji="0" lang="en-US" altLang="zh-CN" sz="2000" b="0" i="1">
                        <a:latin typeface="Cambria Math" panose="02040503050406030204" pitchFamily="18" charset="0"/>
                        <a:ea typeface="Cambria Math" panose="02040503050406030204" pitchFamily="18" charset="0"/>
                      </a:rPr>
                      <m:t>,</m:t>
                    </m:r>
                    <m:sSub>
                      <m:sSubPr>
                        <m:ctrlPr>
                          <a:rPr kumimoji="0" lang="en-US" altLang="zh-CN" sz="2000" b="0" i="1">
                            <a:latin typeface="Cambria Math" panose="02040503050406030204" pitchFamily="18" charset="0"/>
                            <a:ea typeface="Cambria Math" panose="02040503050406030204" pitchFamily="18" charset="0"/>
                          </a:rPr>
                        </m:ctrlPr>
                      </m:sSubPr>
                      <m:e>
                        <m:r>
                          <a:rPr kumimoji="0" lang="en-US" altLang="zh-CN" sz="2000" b="0" i="1">
                            <a:latin typeface="Cambria Math" panose="02040503050406030204" pitchFamily="18" charset="0"/>
                            <a:ea typeface="Cambria Math" panose="02040503050406030204" pitchFamily="18" charset="0"/>
                          </a:rPr>
                          <m:t>𝑎</m:t>
                        </m:r>
                      </m:e>
                      <m:sub>
                        <m:r>
                          <a:rPr kumimoji="0" lang="en-US" altLang="zh-CN" sz="2000" b="0" i="1">
                            <a:latin typeface="Cambria Math" panose="02040503050406030204" pitchFamily="18" charset="0"/>
                            <a:ea typeface="Cambria Math" panose="02040503050406030204" pitchFamily="18" charset="0"/>
                          </a:rPr>
                          <m:t>𝐻</m:t>
                        </m:r>
                      </m:sub>
                    </m:sSub>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4       for t=0 to H do</a:t>
                </a:r>
              </a:p>
              <a:p>
                <a:r>
                  <a:rPr kumimoji="0" lang="en-US" altLang="zh-CN" sz="2400" b="0" dirty="0">
                    <a:latin typeface="Times New Roman" panose="02020603050405020304" pitchFamily="18" charset="0"/>
                    <a:cs typeface="Times New Roman" panose="02020603050405020304" pitchFamily="18" charset="0"/>
                  </a:rPr>
                  <a:t>5       </a:t>
                </a:r>
                <a:r>
                  <a:rPr kumimoji="0" lang="zh-CN" altLang="en-US" sz="2400" b="0" dirty="0">
                    <a:latin typeface="Times New Roman" panose="02020603050405020304" pitchFamily="18" charset="0"/>
                    <a:cs typeface="Times New Roman" panose="02020603050405020304" pitchFamily="18" charset="0"/>
                  </a:rPr>
                  <a:t>计算</a:t>
                </a:r>
                <a14:m>
                  <m:oMath xmlns:m="http://schemas.openxmlformats.org/officeDocument/2006/math">
                    <m:r>
                      <a:rPr kumimoji="0" lang="en-US" altLang="zh-CN" sz="2400" b="0" i="1" smtClean="0">
                        <a:latin typeface="Cambria Math" panose="02040503050406030204" pitchFamily="18" charset="0"/>
                      </a:rPr>
                      <m:t>𝐺</m:t>
                    </m:r>
                    <m:d>
                      <m:dPr>
                        <m:ctrlPr>
                          <a:rPr kumimoji="0" lang="en-US" altLang="zh-CN" sz="2400" b="0" i="1">
                            <a:latin typeface="Cambria Math" panose="02040503050406030204" pitchFamily="18" charset="0"/>
                          </a:rPr>
                        </m:ctrlPr>
                      </m:dPr>
                      <m:e>
                        <m:sSub>
                          <m:sSubPr>
                            <m:ctrlPr>
                              <a:rPr kumimoji="0" lang="en-US" altLang="zh-CN" sz="2400" b="0" i="1" smtClean="0">
                                <a:latin typeface="Cambria Math" panose="02040503050406030204" pitchFamily="18" charset="0"/>
                              </a:rPr>
                            </m:ctrlPr>
                          </m:sSubPr>
                          <m:e>
                            <m:r>
                              <a:rPr kumimoji="0" lang="zh-CN" altLang="en-US" sz="2400" b="0" i="1">
                                <a:latin typeface="Cambria Math" panose="02040503050406030204" pitchFamily="18" charset="0"/>
                              </a:rPr>
                              <m:t>𝜏</m:t>
                            </m:r>
                          </m:e>
                          <m:sub>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𝐻</m:t>
                            </m:r>
                          </m:sub>
                        </m:sSub>
                      </m:e>
                    </m:d>
                  </m:oMath>
                </a14:m>
                <a:endParaRPr kumimoji="0" lang="en-US" altLang="zh-CN" sz="2400" b="0" dirty="0">
                  <a:latin typeface="Times New Roman" panose="02020603050405020304" pitchFamily="18" charset="0"/>
                  <a:cs typeface="Times New Roman" panose="02020603050405020304" pitchFamily="18" charset="0"/>
                </a:endParaRPr>
              </a:p>
              <a:p>
                <a:r>
                  <a:rPr kumimoji="0" lang="en-US" altLang="zh-CN" sz="2400" b="0" dirty="0">
                    <a:latin typeface="Times New Roman" panose="02020603050405020304" pitchFamily="18" charset="0"/>
                    <a:cs typeface="Times New Roman" panose="02020603050405020304" pitchFamily="18" charset="0"/>
                  </a:rPr>
                  <a:t>6       </a:t>
                </a:r>
                <a14:m>
                  <m:oMath xmlns:m="http://schemas.openxmlformats.org/officeDocument/2006/math">
                    <m:r>
                      <a:rPr kumimoji="0" lang="zh-CN" altLang="en-US" sz="2000" b="0" i="1" smtClean="0">
                        <a:latin typeface="Cambria Math" panose="02040503050406030204" pitchFamily="18" charset="0"/>
                      </a:rPr>
                      <m:t>𝜃</m:t>
                    </m:r>
                    <m:r>
                      <a:rPr kumimoji="0" lang="zh-CN" altLang="en-US" sz="2000" b="0" i="1" smtClean="0">
                        <a:latin typeface="Cambria Math" panose="02040503050406030204" pitchFamily="18" charset="0"/>
                      </a:rPr>
                      <m:t>←</m:t>
                    </m:r>
                    <m:r>
                      <a:rPr kumimoji="0" lang="zh-CN" altLang="en-US" sz="2000" b="0" i="1" smtClean="0">
                        <a:latin typeface="Cambria Math" panose="02040503050406030204" pitchFamily="18" charset="0"/>
                      </a:rPr>
                      <m:t>𝜃</m:t>
                    </m:r>
                    <m:r>
                      <a:rPr kumimoji="0" lang="en-US" altLang="zh-CN" sz="2000" b="0" i="1" smtClean="0">
                        <a:latin typeface="Cambria Math" panose="02040503050406030204" pitchFamily="18" charset="0"/>
                      </a:rPr>
                      <m:t>+</m:t>
                    </m:r>
                    <m:r>
                      <a:rPr kumimoji="0" lang="zh-CN" altLang="en-US" sz="2000" b="0" i="1" smtClean="0">
                        <a:latin typeface="Cambria Math" panose="02040503050406030204" pitchFamily="18" charset="0"/>
                      </a:rPr>
                      <m:t>𝛼</m:t>
                    </m:r>
                    <m:sSup>
                      <m:sSupPr>
                        <m:ctrlPr>
                          <a:rPr kumimoji="0" lang="en-US" altLang="zh-CN" sz="2000" b="0" i="1" smtClean="0">
                            <a:latin typeface="Cambria Math" panose="02040503050406030204" pitchFamily="18" charset="0"/>
                          </a:rPr>
                        </m:ctrlPr>
                      </m:sSupPr>
                      <m:e>
                        <m:r>
                          <a:rPr kumimoji="0" lang="zh-CN" altLang="en-US" sz="2000" b="0" i="1" smtClean="0">
                            <a:latin typeface="Cambria Math" panose="02040503050406030204" pitchFamily="18" charset="0"/>
                          </a:rPr>
                          <m:t>𝛾</m:t>
                        </m:r>
                      </m:e>
                      <m:sup>
                        <m:r>
                          <a:rPr kumimoji="0" lang="en-US" altLang="zh-CN" sz="2000" b="0" i="1" smtClean="0">
                            <a:latin typeface="Cambria Math" panose="02040503050406030204" pitchFamily="18" charset="0"/>
                          </a:rPr>
                          <m:t>𝑡</m:t>
                        </m:r>
                      </m:sup>
                    </m:sSup>
                    <m:r>
                      <a:rPr kumimoji="0" lang="en-US" altLang="zh-CN" sz="2000" b="0" i="1" smtClean="0">
                        <a:latin typeface="Cambria Math" panose="02040503050406030204" pitchFamily="18" charset="0"/>
                      </a:rPr>
                      <m:t>𝐺</m:t>
                    </m:r>
                    <m:d>
                      <m:dPr>
                        <m:ctrlPr>
                          <a:rPr kumimoji="0" lang="en-US" altLang="zh-CN" sz="2000" b="0" i="1">
                            <a:latin typeface="Cambria Math" panose="02040503050406030204" pitchFamily="18" charset="0"/>
                          </a:rPr>
                        </m:ctrlPr>
                      </m:dPr>
                      <m:e>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𝜏</m:t>
                            </m:r>
                          </m:e>
                          <m:sub>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𝐻</m:t>
                            </m:r>
                          </m:sub>
                        </m:sSub>
                      </m:e>
                    </m:d>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m:t>
                        </m:r>
                      </m:e>
                      <m:sub>
                        <m:r>
                          <a:rPr kumimoji="0" lang="zh-CN" altLang="en-US" sz="2000" b="0" i="1">
                            <a:latin typeface="Cambria Math" panose="02040503050406030204" pitchFamily="18" charset="0"/>
                          </a:rPr>
                          <m:t>𝜃</m:t>
                        </m:r>
                      </m:sub>
                    </m:sSub>
                    <m:r>
                      <m:rPr>
                        <m:sty m:val="p"/>
                      </m:rPr>
                      <a:rPr kumimoji="0" lang="en-US" altLang="zh-CN" sz="2000" b="0" i="0">
                        <a:latin typeface="Cambria Math" panose="02040503050406030204" pitchFamily="18" charset="0"/>
                      </a:rPr>
                      <m:t>log</m:t>
                    </m:r>
                    <m:sSub>
                      <m:sSubPr>
                        <m:ctrlPr>
                          <a:rPr kumimoji="0" lang="en-US" altLang="zh-CN" sz="2000" b="0" i="1">
                            <a:latin typeface="Cambria Math" panose="02040503050406030204" pitchFamily="18" charset="0"/>
                          </a:rPr>
                        </m:ctrlPr>
                      </m:sSubPr>
                      <m:e>
                        <m:r>
                          <a:rPr kumimoji="0" lang="zh-CN" altLang="en-US" sz="2000" b="0" i="1">
                            <a:latin typeface="Cambria Math" panose="02040503050406030204" pitchFamily="18" charset="0"/>
                          </a:rPr>
                          <m:t>𝜋</m:t>
                        </m:r>
                      </m:e>
                      <m:sub>
                        <m:r>
                          <a:rPr kumimoji="0" lang="zh-CN" altLang="en-US" sz="2000" b="0" i="1">
                            <a:latin typeface="Cambria Math" panose="02040503050406030204" pitchFamily="18" charset="0"/>
                          </a:rPr>
                          <m:t>𝜃</m:t>
                        </m:r>
                      </m:sub>
                    </m:sSub>
                    <m:r>
                      <a:rPr kumimoji="0" lang="en-US" altLang="zh-CN" sz="2000" b="0" i="1">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𝑎</m:t>
                        </m:r>
                      </m:e>
                      <m:sub>
                        <m:r>
                          <a:rPr kumimoji="0" lang="en-US" altLang="zh-CN" sz="2000" b="0" i="1" smtClean="0">
                            <a:latin typeface="Cambria Math" panose="02040503050406030204" pitchFamily="18" charset="0"/>
                          </a:rPr>
                          <m:t>𝑡</m:t>
                        </m:r>
                      </m:sub>
                    </m:sSub>
                    <m:r>
                      <a:rPr kumimoji="0" lang="en-US" altLang="zh-CN" sz="2000" b="0" i="1">
                        <a:latin typeface="Cambria Math" panose="02040503050406030204" pitchFamily="18" charset="0"/>
                      </a:rPr>
                      <m:t>|</m:t>
                    </m:r>
                    <m:sSub>
                      <m:sSubPr>
                        <m:ctrlPr>
                          <a:rPr kumimoji="0" lang="en-US" altLang="zh-CN" sz="2000" b="0" i="1" smtClean="0">
                            <a:latin typeface="Cambria Math" panose="02040503050406030204" pitchFamily="18" charset="0"/>
                          </a:rPr>
                        </m:ctrlPr>
                      </m:sSubPr>
                      <m:e>
                        <m:r>
                          <a:rPr kumimoji="0" lang="en-US" altLang="zh-CN" sz="2000" b="0" i="1" smtClean="0">
                            <a:latin typeface="Cambria Math" panose="02040503050406030204" pitchFamily="18" charset="0"/>
                          </a:rPr>
                          <m:t>𝑠</m:t>
                        </m:r>
                      </m:e>
                      <m:sub>
                        <m:r>
                          <a:rPr kumimoji="0" lang="en-US" altLang="zh-CN" sz="2000" b="0" i="1" smtClean="0">
                            <a:latin typeface="Cambria Math" panose="02040503050406030204" pitchFamily="18" charset="0"/>
                          </a:rPr>
                          <m:t>𝑡</m:t>
                        </m:r>
                      </m:sub>
                    </m:sSub>
                    <m:r>
                      <a:rPr kumimoji="0" lang="en-US" altLang="zh-CN" sz="2000" b="0" i="1">
                        <a:latin typeface="Cambria Math" panose="02040503050406030204" pitchFamily="18" charset="0"/>
                      </a:rPr>
                      <m:t>)</m:t>
                    </m:r>
                  </m:oMath>
                </a14:m>
                <a:endParaRPr kumimoji="0" lang="en-US" altLang="zh-CN" sz="2000" b="0" dirty="0">
                  <a:latin typeface="Times New Roman" panose="02020603050405020304" pitchFamily="18" charset="0"/>
                  <a:cs typeface="Times New Roman" panose="02020603050405020304" pitchFamily="18" charset="0"/>
                </a:endParaRPr>
              </a:p>
              <a:p>
                <a:r>
                  <a:rPr kumimoji="0" lang="en-US" altLang="zh-CN" sz="2000" b="0" dirty="0">
                    <a:latin typeface="Times New Roman" panose="02020603050405020304" pitchFamily="18" charset="0"/>
                    <a:cs typeface="Times New Roman" panose="02020603050405020304" pitchFamily="18" charset="0"/>
                  </a:rPr>
                  <a:t>7        end</a:t>
                </a:r>
              </a:p>
              <a:p>
                <a:r>
                  <a:rPr kumimoji="0" lang="en-US" altLang="zh-CN" sz="2000" b="0" dirty="0">
                    <a:latin typeface="Times New Roman" panose="02020603050405020304" pitchFamily="18" charset="0"/>
                    <a:cs typeface="Times New Roman" panose="02020603050405020304" pitchFamily="18" charset="0"/>
                  </a:rPr>
                  <a:t>8    until </a:t>
                </a:r>
                <a14:m>
                  <m:oMath xmlns:m="http://schemas.openxmlformats.org/officeDocument/2006/math">
                    <m:r>
                      <a:rPr kumimoji="0" lang="zh-CN" altLang="en-US" sz="2000" b="0" i="1" smtClean="0">
                        <a:latin typeface="Cambria Math" panose="02040503050406030204" pitchFamily="18" charset="0"/>
                      </a:rPr>
                      <m:t>𝜃</m:t>
                    </m:r>
                  </m:oMath>
                </a14:m>
                <a:r>
                  <a:rPr kumimoji="0" lang="zh-CN" altLang="en-US" sz="2000" b="0" dirty="0">
                    <a:latin typeface="Times New Roman" panose="02020603050405020304" pitchFamily="18" charset="0"/>
                    <a:cs typeface="Times New Roman" panose="02020603050405020304" pitchFamily="18" charset="0"/>
                  </a:rPr>
                  <a:t> 收敛</a:t>
                </a:r>
                <a:endParaRPr kumimoji="0" lang="en-US" altLang="zh-CN" sz="2000" b="0" dirty="0">
                  <a:latin typeface="Times New Roman" panose="02020603050405020304" pitchFamily="18" charset="0"/>
                  <a:cs typeface="Times New Roman" panose="02020603050405020304" pitchFamily="18" charset="0"/>
                </a:endParaRPr>
              </a:p>
              <a:p>
                <a:r>
                  <a:rPr kumimoji="0" lang="zh-CN" altLang="en-US" sz="2400" b="0" dirty="0"/>
                  <a:t>输出：策略</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𝜋</m:t>
                        </m:r>
                      </m:e>
                      <m:sub>
                        <m:r>
                          <a:rPr kumimoji="0" lang="zh-CN" altLang="en-US" sz="2400" b="0" i="1" smtClean="0">
                            <a:latin typeface="Cambria Math" panose="02040503050406030204" pitchFamily="18" charset="0"/>
                          </a:rPr>
                          <m:t>𝜃</m:t>
                        </m:r>
                      </m:sub>
                    </m:sSub>
                  </m:oMath>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0" y="1628799"/>
                <a:ext cx="9143999" cy="4727551"/>
              </a:xfrm>
              <a:prstGeom prst="rect">
                <a:avLst/>
              </a:prstGeom>
              <a:blipFill>
                <a:blip r:embed="rId2"/>
                <a:stretch>
                  <a:fillRect l="-867" t="-1031" b="-97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113</a:t>
            </a:fld>
            <a:endParaRPr lang="en-US" altLang="zh-CN"/>
          </a:p>
        </p:txBody>
      </p:sp>
      <mc:AlternateContent xmlns:mc="http://schemas.openxmlformats.org/markup-compatibility/2006" xmlns:a14="http://schemas.microsoft.com/office/drawing/2010/main">
        <mc:Choice Requires="a14">
          <p:sp>
            <p:nvSpPr>
              <p:cNvPr id="13" name="文本框 12"/>
              <p:cNvSpPr txBox="1"/>
              <p:nvPr/>
            </p:nvSpPr>
            <p:spPr>
              <a:xfrm>
                <a:off x="633983" y="4988773"/>
                <a:ext cx="6270114" cy="8336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r>
                        <a:rPr lang="en-US" altLang="zh-CN" sz="2400" i="1">
                          <a:latin typeface="Cambria Math" panose="02040503050406030204" pitchFamily="18" charset="0"/>
                        </a:rPr>
                        <m:t>𝐽</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𝜃</m:t>
                          </m:r>
                        </m:e>
                      </m:d>
                      <m:r>
                        <a:rPr lang="en-US" altLang="zh-CN" sz="2400" i="1">
                          <a:latin typeface="Cambria Math" panose="02040503050406030204" pitchFamily="18" charset="0"/>
                          <a:ea typeface="Cambria Math" panose="02040503050406030204" pitchFamily="18" charset="0"/>
                        </a:rPr>
                        <m:t>≈</m:t>
                      </m:r>
                      <m:acc>
                        <m:accPr>
                          <m:chr m:val="̂"/>
                          <m:ctrlPr>
                            <a:rPr lang="en-US" altLang="zh-CN" sz="2400" i="1" smtClean="0">
                              <a:latin typeface="Cambria Math" panose="02040503050406030204" pitchFamily="18" charset="0"/>
                              <a:ea typeface="Cambria Math" panose="02040503050406030204" pitchFamily="18" charset="0"/>
                            </a:rPr>
                          </m:ctrlPr>
                        </m:accPr>
                        <m:e>
                          <m:r>
                            <a:rPr lang="en-US" altLang="zh-CN" sz="2400" b="1" i="1" smtClean="0">
                              <a:latin typeface="Cambria Math" panose="02040503050406030204" pitchFamily="18" charset="0"/>
                              <a:ea typeface="Cambria Math" panose="02040503050406030204" pitchFamily="18" charset="0"/>
                            </a:rPr>
                            <m:t>𝒈</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𝒎</m:t>
                          </m:r>
                        </m:den>
                      </m:f>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𝒎</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e>
                            <m:sub>
                              <m:r>
                                <a:rPr lang="zh-CN" altLang="en-US" sz="2400" i="1">
                                  <a:latin typeface="Cambria Math" panose="02040503050406030204" pitchFamily="18" charset="0"/>
                                </a:rPr>
                                <m:t>𝜃</m:t>
                              </m:r>
                            </m:sub>
                          </m:sSub>
                          <m:func>
                            <m:funcPr>
                              <m:ctrlPr>
                                <a:rPr lang="en-US" altLang="zh-CN" sz="2400" b="0" i="1">
                                  <a:latin typeface="Cambria Math" panose="02040503050406030204" pitchFamily="18" charset="0"/>
                                </a:rPr>
                              </m:ctrlPr>
                            </m:funcPr>
                            <m:fName>
                              <m:r>
                                <m:rPr>
                                  <m:sty m:val="p"/>
                                </m:rPr>
                                <a:rPr lang="en-US" altLang="zh-CN" sz="2400" b="0">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𝜏</m:t>
                                      </m:r>
                                    </m:e>
                                    <m:sub>
                                      <m:r>
                                        <a:rPr lang="en-US" altLang="zh-CN" sz="2400" b="1" i="1" smtClean="0">
                                          <a:latin typeface="Cambria Math" panose="02040503050406030204" pitchFamily="18" charset="0"/>
                                        </a:rPr>
                                        <m:t>𝒊</m:t>
                                      </m:r>
                                    </m:sub>
                                  </m:sSub>
                                  <m:r>
                                    <a:rPr lang="en-US" altLang="zh-CN" sz="2400" i="1">
                                      <a:latin typeface="Cambria Math" panose="02040503050406030204" pitchFamily="18" charset="0"/>
                                    </a:rPr>
                                    <m:t>;</m:t>
                                  </m:r>
                                  <m:r>
                                    <a:rPr lang="zh-CN" altLang="en-US" sz="2400" i="1">
                                      <a:latin typeface="Cambria Math" panose="02040503050406030204" pitchFamily="18" charset="0"/>
                                    </a:rPr>
                                    <m:t>𝜃</m:t>
                                  </m:r>
                                </m:e>
                              </m:d>
                            </m:e>
                          </m:func>
                          <m:r>
                            <a:rPr lang="en-US" altLang="zh-CN" sz="2400" i="1">
                              <a:latin typeface="Cambria Math" panose="02040503050406030204" pitchFamily="18" charset="0"/>
                            </a:rPr>
                            <m:t>𝑮</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𝝉</m:t>
                                  </m:r>
                                </m:e>
                                <m:sub>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𝑯</m:t>
                                  </m:r>
                                </m:sub>
                                <m:sup>
                                  <m:r>
                                    <a:rPr lang="en-US" altLang="zh-CN" sz="2400" i="1">
                                      <a:latin typeface="Cambria Math" panose="02040503050406030204" pitchFamily="18" charset="0"/>
                                    </a:rPr>
                                    <m:t>(</m:t>
                                  </m:r>
                                  <m:r>
                                    <a:rPr lang="en-US" altLang="zh-CN" sz="2400" i="1">
                                      <a:latin typeface="Cambria Math" panose="02040503050406030204" pitchFamily="18" charset="0"/>
                                    </a:rPr>
                                    <m:t>𝒊</m:t>
                                  </m:r>
                                  <m:r>
                                    <a:rPr lang="en-US" altLang="zh-CN" sz="2400" i="1">
                                      <a:latin typeface="Cambria Math" panose="02040503050406030204" pitchFamily="18" charset="0"/>
                                    </a:rPr>
                                    <m:t>)</m:t>
                                  </m:r>
                                </m:sup>
                              </m:sSubSup>
                            </m:e>
                          </m:d>
                        </m:e>
                      </m:nary>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33983" y="4988773"/>
                <a:ext cx="6270114" cy="8336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2650" y="4093484"/>
                <a:ext cx="5328593" cy="523220"/>
              </a:xfrm>
              <a:prstGeom prst="rect">
                <a:avLst/>
              </a:prstGeom>
              <a:noFill/>
            </p:spPr>
            <p:txBody>
              <a:bodyPr wrap="square" rtlCol="0">
                <a:spAutoFit/>
              </a:bodyPr>
              <a:lstStyle/>
              <a:p>
                <a:r>
                  <a:rPr lang="zh-CN" altLang="en-US" dirty="0"/>
                  <a:t>引入与</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oMath>
                </a14:m>
                <a:r>
                  <a:rPr lang="zh-CN" altLang="en-US" dirty="0"/>
                  <a:t>无关的</a:t>
                </a:r>
                <a14:m>
                  <m:oMath xmlns:m="http://schemas.openxmlformats.org/officeDocument/2006/math">
                    <m:r>
                      <a:rPr lang="en-US" altLang="zh-CN" i="1">
                        <a:latin typeface="Cambria Math" panose="02040503050406030204" pitchFamily="18" charset="0"/>
                      </a:rPr>
                      <m:t>𝒃</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减小方差</a:t>
                </a:r>
              </a:p>
            </p:txBody>
          </p:sp>
        </mc:Choice>
        <mc:Fallback xmlns="">
          <p:sp>
            <p:nvSpPr>
              <p:cNvPr id="12" name="文本框 11"/>
              <p:cNvSpPr txBox="1">
                <a:spLocks noRot="1" noChangeAspect="1" noMove="1" noResize="1" noEditPoints="1" noAdjustHandles="1" noChangeArrowheads="1" noChangeShapeType="1" noTextEdit="1"/>
              </p:cNvSpPr>
              <p:nvPr/>
            </p:nvSpPr>
            <p:spPr>
              <a:xfrm>
                <a:off x="102650" y="4093484"/>
                <a:ext cx="5328593" cy="523220"/>
              </a:xfrm>
              <a:prstGeom prst="rect">
                <a:avLst/>
              </a:prstGeom>
              <a:blipFill rotWithShape="0">
                <a:blip r:embed="rId4"/>
                <a:stretch>
                  <a:fillRect l="-2403" t="-16471" b="-29412"/>
                </a:stretch>
              </a:blipFill>
            </p:spPr>
            <p:txBody>
              <a:bodyPr/>
              <a:lstStyle/>
              <a:p>
                <a:r>
                  <a:rPr lang="zh-CN" altLang="en-US">
                    <a:noFill/>
                  </a:rPr>
                  <a:t> </a:t>
                </a:r>
                <a:endParaRPr lang="zh-CN" altLang="en-US">
                  <a:noFill/>
                </a:endParaRPr>
              </a:p>
            </p:txBody>
          </p:sp>
        </mc:Fallback>
      </mc:AlternateContent>
      <p:sp>
        <p:nvSpPr>
          <p:cNvPr id="16" name="文本框 15"/>
          <p:cNvSpPr txBox="1"/>
          <p:nvPr/>
        </p:nvSpPr>
        <p:spPr>
          <a:xfrm>
            <a:off x="633983" y="4689326"/>
            <a:ext cx="906017" cy="523220"/>
          </a:xfrm>
          <a:prstGeom prst="rect">
            <a:avLst/>
          </a:prstGeom>
          <a:noFill/>
        </p:spPr>
        <p:txBody>
          <a:bodyPr wrap="none" rtlCol="0">
            <a:spAutoFit/>
          </a:bodyPr>
          <a:lstStyle/>
          <a:p>
            <a:r>
              <a:rPr lang="zh-CN" altLang="en-US" dirty="0"/>
              <a:t>引理</a:t>
            </a:r>
          </a:p>
        </p:txBody>
      </p:sp>
      <mc:AlternateContent xmlns:mc="http://schemas.openxmlformats.org/markup-compatibility/2006" xmlns:a14="http://schemas.microsoft.com/office/drawing/2010/main">
        <mc:Choice Requires="a14">
          <p:sp>
            <p:nvSpPr>
              <p:cNvPr id="17" name="文本框 16"/>
              <p:cNvSpPr txBox="1"/>
              <p:nvPr/>
            </p:nvSpPr>
            <p:spPr>
              <a:xfrm>
                <a:off x="2253492" y="5822399"/>
                <a:ext cx="5479385" cy="7100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𝒎</m:t>
                          </m:r>
                        </m:den>
                      </m:f>
                      <m:nary>
                        <m:naryPr>
                          <m:chr m:val="∑"/>
                          <m:limLoc m:val="subSup"/>
                          <m:ctrlPr>
                            <a:rPr lang="en-US" altLang="zh-CN" sz="2000" b="1" i="1" smtClean="0">
                              <a:latin typeface="Cambria Math" panose="02040503050406030204" pitchFamily="18" charset="0"/>
                            </a:rPr>
                          </m:ctrlPr>
                        </m:naryPr>
                        <m:sub>
                          <m:r>
                            <m:rPr>
                              <m:brk m:alnAt="25"/>
                            </m:rPr>
                            <a:rPr lang="en-US" altLang="zh-CN" sz="2000" b="1" i="1" smtClean="0">
                              <a:latin typeface="Cambria Math" panose="02040503050406030204" pitchFamily="18" charset="0"/>
                            </a:rPr>
                            <m:t>𝒊</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𝒎</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m:t>
                              </m:r>
                            </m:e>
                            <m:sub>
                              <m:r>
                                <a:rPr lang="zh-CN" altLang="en-US" sz="2000" i="1">
                                  <a:latin typeface="Cambria Math" panose="02040503050406030204" pitchFamily="18" charset="0"/>
                                </a:rPr>
                                <m:t>𝜃</m:t>
                              </m:r>
                            </m:sub>
                          </m:sSub>
                          <m:func>
                            <m:funcPr>
                              <m:ctrlPr>
                                <a:rPr lang="en-US" altLang="zh-CN" sz="2000" b="0" i="1">
                                  <a:latin typeface="Cambria Math" panose="02040503050406030204" pitchFamily="18" charset="0"/>
                                </a:rPr>
                              </m:ctrlPr>
                            </m:funcPr>
                            <m:fName>
                              <m:r>
                                <m:rPr>
                                  <m:sty m:val="p"/>
                                </m:rPr>
                                <a:rPr lang="en-US" altLang="zh-CN" sz="2000" b="0">
                                  <a:latin typeface="Cambria Math" panose="02040503050406030204" pitchFamily="18" charset="0"/>
                                </a:rPr>
                                <m:t>log</m:t>
                              </m:r>
                            </m:fName>
                            <m:e>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𝜏</m:t>
                                      </m:r>
                                    </m:e>
                                    <m:sub>
                                      <m:r>
                                        <a:rPr lang="en-US" altLang="zh-CN" sz="2000" b="1" i="1" smtClean="0">
                                          <a:latin typeface="Cambria Math" panose="02040503050406030204" pitchFamily="18" charset="0"/>
                                        </a:rPr>
                                        <m:t>𝒊</m:t>
                                      </m:r>
                                    </m:sub>
                                  </m:sSub>
                                  <m:r>
                                    <a:rPr lang="en-US" altLang="zh-CN" sz="2000" i="1">
                                      <a:latin typeface="Cambria Math" panose="02040503050406030204" pitchFamily="18" charset="0"/>
                                    </a:rPr>
                                    <m:t>;</m:t>
                                  </m:r>
                                  <m:r>
                                    <a:rPr lang="zh-CN" altLang="en-US" sz="2000" i="1">
                                      <a:latin typeface="Cambria Math" panose="02040503050406030204" pitchFamily="18" charset="0"/>
                                    </a:rPr>
                                    <m:t>𝜃</m:t>
                                  </m:r>
                                </m:e>
                              </m:d>
                            </m:e>
                          </m:func>
                          <m:d>
                            <m:dPr>
                              <m:ctrlPr>
                                <a:rPr lang="en-US" altLang="zh-CN" sz="2000" i="1" smtClean="0">
                                  <a:latin typeface="Cambria Math" panose="02040503050406030204" pitchFamily="18" charset="0"/>
                                </a:rPr>
                              </m:ctrlPr>
                            </m:dPr>
                            <m:e>
                              <m:r>
                                <a:rPr lang="en-US" altLang="zh-CN" sz="2000" i="1">
                                  <a:latin typeface="Cambria Math" panose="02040503050406030204" pitchFamily="18" charset="0"/>
                                </a:rPr>
                                <m:t>𝑮</m:t>
                              </m:r>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zh-CN" altLang="en-US" sz="2000" i="1">
                                          <a:latin typeface="Cambria Math" panose="02040503050406030204" pitchFamily="18" charset="0"/>
                                        </a:rPr>
                                        <m:t>𝝉</m:t>
                                      </m:r>
                                    </m:e>
                                    <m:sub>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𝑯</m:t>
                                      </m:r>
                                    </m:sub>
                                    <m:sup>
                                      <m:r>
                                        <a:rPr lang="en-US" altLang="zh-CN" sz="2000" i="1">
                                          <a:latin typeface="Cambria Math" panose="02040503050406030204" pitchFamily="18" charset="0"/>
                                        </a:rPr>
                                        <m:t>(</m:t>
                                      </m:r>
                                      <m:r>
                                        <a:rPr lang="en-US" altLang="zh-CN" sz="2000" i="1">
                                          <a:latin typeface="Cambria Math" panose="02040503050406030204" pitchFamily="18" charset="0"/>
                                        </a:rPr>
                                        <m:t>𝒊</m:t>
                                      </m:r>
                                      <m:r>
                                        <a:rPr lang="en-US" altLang="zh-CN" sz="2000" i="1">
                                          <a:latin typeface="Cambria Math" panose="02040503050406030204" pitchFamily="18" charset="0"/>
                                        </a:rPr>
                                        <m:t>)</m:t>
                                      </m:r>
                                    </m:sup>
                                  </m:sSubSup>
                                </m:e>
                              </m:d>
                              <m:r>
                                <a:rPr lang="en-US" altLang="zh-CN" sz="2000" b="1" i="1" smtClean="0">
                                  <a:latin typeface="Cambria Math" panose="02040503050406030204" pitchFamily="18" charset="0"/>
                                </a:rPr>
                                <m:t>−</m:t>
                              </m:r>
                              <m:r>
                                <a:rPr lang="en-US" altLang="zh-CN" sz="2400" i="1">
                                  <a:latin typeface="Cambria Math" panose="02040503050406030204" pitchFamily="18" charset="0"/>
                                </a:rPr>
                                <m:t>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r>
                                <a:rPr lang="en-US" altLang="zh-CN" sz="2400" i="1">
                                  <a:latin typeface="Cambria Math" panose="02040503050406030204" pitchFamily="18" charset="0"/>
                                </a:rPr>
                                <m:t>)</m:t>
                              </m:r>
                              <m:r>
                                <m:rPr>
                                  <m:nor/>
                                </m:rPr>
                                <a:rPr lang="zh-CN" altLang="en-US" sz="2400" dirty="0"/>
                                <m:t> </m:t>
                              </m:r>
                            </m:e>
                          </m:d>
                        </m:e>
                      </m:nary>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253492" y="5822399"/>
                <a:ext cx="5479385" cy="710066"/>
              </a:xfrm>
              <a:prstGeom prst="rect">
                <a:avLst/>
              </a:prstGeom>
              <a:blipFill>
                <a:blip r:embed="rId5"/>
                <a:stretch>
                  <a:fillRect/>
                </a:stretch>
              </a:blipFill>
            </p:spPr>
            <p:txBody>
              <a:bodyPr/>
              <a:lstStyle/>
              <a:p>
                <a:r>
                  <a:rPr lang="zh-CN" altLang="en-US">
                    <a:noFill/>
                  </a:rPr>
                  <a:t> </a:t>
                </a:r>
              </a:p>
            </p:txBody>
          </p:sp>
        </mc:Fallback>
      </mc:AlternateContent>
      <p:sp>
        <p:nvSpPr>
          <p:cNvPr id="7" name="文本框 6"/>
          <p:cNvSpPr txBox="1"/>
          <p:nvPr/>
        </p:nvSpPr>
        <p:spPr>
          <a:xfrm>
            <a:off x="0" y="1774094"/>
            <a:ext cx="9201558" cy="2246769"/>
          </a:xfrm>
          <a:prstGeom prst="rect">
            <a:avLst/>
          </a:prstGeom>
          <a:noFill/>
        </p:spPr>
        <p:txBody>
          <a:bodyPr wrap="none" rtlCol="0">
            <a:spAutoFit/>
          </a:bodyPr>
          <a:lstStyle/>
          <a:p>
            <a:r>
              <a:rPr lang="en-US" altLang="zh-CN" dirty="0"/>
              <a:t>REINFORCE</a:t>
            </a:r>
            <a:r>
              <a:rPr lang="zh-CN" altLang="en-US" dirty="0"/>
              <a:t>算法的一个主要缺点是不同路径之间的方差</a:t>
            </a:r>
            <a:endParaRPr lang="en-US" altLang="zh-CN" dirty="0"/>
          </a:p>
          <a:p>
            <a:r>
              <a:rPr lang="zh-CN" altLang="en-US" dirty="0"/>
              <a:t>很大，导致训练不稳定，这是在高维空间中使用蒙特卡罗</a:t>
            </a:r>
            <a:endParaRPr lang="en-US" altLang="zh-CN" dirty="0"/>
          </a:p>
          <a:p>
            <a:r>
              <a:rPr lang="zh-CN" altLang="en-US" dirty="0"/>
              <a:t>方法的的通病。一种减少方差的通用方法是引入一个控制</a:t>
            </a:r>
            <a:endParaRPr lang="en-US" altLang="zh-CN" dirty="0"/>
          </a:p>
          <a:p>
            <a:r>
              <a:rPr lang="zh-CN" altLang="en-US" dirty="0"/>
              <a:t>变量。</a:t>
            </a:r>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114</a:t>
            </a:fld>
            <a:endParaRPr lang="en-US" altLang="zh-CN"/>
          </a:p>
        </p:txBody>
      </p:sp>
      <p:sp>
        <p:nvSpPr>
          <p:cNvPr id="6" name="内容占位符 5"/>
          <p:cNvSpPr>
            <a:spLocks noGrp="1"/>
          </p:cNvSpPr>
          <p:nvPr>
            <p:ph sz="half" idx="1"/>
          </p:nvPr>
        </p:nvSpPr>
        <p:spPr>
          <a:xfrm>
            <a:off x="457200" y="1844825"/>
            <a:ext cx="8229600" cy="648072"/>
          </a:xfrm>
        </p:spPr>
        <p:txBody>
          <a:bodyPr/>
          <a:lstStyle/>
          <a:p>
            <a:pPr marL="0" indent="0">
              <a:buNone/>
            </a:pPr>
            <a:r>
              <a:rPr lang="zh-CN" altLang="en-US" dirty="0"/>
              <a:t>证明</a:t>
            </a:r>
          </a:p>
        </p:txBody>
      </p:sp>
      <mc:AlternateContent xmlns:mc="http://schemas.openxmlformats.org/markup-compatibility/2006" xmlns:a14="http://schemas.microsoft.com/office/drawing/2010/main">
        <mc:Choice Requires="a14">
          <p:sp>
            <p:nvSpPr>
              <p:cNvPr id="7" name="文本框 6"/>
              <p:cNvSpPr txBox="1"/>
              <p:nvPr/>
            </p:nvSpPr>
            <p:spPr>
              <a:xfrm>
                <a:off x="0" y="2515863"/>
                <a:ext cx="9362820"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𝑬</m:t>
                      </m:r>
                      <m:d>
                        <m:dPr>
                          <m:begChr m:val="["/>
                          <m:endChr m:val="]"/>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i="1">
                                  <a:latin typeface="Cambria Math" panose="02040503050406030204" pitchFamily="18" charset="0"/>
                                </a:rPr>
                              </m:ctrlPr>
                            </m:funcPr>
                            <m:fName>
                              <m:r>
                                <a:rPr lang="en-US" altLang="zh-CN" b="1" i="1">
                                  <a:latin typeface="Cambria Math" panose="02040503050406030204" pitchFamily="18" charset="0"/>
                                </a:rPr>
                                <m:t>𝐥𝐨𝐠</m:t>
                              </m:r>
                            </m:fName>
                            <m:e>
                              <m:r>
                                <a:rPr lang="en-US" altLang="zh-CN" b="1"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zh-CN" altLang="en-US" b="1" i="1">
                                      <a:latin typeface="Cambria Math" panose="02040503050406030204" pitchFamily="18" charset="0"/>
                                    </a:rPr>
                                    <m:t>𝜽</m:t>
                                  </m:r>
                                </m:e>
                              </m:d>
                            </m:e>
                          </m:func>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d>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func>
                            <m:funcPr>
                              <m:ctrlPr>
                                <a:rPr lang="en-US" altLang="zh-CN" i="1">
                                  <a:latin typeface="Cambria Math" panose="02040503050406030204" pitchFamily="18" charset="0"/>
                                </a:rPr>
                              </m:ctrlPr>
                            </m:funcPr>
                            <m:fNa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𝐥𝐨𝐠</m:t>
                              </m:r>
                            </m:fName>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func>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0" y="2515863"/>
                <a:ext cx="9362820" cy="1137619"/>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23528" y="3501008"/>
                <a:ext cx="8560805" cy="11451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num>
                            <m:den>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den>
                          </m:f>
                        </m:e>
                      </m:nary>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zh-CN" altLang="en-US" b="1" i="1" smtClean="0">
                              <a:latin typeface="Cambria Math" panose="02040503050406030204" pitchFamily="18" charset="0"/>
                            </a:rPr>
                            <m:t>𝝉</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23528" y="3501008"/>
                <a:ext cx="8560805" cy="1145185"/>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1560" y="4717294"/>
                <a:ext cx="7344816" cy="12377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d>
                        <m:dPr>
                          <m:ctrlPr>
                            <a:rPr lang="en-US" altLang="zh-CN"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zh-CN" altLang="en-US" i="1">
                                  <a:latin typeface="Cambria Math" panose="02040503050406030204" pitchFamily="18" charset="0"/>
                                </a:rPr>
                                <m:t>𝝉</m:t>
                              </m:r>
                            </m:sub>
                            <m:sup/>
                            <m:e>
                              <m:r>
                                <a:rPr lang="en-US" altLang="zh-CN"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𝒊</m:t>
                                      </m:r>
                                    </m:sub>
                                  </m:sSub>
                                  <m:r>
                                    <a:rPr lang="en-US" altLang="zh-CN" i="1">
                                      <a:latin typeface="Cambria Math" panose="02040503050406030204" pitchFamily="18" charset="0"/>
                                    </a:rPr>
                                    <m:t>;</m:t>
                                  </m:r>
                                  <m:r>
                                    <a:rPr lang="zh-CN" altLang="en-US" i="1">
                                      <a:latin typeface="Cambria Math" panose="02040503050406030204" pitchFamily="18" charset="0"/>
                                    </a:rPr>
                                    <m:t>𝜽</m:t>
                                  </m:r>
                                </m:e>
                              </m:d>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m:rPr>
                                  <m:nor/>
                                </m:rPr>
                                <a:rPr lang="zh-CN" altLang="en-US" dirty="0"/>
                                <m:t> </m:t>
                              </m:r>
                            </m:e>
                          </m:nary>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11560" y="4717294"/>
                <a:ext cx="7344816" cy="123771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10" name="文本框 9">
            <a:extLst>
              <a:ext uri="{FF2B5EF4-FFF2-40B4-BE49-F238E27FC236}">
                <a16:creationId xmlns:a16="http://schemas.microsoft.com/office/drawing/2014/main" id="{76C4DA74-747C-4A19-A690-D6EC4C8005A3}"/>
              </a:ext>
            </a:extLst>
          </p:cNvPr>
          <p:cNvSpPr txBox="1"/>
          <p:nvPr/>
        </p:nvSpPr>
        <p:spPr>
          <a:xfrm>
            <a:off x="337095" y="6094740"/>
            <a:ext cx="7396768" cy="400110"/>
          </a:xfrm>
          <a:prstGeom prst="rect">
            <a:avLst/>
          </a:prstGeom>
          <a:noFill/>
        </p:spPr>
        <p:txBody>
          <a:bodyPr wrap="none" rtlCol="0">
            <a:spAutoFit/>
          </a:bodyPr>
          <a:lstStyle/>
          <a:p>
            <a:r>
              <a:rPr lang="en-US" altLang="zh-CN" sz="2000" dirty="0">
                <a:hlinkClick r:id="rId5"/>
              </a:rPr>
              <a:t>https://spinningup.openai.com/en/latest/spinningup/rl_intro3.html</a:t>
            </a:r>
            <a:endParaRPr lang="zh-CN" altLang="en-US" sz="20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115</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938450" y="2885440"/>
                <a:ext cx="51153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m:t>
                          </m:r>
                        </m:e>
                        <m:sub>
                          <m:r>
                            <a:rPr lang="zh-CN" altLang="en-US" b="1" i="1">
                              <a:latin typeface="Cambria Math" panose="02040503050406030204" pitchFamily="18" charset="0"/>
                            </a:rPr>
                            <m:t>𝜽</m:t>
                          </m:r>
                        </m:sub>
                      </m:sSub>
                      <m:func>
                        <m:funcPr>
                          <m:ctrlPr>
                            <a:rPr lang="en-US" altLang="zh-CN" i="1">
                              <a:latin typeface="Cambria Math" panose="02040503050406030204" pitchFamily="18" charset="0"/>
                            </a:rPr>
                          </m:ctrlPr>
                        </m:funcPr>
                        <m:fName>
                          <m:r>
                            <a:rPr lang="en-US" altLang="zh-CN" b="1" i="1">
                              <a:latin typeface="Cambria Math" panose="02040503050406030204" pitchFamily="18" charset="0"/>
                            </a:rPr>
                            <m:t>𝐥𝐨𝐠</m:t>
                          </m:r>
                        </m:fName>
                        <m:e>
                          <m:r>
                            <a:rPr lang="en-US" altLang="zh-CN" b="1" i="1">
                              <a:latin typeface="Cambria Math" panose="02040503050406030204" pitchFamily="18" charset="0"/>
                            </a:rPr>
                            <m:t>𝑷</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zh-CN" altLang="en-US" b="1" i="1">
                                  <a:latin typeface="Cambria Math" panose="02040503050406030204" pitchFamily="18" charset="0"/>
                                </a:rPr>
                                <m:t>𝜽</m:t>
                              </m:r>
                            </m:e>
                          </m:d>
                        </m:e>
                      </m:func>
                      <m:d>
                        <m:dPr>
                          <m:ctrlPr>
                            <a:rPr lang="en-US" altLang="zh-CN" i="1">
                              <a:latin typeface="Cambria Math" panose="02040503050406030204" pitchFamily="18" charset="0"/>
                            </a:rPr>
                          </m:ctrlPr>
                        </m:dPr>
                        <m:e>
                          <m:r>
                            <a:rPr lang="en-US" altLang="zh-CN" b="1" i="1" smtClean="0">
                              <a:latin typeface="Cambria Math" panose="02040503050406030204" pitchFamily="18" charset="0"/>
                            </a:rPr>
                            <m:t>𝑮</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b="1" i="1">
                                      <a:latin typeface="Cambria Math" panose="02040503050406030204" pitchFamily="18" charset="0"/>
                                    </a:rPr>
                                    <m:t>𝝉</m:t>
                                  </m:r>
                                </m:e>
                                <m:sub>
                                  <m:r>
                                    <a:rPr lang="en-US" altLang="zh-CN" b="1" i="1">
                                      <a:latin typeface="Cambria Math" panose="02040503050406030204" pitchFamily="18" charset="0"/>
                                    </a:rPr>
                                    <m:t>𝒊</m:t>
                                  </m:r>
                                </m:sub>
                              </m:sSub>
                            </m:e>
                          </m:d>
                          <m:r>
                            <a:rPr lang="en-US" altLang="zh-CN" b="1" i="1">
                              <a:latin typeface="Cambria Math" panose="02040503050406030204" pitchFamily="18" charset="0"/>
                            </a:rPr>
                            <m:t>−</m:t>
                          </m:r>
                          <m:r>
                            <a:rPr lang="en-US" altLang="zh-CN" b="1" i="1">
                              <a:latin typeface="Cambria Math" panose="02040503050406030204" pitchFamily="18" charset="0"/>
                            </a:rPr>
                            <m:t>𝒃</m:t>
                          </m: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38450" y="2885440"/>
                <a:ext cx="5115311"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67073" y="3468722"/>
                <a:ext cx="6764481" cy="532966"/>
              </a:xfrm>
              <a:prstGeom prst="rect">
                <a:avLst/>
              </a:prstGeom>
              <a:noFill/>
            </p:spPr>
            <p:txBody>
              <a:bodyPr wrap="none" rtlCol="0">
                <a:spAutoFit/>
              </a:bodyPr>
              <a:lstStyle/>
              <a:p>
                <a:r>
                  <a:rPr lang="zh-CN" altLang="en-US" dirty="0"/>
                  <a:t>方差为</a:t>
                </a:r>
                <a14:m>
                  <m:oMath xmlns:m="http://schemas.openxmlformats.org/officeDocument/2006/math">
                    <m:r>
                      <a:rPr lang="en-US" altLang="zh-CN" b="1" i="1" smtClean="0">
                        <a:latin typeface="Cambria Math" panose="02040503050406030204" pitchFamily="18" charset="0"/>
                      </a:rPr>
                      <m:t>𝑽𝒂𝒓</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𝑿</m:t>
                                </m:r>
                              </m:e>
                            </m:acc>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𝑬</m:t>
                    </m:r>
                    <m:sSup>
                      <m:sSupPr>
                        <m:ctrlPr>
                          <a:rPr lang="en-US" altLang="zh-CN" b="1" i="1" smtClean="0">
                            <a:latin typeface="Cambria Math" panose="02040503050406030204" pitchFamily="18" charset="0"/>
                          </a:rPr>
                        </m:ctrlPr>
                      </m:sSupPr>
                      <m:e>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𝑿</m:t>
                            </m:r>
                          </m:e>
                        </m:acc>
                      </m:e>
                      <m:sup>
                        <m:r>
                          <a:rPr lang="en-US" altLang="zh-CN" b="1" i="1" smtClean="0">
                            <a:latin typeface="Cambria Math" panose="02040503050406030204" pitchFamily="18" charset="0"/>
                          </a:rPr>
                          <m:t>𝟐</m:t>
                        </m:r>
                      </m:sup>
                    </m:sSup>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067073" y="3468722"/>
                <a:ext cx="6764481" cy="532966"/>
              </a:xfrm>
              <a:prstGeom prst="rect">
                <a:avLst/>
              </a:prstGeom>
              <a:blipFill rotWithShape="0">
                <a:blip r:embed="rId3"/>
                <a:stretch>
                  <a:fillRect l="-1802" t="-13793" b="-275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15616" y="4221088"/>
                <a:ext cx="4318233" cy="10604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1" i="1" smtClean="0">
                              <a:latin typeface="Cambria Math" panose="02040503050406030204" pitchFamily="18" charset="0"/>
                            </a:rPr>
                            <m:t>𝑽𝒂𝒓</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r>
                            <a:rPr lang="en-US" altLang="zh-CN" b="1" i="1" smtClean="0">
                              <a:latin typeface="Cambria Math" panose="02040503050406030204" pitchFamily="18" charset="0"/>
                            </a:rPr>
                            <m:t>)</m:t>
                          </m:r>
                        </m:num>
                        <m:den>
                          <m:r>
                            <a:rPr lang="zh-CN" altLang="en-US" i="1" smtClean="0">
                              <a:latin typeface="Cambria Math" panose="02040503050406030204" pitchFamily="18" charset="0"/>
                            </a:rPr>
                            <m:t>𝝏</m:t>
                          </m:r>
                          <m:r>
                            <a:rPr lang="en-US" altLang="zh-CN" b="1" i="1" smtClean="0">
                              <a:latin typeface="Cambria Math" panose="02040503050406030204" pitchFamily="18" charset="0"/>
                            </a:rPr>
                            <m:t>𝒃</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𝑬</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𝑿</m:t>
                          </m:r>
                          <m:f>
                            <m:fPr>
                              <m:ctrlPr>
                                <a:rPr lang="en-US" altLang="zh-CN" b="1" i="1" smtClean="0">
                                  <a:latin typeface="Cambria Math" panose="02040503050406030204" pitchFamily="18" charset="0"/>
                                </a:rPr>
                              </m:ctrlPr>
                            </m:fPr>
                            <m:num>
                              <m:r>
                                <a:rPr lang="zh-CN" altLang="en-US" b="1" i="1" smtClean="0">
                                  <a:latin typeface="Cambria Math" panose="02040503050406030204" pitchFamily="18" charset="0"/>
                                </a:rPr>
                                <m:t>𝝏</m:t>
                              </m:r>
                              <m:r>
                                <a:rPr lang="en-US" altLang="zh-CN" b="1" i="1" smtClean="0">
                                  <a:latin typeface="Cambria Math" panose="02040503050406030204" pitchFamily="18" charset="0"/>
                                </a:rPr>
                                <m:t>𝑿</m:t>
                              </m:r>
                            </m:num>
                            <m:den>
                              <m:r>
                                <a:rPr lang="zh-CN" altLang="en-US" b="1" i="1" smtClean="0">
                                  <a:latin typeface="Cambria Math" panose="02040503050406030204" pitchFamily="18" charset="0"/>
                                </a:rPr>
                                <m:t>𝝏</m:t>
                              </m:r>
                              <m:r>
                                <a:rPr lang="en-US" altLang="zh-CN" b="1" i="1" smtClean="0">
                                  <a:latin typeface="Cambria Math" panose="02040503050406030204" pitchFamily="18" charset="0"/>
                                </a:rPr>
                                <m:t>𝒃</m:t>
                              </m:r>
                            </m:den>
                          </m:f>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115616" y="4221088"/>
                <a:ext cx="4318233" cy="1060483"/>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938450" y="5062021"/>
                <a:ext cx="6893104" cy="17581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nary>
                            <m:naryPr>
                              <m:chr m:val="∑"/>
                              <m:limLoc m:val="subSup"/>
                              <m:ctrlPr>
                                <a:rPr lang="en-US" altLang="zh-CN" b="1" i="1" smtClean="0">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d>
                                <m:dPr>
                                  <m:begChr m:val="["/>
                                  <m:endChr m:val="]"/>
                                  <m:ctrlPr>
                                    <a:rPr lang="en-US" altLang="zh-CN" b="1" i="1" smtClean="0">
                                      <a:latin typeface="Cambria Math" panose="02040503050406030204" pitchFamily="18" charset="0"/>
                                    </a:rPr>
                                  </m:ctrlPr>
                                </m:dPr>
                                <m:e>
                                  <m:sSup>
                                    <m:sSupPr>
                                      <m:ctrlPr>
                                        <a:rPr lang="en-US" altLang="zh-CN" b="1" i="1" smtClean="0">
                                          <a:latin typeface="Cambria Math" panose="02040503050406030204" pitchFamily="18" charset="0"/>
                                        </a:rPr>
                                      </m:ctrlPr>
                                    </m:sSupPr>
                                    <m:e>
                                      <m:d>
                                        <m:dPr>
                                          <m:ctrlPr>
                                            <a:rPr lang="en-US" altLang="zh-CN" b="1" i="1" smtClean="0">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𝟎</m:t>
                                              </m:r>
                                            </m:sub>
                                            <m:sup>
                                              <m:r>
                                                <a:rPr lang="en-US" altLang="zh-CN" i="1">
                                                  <a:latin typeface="Cambria Math" panose="02040503050406030204" pitchFamily="18" charset="0"/>
                                                </a:rPr>
                                                <m:t>𝑯</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zh-CN" altLang="en-US" i="1">
                                                      <a:latin typeface="Cambria Math" panose="02040503050406030204" pitchFamily="18" charset="0"/>
                                                    </a:rPr>
                                                    <m:t>𝜽</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𝒔</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e>
                                          </m:nary>
                                        </m:e>
                                      </m:d>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zh-CN" altLang="en-US" b="1" i="1" smtClean="0">
                                      <a:latin typeface="Cambria Math" panose="02040503050406030204" pitchFamily="18" charset="0"/>
                                    </a:rPr>
                                    <m:t>𝝉</m:t>
                                  </m:r>
                                  <m:r>
                                    <a:rPr lang="en-US" altLang="zh-CN" b="1" i="1" smtClean="0">
                                      <a:latin typeface="Cambria Math" panose="02040503050406030204" pitchFamily="18" charset="0"/>
                                    </a:rPr>
                                    <m:t>)</m:t>
                                  </m:r>
                                </m:e>
                              </m:d>
                            </m:e>
                          </m:nary>
                        </m:num>
                        <m:den>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𝒊</m:t>
                              </m:r>
                              <m:r>
                                <a:rPr lang="en-US" altLang="zh-CN" i="1">
                                  <a:latin typeface="Cambria Math" panose="02040503050406030204" pitchFamily="18" charset="0"/>
                                </a:rPr>
                                <m:t>=</m:t>
                              </m:r>
                              <m:r>
                                <a:rPr lang="en-US" altLang="zh-CN" i="1">
                                  <a:latin typeface="Cambria Math" panose="02040503050406030204" pitchFamily="18" charset="0"/>
                                </a:rPr>
                                <m:t>𝟏</m:t>
                              </m:r>
                            </m:sub>
                            <m:sup>
                              <m:r>
                                <a:rPr lang="en-US" altLang="zh-CN" i="1">
                                  <a:latin typeface="Cambria Math" panose="02040503050406030204" pitchFamily="18" charset="0"/>
                                </a:rPr>
                                <m:t>𝒎</m:t>
                              </m:r>
                            </m:sup>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𝟎</m:t>
                                              </m:r>
                                            </m:sub>
                                            <m:sup>
                                              <m:r>
                                                <a:rPr lang="en-US" altLang="zh-CN" i="1">
                                                  <a:latin typeface="Cambria Math" panose="02040503050406030204" pitchFamily="18" charset="0"/>
                                                </a:rPr>
                                                <m:t>𝑯</m:t>
                                              </m:r>
                                            </m:sup>
                                            <m:e>
                                              <m:sSub>
                                                <m:sSubPr>
                                                  <m:ctrlPr>
                                                    <a:rPr lang="en-US" altLang="zh-CN" i="1">
                                                      <a:latin typeface="Cambria Math" panose="02040503050406030204" pitchFamily="18" charset="0"/>
                                                    </a:rPr>
                                                  </m:ctrlPr>
                                                </m:sSubPr>
                                                <m:e>
                                                  <m:r>
                                                    <a:rPr lang="zh-CN" altLang="en-US" i="1">
                                                      <a:latin typeface="Cambria Math" panose="02040503050406030204" pitchFamily="18" charset="0"/>
                                                    </a:rPr>
                                                    <m:t>𝛁</m:t>
                                                  </m:r>
                                                </m:e>
                                                <m:sub>
                                                  <m:r>
                                                    <a:rPr lang="zh-CN" altLang="en-US" i="1">
                                                      <a:latin typeface="Cambria Math" panose="02040503050406030204" pitchFamily="18" charset="0"/>
                                                    </a:rPr>
                                                    <m:t>𝜽</m:t>
                                                  </m:r>
                                                </m:sub>
                                              </m:sSub>
                                              <m:r>
                                                <a:rPr lang="en-US" altLang="zh-CN" i="1">
                                                  <a:latin typeface="Cambria Math" panose="02040503050406030204" pitchFamily="18" charset="0"/>
                                                </a:rPr>
                                                <m:t>𝑙𝑜𝑔</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zh-CN" altLang="en-US" i="1">
                                                      <a:latin typeface="Cambria Math" panose="02040503050406030204" pitchFamily="18" charset="0"/>
                                                    </a:rPr>
                                                    <m:t>𝜽</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𝒂</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𝒔</m:t>
                                                  </m:r>
                                                </m:e>
                                                <m:sub>
                                                  <m:r>
                                                    <a:rPr lang="en-US" altLang="zh-CN" i="1">
                                                      <a:latin typeface="Cambria Math" panose="02040503050406030204" pitchFamily="18" charset="0"/>
                                                    </a:rPr>
                                                    <m:t>𝒕</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𝒊</m:t>
                                                      </m:r>
                                                    </m:e>
                                                  </m:d>
                                                </m:sup>
                                              </m:sSubSup>
                                              <m:r>
                                                <a:rPr lang="en-US" altLang="zh-CN" i="1">
                                                  <a:latin typeface="Cambria Math" panose="02040503050406030204" pitchFamily="18" charset="0"/>
                                                </a:rPr>
                                                <m:t>)</m:t>
                                              </m:r>
                                            </m:e>
                                          </m:nary>
                                        </m:e>
                                      </m:d>
                                    </m:e>
                                    <m:sup>
                                      <m:r>
                                        <a:rPr lang="en-US" altLang="zh-CN" i="1">
                                          <a:latin typeface="Cambria Math" panose="02040503050406030204" pitchFamily="18" charset="0"/>
                                        </a:rPr>
                                        <m:t>𝟐</m:t>
                                      </m:r>
                                    </m:sup>
                                  </m:sSup>
                                </m:e>
                              </m:d>
                            </m:e>
                          </m:nary>
                        </m:den>
                      </m:f>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38450" y="5062021"/>
                <a:ext cx="6893104" cy="175817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6" name="文本框 5"/>
          <p:cNvSpPr txBox="1"/>
          <p:nvPr/>
        </p:nvSpPr>
        <p:spPr>
          <a:xfrm>
            <a:off x="457200" y="1658478"/>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基准线的选择</a:t>
            </a:r>
          </a:p>
        </p:txBody>
      </p:sp>
      <p:sp>
        <p:nvSpPr>
          <p:cNvPr id="11" name="文本框 10"/>
          <p:cNvSpPr txBox="1"/>
          <p:nvPr/>
        </p:nvSpPr>
        <p:spPr>
          <a:xfrm>
            <a:off x="549314" y="2302158"/>
            <a:ext cx="5896166"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使策略梯度方差最小的常数基线</a:t>
            </a:r>
            <a:r>
              <a:rPr lang="en-US" altLang="zh-CN" dirty="0"/>
              <a:t>b</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基于策略搜索的强化学习方法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116</a:t>
            </a:fld>
            <a:endParaRPr lang="en-US" altLang="zh-CN"/>
          </a:p>
        </p:txBody>
      </p:sp>
      <p:sp>
        <p:nvSpPr>
          <p:cNvPr id="6" name="文本框 5"/>
          <p:cNvSpPr txBox="1"/>
          <p:nvPr/>
        </p:nvSpPr>
        <p:spPr>
          <a:xfrm>
            <a:off x="457200" y="1658478"/>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基准线的选择</a:t>
            </a:r>
          </a:p>
        </p:txBody>
      </p:sp>
      <mc:AlternateContent xmlns:mc="http://schemas.openxmlformats.org/markup-compatibility/2006" xmlns:a14="http://schemas.microsoft.com/office/drawing/2010/main">
        <mc:Choice Requires="a14">
          <p:sp>
            <p:nvSpPr>
              <p:cNvPr id="11" name="文本框 10"/>
              <p:cNvSpPr txBox="1"/>
              <p:nvPr/>
            </p:nvSpPr>
            <p:spPr>
              <a:xfrm>
                <a:off x="198959" y="2300857"/>
                <a:ext cx="8979509" cy="954107"/>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𝒃</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zh-CN" altLang="en-US" i="1">
                        <a:latin typeface="Cambria Math" panose="02040503050406030204" pitchFamily="18" charset="0"/>
                      </a:rPr>
                      <m:t>与</m:t>
                    </m:r>
                    <m:r>
                      <a:rPr lang="en-US" altLang="zh-CN" i="1">
                        <a:latin typeface="Cambria Math" panose="02040503050406030204" pitchFamily="18" charset="0"/>
                      </a:rPr>
                      <m:t>𝑮</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𝝉</m:t>
                            </m:r>
                          </m:e>
                          <m:sub>
                            <m:r>
                              <a:rPr lang="en-US" altLang="zh-CN" i="1">
                                <a:latin typeface="Cambria Math" panose="02040503050406030204" pitchFamily="18" charset="0"/>
                              </a:rPr>
                              <m:t>𝒕</m:t>
                            </m:r>
                            <m:r>
                              <a:rPr lang="en-US" altLang="zh-CN" i="1">
                                <a:latin typeface="Cambria Math" panose="02040503050406030204" pitchFamily="18" charset="0"/>
                              </a:rPr>
                              <m:t>:</m:t>
                            </m:r>
                            <m:r>
                              <a:rPr lang="en-US" altLang="zh-CN" i="1">
                                <a:latin typeface="Cambria Math" panose="02040503050406030204" pitchFamily="18" charset="0"/>
                              </a:rPr>
                              <m:t>𝑯</m:t>
                            </m:r>
                          </m:sub>
                        </m:sSub>
                      </m:e>
                    </m:d>
                  </m:oMath>
                </a14:m>
                <a:r>
                  <a:rPr lang="zh-CN" altLang="en-US" dirty="0"/>
                  <a:t>越相关，方差越小，一个很自然的选择为</a:t>
                </a:r>
                <a:endParaRPr lang="en-US" altLang="zh-CN" dirty="0"/>
              </a:p>
              <a:p>
                <a:r>
                  <a:rPr lang="zh-CN" altLang="en-US" dirty="0"/>
                  <a:t>令</a:t>
                </a:r>
                <a14:m>
                  <m:oMath xmlns:m="http://schemas.openxmlformats.org/officeDocument/2006/math">
                    <m:r>
                      <a:rPr lang="en-US" altLang="zh-CN" i="1">
                        <a:latin typeface="Cambria Math" panose="02040503050406030204" pitchFamily="18" charset="0"/>
                      </a:rPr>
                      <m:t>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oMath>
                </a14:m>
                <a:r>
                  <a:rPr lang="zh-CN" altLang="en-US" dirty="0"/>
                  <a:t>为值函数</a:t>
                </a:r>
                <a14:m>
                  <m:oMath xmlns:m="http://schemas.openxmlformats.org/officeDocument/2006/math">
                    <m:r>
                      <a:rPr lang="en-US" altLang="zh-CN" b="1" i="0" smtClean="0">
                        <a:latin typeface="Cambria Math" panose="02040503050406030204" pitchFamily="18" charset="0"/>
                      </a:rPr>
                      <m:t>𝐕</m:t>
                    </m:r>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8959" y="2300857"/>
                <a:ext cx="8979509" cy="954107"/>
              </a:xfrm>
              <a:prstGeom prst="rect">
                <a:avLst/>
              </a:prstGeom>
              <a:blipFill>
                <a:blip r:embed="rId2"/>
                <a:stretch>
                  <a:fillRect l="-1426" t="-8280" r="-407" b="-146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8886" y="3593908"/>
                <a:ext cx="5924314" cy="1329659"/>
              </a:xfrm>
              <a:prstGeom prst="rect">
                <a:avLst/>
              </a:prstGeom>
              <a:noFill/>
            </p:spPr>
            <p:txBody>
              <a:bodyPr wrap="none" rtlCol="0">
                <a:spAutoFit/>
              </a:bodyPr>
              <a:lstStyle/>
              <a:p>
                <a:r>
                  <a:rPr lang="zh-CN" altLang="en-US" dirty="0"/>
                  <a:t>值函数未知，可用函数</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𝑽</m:t>
                        </m:r>
                      </m:e>
                      <m:sub>
                        <m:r>
                          <a:rPr lang="zh-CN" altLang="en-US" i="1" smtClean="0">
                            <a:latin typeface="Cambria Math" panose="02040503050406030204" pitchFamily="18" charset="0"/>
                          </a:rPr>
                          <m:t>𝝓</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oMath>
                </a14:m>
                <a:r>
                  <a:rPr lang="zh-CN" altLang="en-US" dirty="0"/>
                  <a:t>来逼近</a:t>
                </a:r>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𝝓</m:t>
                          </m:r>
                        </m:e>
                        <m:sup>
                          <m:r>
                            <a:rPr lang="zh-CN" altLang="en-US" i="1">
                              <a:latin typeface="Cambria Math" panose="02040503050406030204" pitchFamily="18" charset="0"/>
                            </a:rPr>
                            <m:t>∗</m:t>
                          </m:r>
                        </m:sup>
                      </m:sSup>
                      <m:r>
                        <a:rPr lang="en-US" altLang="zh-CN" i="1">
                          <a:latin typeface="Cambria Math" panose="02040503050406030204" pitchFamily="18" charset="0"/>
                        </a:rPr>
                        <m:t>=</m:t>
                      </m:r>
                      <m:r>
                        <m:rPr>
                          <m:sty m:val="p"/>
                        </m:rPr>
                        <a:rPr lang="en-US" altLang="zh-CN" i="1" dirty="0" smtClean="0">
                          <a:latin typeface="Cambria Math" panose="02040503050406030204" pitchFamily="18" charset="0"/>
                        </a:rPr>
                        <m:t>arg</m:t>
                      </m:r>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min</m:t>
                              </m:r>
                            </m:e>
                            <m:lim>
                              <m:r>
                                <a:rPr lang="zh-CN" altLang="en-US" i="1" dirty="0" smtClean="0">
                                  <a:latin typeface="Cambria Math" panose="02040503050406030204" pitchFamily="18" charset="0"/>
                                </a:rPr>
                                <m:t>𝝓</m:t>
                              </m:r>
                            </m:lim>
                          </m:limLow>
                        </m:fName>
                        <m:e>
                          <m:sSup>
                            <m:sSupPr>
                              <m:ctrlPr>
                                <a:rPr lang="en-US" altLang="zh-CN" i="1" dirty="0" smtClean="0">
                                  <a:latin typeface="Cambria Math" panose="02040503050406030204" pitchFamily="18" charset="0"/>
                                </a:rPr>
                              </m:ctrlPr>
                            </m:sSupPr>
                            <m:e>
                              <m:d>
                                <m:dPr>
                                  <m:ctrlPr>
                                    <a:rPr lang="en-US" altLang="zh-CN" i="1" dirty="0" smtClean="0">
                                      <a:latin typeface="Cambria Math" panose="02040503050406030204" pitchFamily="18" charset="0"/>
                                    </a:rPr>
                                  </m:ctrlPr>
                                </m:dPr>
                                <m:e>
                                  <m:r>
                                    <a:rPr lang="en-US" altLang="zh-CN" b="1" i="1" dirty="0" smtClean="0">
                                      <a:latin typeface="Cambria Math" panose="02040503050406030204" pitchFamily="18" charset="0"/>
                                    </a:rPr>
                                    <m:t>𝑽</m:t>
                                  </m:r>
                                  <m:d>
                                    <m:dPr>
                                      <m:ctrlPr>
                                        <a:rPr lang="en-US" altLang="zh-CN" b="1" i="1" dirty="0" smtClean="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𝒕</m:t>
                                          </m:r>
                                        </m:sub>
                                      </m:sSub>
                                    </m:e>
                                  </m:d>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𝑽</m:t>
                                      </m:r>
                                    </m:e>
                                    <m:sub>
                                      <m:r>
                                        <a:rPr lang="zh-CN" altLang="en-US" b="1" i="1" dirty="0" smtClean="0">
                                          <a:latin typeface="Cambria Math" panose="02040503050406030204" pitchFamily="18" charset="0"/>
                                        </a:rPr>
                                        <m:t>𝝓</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𝒔</m:t>
                                      </m:r>
                                    </m:e>
                                    <m:sub>
                                      <m:r>
                                        <a:rPr lang="en-US" altLang="zh-CN" b="1" i="1" dirty="0" smtClean="0">
                                          <a:latin typeface="Cambria Math" panose="02040503050406030204" pitchFamily="18" charset="0"/>
                                        </a:rPr>
                                        <m:t>𝒕</m:t>
                                      </m:r>
                                    </m:sub>
                                  </m:sSub>
                                  <m:r>
                                    <a:rPr lang="en-US" altLang="zh-CN" b="1" i="1" dirty="0" smtClean="0">
                                      <a:latin typeface="Cambria Math" panose="02040503050406030204" pitchFamily="18" charset="0"/>
                                    </a:rPr>
                                    <m:t>)</m:t>
                                  </m:r>
                                </m:e>
                              </m:d>
                            </m:e>
                            <m:sup>
                              <m:r>
                                <a:rPr lang="en-US" altLang="zh-CN" b="1" i="1" dirty="0" smtClean="0">
                                  <a:latin typeface="Cambria Math" panose="02040503050406030204" pitchFamily="18" charset="0"/>
                                </a:rPr>
                                <m:t>𝟐</m:t>
                              </m:r>
                            </m:sup>
                          </m:sSup>
                        </m:e>
                      </m:func>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28886" y="3593908"/>
                <a:ext cx="5924314" cy="1329659"/>
              </a:xfrm>
              <a:prstGeom prst="rect">
                <a:avLst/>
              </a:prstGeom>
              <a:blipFill rotWithShape="0">
                <a:blip r:embed="rId3"/>
                <a:stretch>
                  <a:fillRect l="-2058" t="-6422" r="-123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18" charset="0"/>
                <a:cs typeface="Times New Roman" panose="02020603050405020304" pitchFamily="18" charset="0"/>
              </a:rPr>
              <a:t>带基准线的</a:t>
            </a:r>
            <a:r>
              <a:rPr lang="en-US" altLang="zh-CN" dirty="0">
                <a:latin typeface="Times New Roman" panose="02020603050405020304" pitchFamily="18" charset="0"/>
                <a:cs typeface="Times New Roman" panose="02020603050405020304" pitchFamily="18" charset="0"/>
              </a:rPr>
              <a:t>REINFORCE</a:t>
            </a:r>
            <a:r>
              <a:rPr lang="zh-CN" altLang="en-US" dirty="0">
                <a:latin typeface="Times New Roman" panose="02020603050405020304" pitchFamily="18" charset="0"/>
                <a:cs typeface="Times New Roman" panose="02020603050405020304" pitchFamily="18" charset="0"/>
              </a:rPr>
              <a:t>算法</a:t>
            </a:r>
            <a:endParaRPr lang="en-US" altLang="zh-CN"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412776"/>
                <a:ext cx="9144001" cy="5445224"/>
              </a:xfrm>
            </p:spPr>
            <p:txBody>
              <a:bodyPr/>
              <a:lstStyle/>
              <a:p>
                <a:r>
                  <a:rPr lang="zh-CN" altLang="en-US" sz="2400" dirty="0">
                    <a:latin typeface="Times New Roman" panose="02020603050405020304" pitchFamily="18" charset="0"/>
                    <a:cs typeface="Times New Roman" panose="02020603050405020304" pitchFamily="18" charset="0"/>
                  </a:rPr>
                  <a:t>输入：状态空间</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𝑆</m:t>
                    </m:r>
                    <m:r>
                      <a:rPr lang="en-US" altLang="zh-CN" sz="2400" b="0" i="1" smtClean="0">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动作</m:t>
                    </m:r>
                  </m:oMath>
                </a14:m>
                <a:r>
                  <a:rPr lang="zh-CN" altLang="en-US" sz="2400" dirty="0">
                    <a:latin typeface="Times New Roman" panose="02020603050405020304" pitchFamily="18" charset="0"/>
                    <a:cs typeface="Times New Roman" panose="02020603050405020304" pitchFamily="18" charset="0"/>
                  </a:rPr>
                  <a:t>空间</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𝐴</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可微分的策略函数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zh-CN" altLang="en-US" sz="2400" i="1" smtClean="0">
                            <a:latin typeface="Cambria Math" panose="02040503050406030204" pitchFamily="18" charset="0"/>
                            <a:cs typeface="Times New Roman" panose="02020603050405020304" pitchFamily="18" charset="0"/>
                          </a:rPr>
                          <m:t>𝜋</m:t>
                        </m:r>
                      </m:e>
                      <m:sub>
                        <m:r>
                          <a:rPr lang="zh-CN" altLang="en-US" sz="2400" i="1" smtClean="0">
                            <a:latin typeface="Cambria Math" panose="02040503050406030204" pitchFamily="18" charset="0"/>
                            <a:cs typeface="Times New Roman" panose="02020603050405020304" pitchFamily="18" charset="0"/>
                          </a:rPr>
                          <m:t>𝜃</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e>
                      <m:e>
                        <m:r>
                          <a:rPr lang="en-US" altLang="zh-CN" sz="2400" b="0" i="1" smtClean="0">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可微分的状态值函数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𝑉</m:t>
                        </m:r>
                      </m:e>
                      <m:sub>
                        <m:r>
                          <a:rPr lang="zh-CN" altLang="en-US" sz="2400" i="1" smtClean="0">
                            <a:latin typeface="Cambria Math" panose="02040503050406030204" pitchFamily="18" charset="0"/>
                            <a:cs typeface="Times New Roman" panose="02020603050405020304" pitchFamily="18" charset="0"/>
                          </a:rPr>
                          <m:t>𝜙</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，学习率</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𝛽</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随机初始化参数</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𝜙</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2   repeat</a:t>
                </a:r>
              </a:p>
              <a:p>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从策略</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zh-CN" altLang="en-US" sz="2400" i="1">
                            <a:latin typeface="Cambria Math" panose="02040503050406030204" pitchFamily="18" charset="0"/>
                            <a:cs typeface="Times New Roman" panose="02020603050405020304" pitchFamily="18" charset="0"/>
                          </a:rPr>
                          <m:t>𝜋</m:t>
                        </m:r>
                      </m:e>
                      <m:sub>
                        <m:r>
                          <a:rPr lang="zh-CN" altLang="en-US" sz="2400" i="1">
                            <a:latin typeface="Cambria Math" panose="02040503050406030204" pitchFamily="18" charset="0"/>
                            <a:cs typeface="Times New Roman" panose="02020603050405020304" pitchFamily="18" charset="0"/>
                          </a:rPr>
                          <m:t>𝜃</m:t>
                        </m:r>
                      </m:sub>
                    </m:sSub>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𝑎</m:t>
                        </m:r>
                      </m:e>
                      <m:e>
                        <m:r>
                          <a:rPr lang="en-US" altLang="zh-CN" sz="2400" i="1">
                            <a:latin typeface="Cambria Math" panose="02040503050406030204" pitchFamily="18" charset="0"/>
                            <a:cs typeface="Times New Roman" panose="02020603050405020304" pitchFamily="18" charset="0"/>
                          </a:rPr>
                          <m:t>𝑠</m:t>
                        </m:r>
                      </m:e>
                    </m:d>
                  </m:oMath>
                </a14:m>
                <a:r>
                  <a:rPr lang="zh-CN" altLang="en-US" sz="2400" dirty="0">
                    <a:latin typeface="Times New Roman" panose="02020603050405020304" pitchFamily="18" charset="0"/>
                    <a:cs typeface="Times New Roman" panose="02020603050405020304" pitchFamily="18" charset="0"/>
                  </a:rPr>
                  <a:t>生成一条轨迹</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𝜏</m:t>
                    </m:r>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𝑇</m:t>
                        </m:r>
                      </m:sub>
                    </m:sSub>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4    for t=0 to T do</a:t>
                </a: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𝐺</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𝜏</m:t>
                        </m:r>
                      </m:e>
                      <m:sub>
                        <m:r>
                          <a:rPr lang="en-US" altLang="zh-CN" sz="2000" b="0" i="1" smtClean="0">
                            <a:latin typeface="Cambria Math" panose="02040503050406030204" pitchFamily="18" charset="0"/>
                            <a:cs typeface="Times New Roman" panose="02020603050405020304" pitchFamily="18" charset="0"/>
                          </a:rPr>
                          <m:t>𝑡</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𝑇</m:t>
                        </m:r>
                      </m:sub>
                    </m:sSub>
                    <m:r>
                      <a:rPr lang="en-US" altLang="zh-CN" sz="2000" b="0" i="0"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𝛿</m:t>
                    </m:r>
                    <m:r>
                      <a:rPr lang="zh-CN" altLang="en-US" sz="200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𝐺</m:t>
                        </m:r>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𝜏</m:t>
                        </m:r>
                      </m:e>
                      <m:sub>
                        <m:r>
                          <a:rPr lang="en-US" altLang="zh-CN" sz="2000" b="0" i="1" smtClean="0">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𝑇</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zh-CN" altLang="en-US" sz="2000" b="0" i="1" smtClean="0">
                            <a:latin typeface="Cambria Math" panose="02040503050406030204" pitchFamily="18" charset="0"/>
                            <a:cs typeface="Times New Roman" panose="02020603050405020304" pitchFamily="18" charset="0"/>
                          </a:rPr>
                          <m:t>𝜙</m:t>
                        </m:r>
                      </m:sub>
                    </m:sSub>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𝜙</m:t>
                    </m:r>
                    <m:r>
                      <a:rPr lang="zh-CN" altLang="en-US" sz="2000" i="1" smtClean="0">
                        <a:latin typeface="Cambria Math" panose="02040503050406030204" pitchFamily="18" charset="0"/>
                        <a:cs typeface="Times New Roman" panose="02020603050405020304" pitchFamily="18" charset="0"/>
                      </a:rPr>
                      <m:t>←</m:t>
                    </m:r>
                    <m:r>
                      <a:rPr lang="zh-CN" altLang="en-US" sz="2000" i="1" smtClean="0">
                        <a:latin typeface="Cambria Math" panose="02040503050406030204" pitchFamily="18" charset="0"/>
                        <a:cs typeface="Times New Roman" panose="02020603050405020304" pitchFamily="18" charset="0"/>
                      </a:rPr>
                      <m:t>𝜙</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𝛽𝛿</m:t>
                    </m:r>
                    <m:f>
                      <m:fPr>
                        <m:ctrlPr>
                          <a:rPr lang="en-US" altLang="zh-CN" sz="2000" b="0" i="1" smtClean="0">
                            <a:latin typeface="Cambria Math" panose="02040503050406030204" pitchFamily="18" charset="0"/>
                            <a:cs typeface="Times New Roman" panose="02020603050405020304" pitchFamily="18" charset="0"/>
                          </a:rPr>
                        </m:ctrlPr>
                      </m:fPr>
                      <m:num>
                        <m:r>
                          <a:rPr lang="zh-CN" altLang="en-US"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num>
                      <m:den>
                        <m:r>
                          <a:rPr lang="zh-CN" altLang="en-US" sz="2000" b="0" i="1" smtClean="0">
                            <a:latin typeface="Cambria Math" panose="02040503050406030204" pitchFamily="18" charset="0"/>
                            <a:cs typeface="Times New Roman" panose="02020603050405020304" pitchFamily="18" charset="0"/>
                          </a:rPr>
                          <m:t>𝜕𝜙</m:t>
                        </m:r>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zh-CN" altLang="en-US" sz="2000" i="1">
                        <a:latin typeface="Cambria Math" panose="02040503050406030204" pitchFamily="18" charset="0"/>
                      </a:rPr>
                      <m:t>𝜃</m:t>
                    </m:r>
                    <m:r>
                      <a:rPr lang="zh-CN" altLang="en-US"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𝛼</m:t>
                    </m:r>
                    <m:sSup>
                      <m:sSupPr>
                        <m:ctrlPr>
                          <a:rPr lang="en-US" altLang="zh-CN" sz="2000" i="1">
                            <a:latin typeface="Cambria Math" panose="02040503050406030204" pitchFamily="18" charset="0"/>
                          </a:rPr>
                        </m:ctrlPr>
                      </m:sSupPr>
                      <m:e>
                        <m:r>
                          <a:rPr lang="zh-CN" altLang="en-US" sz="2000" i="1">
                            <a:latin typeface="Cambria Math" panose="02040503050406030204" pitchFamily="18" charset="0"/>
                          </a:rPr>
                          <m:t>𝛾</m:t>
                        </m:r>
                      </m:e>
                      <m:sup>
                        <m:r>
                          <a:rPr lang="en-US" altLang="zh-CN" sz="2000" i="1">
                            <a:latin typeface="Cambria Math" panose="02040503050406030204" pitchFamily="18" charset="0"/>
                          </a:rPr>
                          <m:t>𝑡</m:t>
                        </m:r>
                      </m:sup>
                    </m:sSup>
                    <m:r>
                      <a:rPr lang="zh-CN" altLang="en-US" sz="2000" i="1" smtClean="0">
                        <a:latin typeface="Cambria Math" panose="02040503050406030204" pitchFamily="18" charset="0"/>
                      </a:rPr>
                      <m:t>𝛿</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𝑙𝑜𝑔</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𝜋</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oMath>
                </a14:m>
                <a:endParaRPr lang="en-US" altLang="zh-CN" sz="2000" dirty="0"/>
              </a:p>
              <a:p>
                <a:r>
                  <a:rPr lang="en-US" altLang="zh-CN" sz="2000" dirty="0"/>
                  <a:t>9  end</a:t>
                </a:r>
              </a:p>
              <a:p>
                <a:r>
                  <a:rPr lang="en-US" altLang="zh-CN" sz="2000" dirty="0"/>
                  <a:t>10 until </a:t>
                </a:r>
                <a14:m>
                  <m:oMath xmlns:m="http://schemas.openxmlformats.org/officeDocument/2006/math">
                    <m:r>
                      <a:rPr lang="zh-CN" altLang="en-US" sz="2000" i="1" smtClean="0">
                        <a:latin typeface="Cambria Math" panose="02040503050406030204" pitchFamily="18" charset="0"/>
                      </a:rPr>
                      <m:t>𝜃</m:t>
                    </m:r>
                  </m:oMath>
                </a14:m>
                <a:r>
                  <a:rPr lang="zh-CN" altLang="en-US" sz="2000" dirty="0"/>
                  <a:t>收敛</a:t>
                </a:r>
                <a:endParaRPr lang="en-US" altLang="zh-CN" sz="2000" dirty="0"/>
              </a:p>
              <a:p>
                <a:r>
                  <a:rPr lang="zh-CN" altLang="en-US" sz="2000" dirty="0"/>
                  <a:t>输出： 策略</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oMath>
                </a14:m>
                <a:endParaRPr lang="en-US" altLang="zh-CN" sz="2000" dirty="0"/>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412776"/>
                <a:ext cx="9144001" cy="5445224"/>
              </a:xfrm>
              <a:blipFill>
                <a:blip r:embed="rId2"/>
                <a:stretch>
                  <a:fillRect l="-867" t="-1232" b="-448"/>
                </a:stretch>
              </a:blipFill>
            </p:spPr>
            <p:txBody>
              <a:bodyPr/>
              <a:lstStyle/>
              <a:p>
                <a:r>
                  <a:rPr lang="zh-CN" altLang="en-US">
                    <a:noFill/>
                  </a:rPr>
                  <a:t> </a:t>
                </a:r>
              </a:p>
            </p:txBody>
          </p:sp>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685301"/>
                <a:ext cx="8928992" cy="4752528"/>
              </a:xfrm>
            </p:spPr>
            <p:txBody>
              <a:bodyPr/>
              <a:lstStyle/>
              <a:p>
                <a:r>
                  <a:rPr lang="zh-CN" altLang="en-US" dirty="0"/>
                  <a:t>在</a:t>
                </a:r>
                <a:r>
                  <a:rPr lang="en-US" altLang="zh-CN" dirty="0">
                    <a:latin typeface="Times New Roman" panose="02020603050405020304" pitchFamily="18" charset="0"/>
                    <a:cs typeface="Times New Roman" panose="02020603050405020304" pitchFamily="18" charset="0"/>
                  </a:rPr>
                  <a:t>REINFORCE</a:t>
                </a:r>
                <a:r>
                  <a:rPr lang="zh-CN" altLang="en-US" dirty="0"/>
                  <a:t>算法中，每次需要根据一个策略采集一条完整的轨迹，并计算这条轨迹上的回报。方差比较大，学习效率也比较低。</a:t>
                </a:r>
                <a:endParaRPr lang="en-US" altLang="zh-CN" dirty="0"/>
              </a:p>
              <a:p>
                <a:endParaRPr lang="en-US" altLang="zh-CN" dirty="0"/>
              </a:p>
              <a:p>
                <a:r>
                  <a:rPr lang="zh-CN" altLang="en-US" dirty="0"/>
                  <a:t>借鉴时序差分学习的思想，使用动态规划方法来提高采样的效率，即从状态开始</a:t>
                </a:r>
                <a14:m>
                  <m:oMath xmlns:m="http://schemas.openxmlformats.org/officeDocument/2006/math">
                    <m:r>
                      <a:rPr lang="en-US" altLang="zh-CN" i="1" dirty="0" smtClean="0">
                        <a:latin typeface="Cambria Math" panose="02040503050406030204" pitchFamily="18" charset="0"/>
                      </a:rPr>
                      <m:t>𝑠</m:t>
                    </m:r>
                  </m:oMath>
                </a14:m>
                <a:r>
                  <a:rPr lang="zh-CN" altLang="en-US" dirty="0"/>
                  <a:t>的总回报可以通过当前动作的即时奖励</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和下一个状态</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的值函数来近似估计。</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685301"/>
                <a:ext cx="8928992" cy="4752528"/>
              </a:xfrm>
              <a:blipFill rotWithShape="0">
                <a:blip r:embed="rId2"/>
                <a:stretch>
                  <a:fillRect l="-1230" t="-1667" r="-820"/>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8992" cy="4953045"/>
              </a:xfrm>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Times New Roman" panose="02020603050405020304" pitchFamily="18" charset="0"/>
                    <a:cs typeface="Times New Roman" panose="02020603050405020304" pitchFamily="18" charset="0"/>
                  </a:rPr>
                  <a:t>算法：一种结合策略梯度和时序差分学习的强化学习方法</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Actor</a:t>
                </a:r>
                <a:r>
                  <a:rPr lang="zh-CN" altLang="en-US" dirty="0">
                    <a:latin typeface="Times New Roman" panose="02020603050405020304" pitchFamily="18" charset="0"/>
                    <a:cs typeface="Times New Roman" panose="02020603050405020304" pitchFamily="18" charset="0"/>
                  </a:rPr>
                  <a:t>是指策略函数</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𝜋</m:t>
                        </m:r>
                      </m:e>
                      <m:sub>
                        <m:r>
                          <a:rPr lang="zh-CN" altLang="en-US" i="1" smtClean="0">
                            <a:latin typeface="Cambria Math" panose="02040503050406030204" pitchFamily="18" charset="0"/>
                          </a:rPr>
                          <m:t>𝜃</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，即学习一个策略来得到尽量高的回报</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Critic</a:t>
                </a:r>
                <a:r>
                  <a:rPr lang="zh-CN" altLang="en-US" dirty="0">
                    <a:latin typeface="Times New Roman" panose="02020603050405020304" pitchFamily="18" charset="0"/>
                    <a:cs typeface="Times New Roman" panose="02020603050405020304" pitchFamily="18" charset="0"/>
                  </a:rPr>
                  <a:t>是指值函数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zh-CN" altLang="en-US" i="1" smtClean="0">
                            <a:latin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，对当前策略的值函数进行估计，即评估</a:t>
                </a:r>
                <a:r>
                  <a:rPr lang="en-US" altLang="zh-CN" dirty="0">
                    <a:latin typeface="Times New Roman" panose="02020603050405020304" pitchFamily="18" charset="0"/>
                    <a:cs typeface="Times New Roman" panose="02020603050405020304" pitchFamily="18" charset="0"/>
                  </a:rPr>
                  <a:t>actor </a:t>
                </a:r>
                <a:r>
                  <a:rPr lang="zh-CN" altLang="en-US" dirty="0">
                    <a:latin typeface="Times New Roman" panose="02020603050405020304" pitchFamily="18" charset="0"/>
                    <a:cs typeface="Times New Roman" panose="02020603050405020304" pitchFamily="18" charset="0"/>
                  </a:rPr>
                  <a:t>的好坏</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借助于值函数，</a:t>
                </a:r>
                <a:r>
                  <a:rPr lang="en-US" altLang="zh-CN" dirty="0">
                    <a:latin typeface="Times New Roman" panose="02020603050405020304" pitchFamily="18" charset="0"/>
                    <a:cs typeface="Times New Roman" panose="02020603050405020304" pitchFamily="18" charset="0"/>
                  </a:rPr>
                  <a:t>actor-critic </a:t>
                </a:r>
                <a:r>
                  <a:rPr lang="zh-CN" altLang="en-US" dirty="0">
                    <a:latin typeface="Times New Roman" panose="02020603050405020304" pitchFamily="18" charset="0"/>
                    <a:cs typeface="Times New Roman" panose="02020603050405020304" pitchFamily="18" charset="0"/>
                  </a:rPr>
                  <a:t>算法可以进行单步更新参数，不需要等到回合结合才进行更新</a:t>
                </a:r>
                <a:endParaRPr lang="en-US" altLang="zh-CN"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𝜋</m:t>
                        </m:r>
                      </m:e>
                      <m:sub>
                        <m:r>
                          <a:rPr lang="zh-CN" altLang="en-US" i="1">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zh-CN" altLang="en-US" i="1" smtClean="0">
                        <a:latin typeface="Cambria Math" panose="02040503050406030204" pitchFamily="18" charset="0"/>
                      </a:rPr>
                      <m:t>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zh-CN" altLang="en-US" i="1">
                            <a:latin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都是待学习的函数，需要在训练过程中同时学习</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8992" cy="4953045"/>
              </a:xfrm>
              <a:blipFill rotWithShape="0">
                <a:blip r:embed="rId2"/>
                <a:stretch>
                  <a:fillRect l="-1230" t="-1724" r="-102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145"/>
            <a:ext cx="8229600" cy="1143000"/>
          </a:xfrm>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294301"/>
                <a:ext cx="9036496" cy="538070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马尔科夫决策过程（</a:t>
                </a:r>
                <a:r>
                  <a:rPr lang="en-US" altLang="zh-CN" dirty="0">
                    <a:latin typeface="Times New Roman" panose="02020603050405020304" pitchFamily="18" charset="0"/>
                    <a:cs typeface="Times New Roman" panose="02020603050405020304" pitchFamily="18" charset="0"/>
                  </a:rPr>
                  <a:t>Markov decision process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在马尔科夫过程中引入动作变量：动作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，即下一个时刻的状态</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𝑠</m:t>
                        </m:r>
                      </m:e>
                      <m:sub>
                        <m:r>
                          <a:rPr lang="en-US" altLang="zh-CN" b="0" i="1" dirty="0" smtClean="0">
                            <a:latin typeface="Cambria Math" panose="02040503050406030204" pitchFamily="18" charset="0"/>
                            <a:cs typeface="Times New Roman" panose="02020603050405020304" pitchFamily="18" charset="0"/>
                          </a:rPr>
                          <m:t>𝑡</m:t>
                        </m:r>
                        <m:r>
                          <a:rPr lang="en-US" altLang="zh-CN" b="0" i="1" dirty="0"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和当前时刻的状态</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oMath>
                </a14:m>
                <a:r>
                  <a:rPr lang="zh-CN" altLang="en-US" dirty="0">
                    <a:latin typeface="Times New Roman" panose="02020603050405020304" pitchFamily="18" charset="0"/>
                    <a:cs typeface="Times New Roman" panose="02020603050405020304" pitchFamily="18" charset="0"/>
                  </a:rPr>
                  <a:t>以及动作</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b="0" i="1" dirty="0" smtClean="0">
                            <a:latin typeface="Cambria Math" panose="02040503050406030204" pitchFamily="18" charset="0"/>
                            <a:cs typeface="Times New Roman" panose="02020603050405020304" pitchFamily="18" charset="0"/>
                          </a:rPr>
                          <m:t>𝑎</m:t>
                        </m:r>
                      </m:e>
                      <m:sub>
                        <m:r>
                          <a:rPr lang="en-US" altLang="zh-CN" b="0" i="1" dirty="0" smtClean="0">
                            <a:latin typeface="Cambria Math" panose="02040503050406030204" pitchFamily="18" charset="0"/>
                            <a:cs typeface="Times New Roman" panose="02020603050405020304" pitchFamily="18" charset="0"/>
                          </a:rPr>
                          <m:t>𝑡</m:t>
                        </m:r>
                      </m:sub>
                    </m:sSub>
                  </m:oMath>
                </a14:m>
                <a:r>
                  <a:rPr lang="zh-CN" altLang="en-US" dirty="0">
                    <a:latin typeface="Times New Roman" panose="02020603050405020304" pitchFamily="18" charset="0"/>
                    <a:cs typeface="Times New Roman" panose="02020603050405020304" pitchFamily="18" charset="0"/>
                  </a:rPr>
                  <a:t>相关</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给定策略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𝑎</m:t>
                        </m:r>
                      </m:e>
                      <m:e>
                        <m:r>
                          <a:rPr lang="en-US" altLang="zh-CN" b="0" i="1" smtClean="0">
                            <a:latin typeface="Cambria Math" panose="02040503050406030204" pitchFamily="18" charset="0"/>
                            <a:cs typeface="Times New Roman" panose="02020603050405020304" pitchFamily="18" charset="0"/>
                          </a:rPr>
                          <m:t>𝑠</m:t>
                        </m:r>
                      </m:e>
                    </m:d>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马尔可夫决策过程的一个轨迹</a:t>
                </a:r>
                <a:r>
                  <a:rPr lang="en-US" altLang="zh-CN" dirty="0">
                    <a:latin typeface="Times New Roman" panose="02020603050405020304" pitchFamily="18" charset="0"/>
                    <a:cs typeface="Times New Roman" panose="02020603050405020304" pitchFamily="18" charset="0"/>
                  </a:rPr>
                  <a:t>(trajectory)</a:t>
                </a:r>
              </a:p>
              <a:p>
                <a:pPr marL="0" indent="0">
                  <a:buNone/>
                </a:pPr>
                <a14:m>
                  <m:oMathPara xmlns:m="http://schemas.openxmlformats.org/officeDocument/2006/math">
                    <m:oMathParaPr>
                      <m:jc m:val="centerGroup"/>
                    </m:oMathParaPr>
                    <m:oMath xmlns:m="http://schemas.openxmlformats.org/officeDocument/2006/math">
                      <m:r>
                        <a:rPr lang="zh-CN" altLang="en-US" i="1" smtClean="0">
                          <a:solidFill>
                            <a:srgbClr val="FF0000"/>
                          </a:solidFill>
                          <a:latin typeface="Cambria Math" panose="02040503050406030204" pitchFamily="18" charset="0"/>
                          <a:cs typeface="Times New Roman" panose="02020603050405020304" pitchFamily="18" charset="0"/>
                        </a:rPr>
                        <m:t>𝜏</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sub>
                      </m:sSub>
                    </m:oMath>
                  </m:oMathPara>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概率为</a:t>
                </a:r>
                <a:endParaRPr lang="en-US" altLang="zh-CN" b="0" i="1" dirty="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solidFill>
                                <a:srgbClr val="FF0000"/>
                              </a:solidFill>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𝑝</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0</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−1</m:t>
                          </m:r>
                        </m:sup>
                        <m:e>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𝑎</m:t>
                              </m:r>
                            </m:e>
                            <m:sub>
                              <m:r>
                                <a:rPr lang="en-US" altLang="zh-CN" i="1">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294301"/>
                <a:ext cx="9036496" cy="5380707"/>
              </a:xfrm>
              <a:blipFill>
                <a:blip r:embed="rId3"/>
                <a:stretch>
                  <a:fillRect l="-1417" t="-1472"/>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427985" y="5720311"/>
            <a:ext cx="4536504" cy="1035858"/>
          </a:xfrm>
          <a:prstGeom prst="rect">
            <a:avLst/>
          </a:prstGeom>
        </p:spPr>
      </p:pic>
    </p:spTree>
    <p:extLst>
      <p:ext uri="{BB962C8B-B14F-4D97-AF65-F5344CB8AC3E}">
        <p14:creationId xmlns:p14="http://schemas.microsoft.com/office/powerpoint/2010/main" val="21854495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120</a:t>
            </a:fld>
            <a:endParaRPr lang="en-US" altLang="zh-CN"/>
          </a:p>
        </p:txBody>
      </p:sp>
      <p:sp>
        <p:nvSpPr>
          <p:cNvPr id="6" name="内容占位符 5"/>
          <p:cNvSpPr>
            <a:spLocks noGrp="1"/>
          </p:cNvSpPr>
          <p:nvPr>
            <p:ph sz="half" idx="1"/>
          </p:nvPr>
        </p:nvSpPr>
        <p:spPr>
          <a:xfrm>
            <a:off x="215008" y="6083105"/>
            <a:ext cx="8928992" cy="546489"/>
          </a:xfrm>
        </p:spPr>
        <p:txBody>
          <a:bodyPr/>
          <a:lstStyle/>
          <a:p>
            <a:pPr marL="0" indent="0" algn="ctr">
              <a:buNone/>
            </a:pPr>
            <a:r>
              <a:rPr lang="en-US" altLang="zh-CN" dirty="0">
                <a:latin typeface="Times New Roman" panose="02020603050405020304" pitchFamily="18" charset="0"/>
                <a:cs typeface="Times New Roman" panose="02020603050405020304" pitchFamily="18" charset="0"/>
              </a:rPr>
              <a:t>The actor–critic architecture</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1547664" y="1484783"/>
            <a:ext cx="6480720" cy="4598321"/>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LiSu" panose="02010509060101010101" pitchFamily="49" charset="-122"/>
              </a:rPr>
              <a:t>算法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8992" cy="5236691"/>
              </a:xfrm>
            </p:spPr>
            <p:txBody>
              <a:bodyPr/>
              <a:lstStyle/>
              <a:p>
                <a:r>
                  <a:rPr lang="zh-CN" altLang="en-US" dirty="0">
                    <a:latin typeface="Times New Roman" panose="02020603050405020304" pitchFamily="18" charset="0"/>
                    <a:cs typeface="Times New Roman" panose="02020603050405020304" pitchFamily="18" charset="0"/>
                  </a:rPr>
                  <a:t>假定从</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𝑡</m:t>
                    </m:r>
                  </m:oMath>
                </a14:m>
                <a:r>
                  <a:rPr lang="zh-CN" altLang="en-US" dirty="0">
                    <a:latin typeface="Times New Roman" panose="02020603050405020304" pitchFamily="18" charset="0"/>
                    <a:cs typeface="Times New Roman" panose="02020603050405020304" pitchFamily="18" charset="0"/>
                  </a:rPr>
                  <a:t>开始的回报为</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𝜏</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𝑇</m:t>
                            </m:r>
                          </m:sub>
                        </m:sSub>
                      </m:e>
                    </m:d>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近似估计</a:t>
                </a:r>
                <a14:m>
                  <m:oMath xmlns:m="http://schemas.openxmlformats.org/officeDocument/2006/math">
                    <m:acc>
                      <m:accPr>
                        <m:chr m:val="̂"/>
                        <m:ctrlPr>
                          <a:rPr lang="zh-CN" altLang="en-US" i="1" smtClean="0">
                            <a:latin typeface="Cambria Math" panose="02040503050406030204" pitchFamily="18" charset="0"/>
                            <a:cs typeface="Times New Roman" panose="02020603050405020304" pitchFamily="18" charset="0"/>
                          </a:rPr>
                        </m:ctrlPr>
                      </m:accPr>
                      <m:e>
                        <m:r>
                          <a:rPr lang="en-US" altLang="zh-CN" b="0" i="1" smtClean="0">
                            <a:latin typeface="Cambria Math" panose="02040503050406030204" pitchFamily="18" charset="0"/>
                            <a:cs typeface="Times New Roman" panose="02020603050405020304" pitchFamily="18" charset="0"/>
                          </a:rPr>
                          <m:t>𝐺</m:t>
                        </m:r>
                      </m:e>
                    </m:acc>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𝛾</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𝑉</m:t>
                        </m:r>
                      </m:e>
                      <m:sub>
                        <m:r>
                          <a:rPr lang="zh-CN" altLang="en-US" b="0" i="1" smtClean="0">
                            <a:latin typeface="Cambria Math" panose="02040503050406030204" pitchFamily="18" charset="0"/>
                            <a:cs typeface="Times New Roman" panose="02020603050405020304" pitchFamily="18" charset="0"/>
                          </a:rPr>
                          <m:t>𝜙</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学习过程：</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更新参数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𝜙</m:t>
                    </m:r>
                  </m:oMath>
                </a14:m>
                <a:r>
                  <a:rPr lang="zh-CN" altLang="en-US" dirty="0">
                    <a:latin typeface="Times New Roman" panose="02020603050405020304" pitchFamily="18" charset="0"/>
                    <a:cs typeface="Times New Roman" panose="02020603050405020304" pitchFamily="18" charset="0"/>
                  </a:rPr>
                  <a:t>使得值函数</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𝑉</m:t>
                        </m:r>
                      </m:e>
                      <m:sub>
                        <m:r>
                          <a:rPr lang="zh-CN" altLang="en-US" i="1" smtClean="0">
                            <a:latin typeface="Cambria Math" panose="02040503050406030204" pitchFamily="18" charset="0"/>
                            <a:cs typeface="Times New Roman" panose="02020603050405020304" pitchFamily="18" charset="0"/>
                          </a:rPr>
                          <m:t>𝜙</m:t>
                        </m:r>
                      </m:sub>
                    </m:sSub>
                    <m:d>
                      <m:dPr>
                        <m:ctrlPr>
                          <a:rPr lang="en-US" altLang="zh-CN" b="0" i="1" smtClean="0">
                            <a:latin typeface="Cambria Math" panose="02040503050406030204" pitchFamily="18" charset="0"/>
                            <a:cs typeface="Times New Roman" panose="02020603050405020304" pitchFamily="18" charset="0"/>
                          </a:rPr>
                        </m:ctrlPr>
                      </m:dPr>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e>
                    </m:d>
                  </m:oMath>
                </a14:m>
                <a:r>
                  <a:rPr lang="zh-CN" altLang="en-US" dirty="0">
                    <a:latin typeface="Times New Roman" panose="02020603050405020304" pitchFamily="18" charset="0"/>
                    <a:cs typeface="Times New Roman" panose="02020603050405020304" pitchFamily="18" charset="0"/>
                  </a:rPr>
                  <a:t>接近于估计的真实回报</a:t>
                </a:r>
                <a14:m>
                  <m:oMath xmlns:m="http://schemas.openxmlformats.org/officeDocument/2006/math">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oMath>
                </a14:m>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cs typeface="Times New Roman" panose="02020603050405020304" pitchFamily="18" charset="0"/>
                            </a:rPr>
                          </m:ctrlPr>
                        </m:funcPr>
                        <m:fName>
                          <m:limLow>
                            <m:limLowPr>
                              <m:ctrlPr>
                                <a:rPr lang="en-US" altLang="zh-CN" i="1" smtClean="0">
                                  <a:latin typeface="Cambria Math" panose="02040503050406030204" pitchFamily="18" charset="0"/>
                                  <a:cs typeface="Times New Roman" panose="02020603050405020304" pitchFamily="18" charset="0"/>
                                </a:rPr>
                              </m:ctrlPr>
                            </m:limLowPr>
                            <m:e>
                              <m:r>
                                <m:rPr>
                                  <m:sty m:val="p"/>
                                </m:rPr>
                                <a:rPr lang="en-US" altLang="zh-CN" i="0" smtClean="0">
                                  <a:latin typeface="Cambria Math" panose="02040503050406030204" pitchFamily="18" charset="0"/>
                                  <a:cs typeface="Times New Roman" panose="02020603050405020304" pitchFamily="18" charset="0"/>
                                </a:rPr>
                                <m:t>min</m:t>
                              </m:r>
                            </m:e>
                            <m:lim>
                              <m:r>
                                <a:rPr lang="zh-CN" altLang="en-US" i="1" smtClean="0">
                                  <a:latin typeface="Cambria Math" panose="02040503050406030204" pitchFamily="18" charset="0"/>
                                  <a:cs typeface="Times New Roman" panose="02020603050405020304" pitchFamily="18" charset="0"/>
                                </a:rPr>
                                <m:t>𝜙</m:t>
                              </m:r>
                            </m:lim>
                          </m:limLow>
                        </m:fName>
                        <m:e>
                          <m:sSup>
                            <m:sSupPr>
                              <m:ctrlPr>
                                <a:rPr lang="en-US" altLang="zh-CN" i="1" smtClean="0">
                                  <a:latin typeface="Cambria Math" panose="02040503050406030204" pitchFamily="18" charset="0"/>
                                  <a:cs typeface="Times New Roman" panose="02020603050405020304" pitchFamily="18" charset="0"/>
                                </a:rPr>
                              </m:ctrlPr>
                            </m:sSupPr>
                            <m:e>
                              <m:d>
                                <m:dPr>
                                  <m:ctrlPr>
                                    <a:rPr lang="en-US" altLang="zh-CN" i="1" smtClean="0">
                                      <a:latin typeface="Cambria Math" panose="02040503050406030204" pitchFamily="18" charset="0"/>
                                      <a:cs typeface="Times New Roman" panose="02020603050405020304" pitchFamily="18" charset="0"/>
                                    </a:rPr>
                                  </m:ctrlPr>
                                </m:dPr>
                                <m:e>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d>
                            </m:e>
                            <m:sup>
                              <m:r>
                                <a:rPr lang="en-US" altLang="zh-CN" b="0" i="1" smtClean="0">
                                  <a:latin typeface="Cambria Math" panose="02040503050406030204" pitchFamily="18" charset="0"/>
                                  <a:cs typeface="Times New Roman" panose="02020603050405020304" pitchFamily="18" charset="0"/>
                                </a:rPr>
                                <m:t>2</m:t>
                              </m:r>
                            </m:sup>
                          </m:sSup>
                        </m:e>
                      </m:func>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将值函数</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oMath>
                </a14:m>
                <a:r>
                  <a:rPr lang="zh-CN" altLang="en-US" dirty="0">
                    <a:latin typeface="Times New Roman" panose="02020603050405020304" pitchFamily="18" charset="0"/>
                    <a:cs typeface="Times New Roman" panose="02020603050405020304" pitchFamily="18" charset="0"/>
                  </a:rPr>
                  <a:t>作为基函数来更新参数</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𝜃</m:t>
                    </m:r>
                  </m:oMath>
                </a14:m>
                <a:r>
                  <a:rPr lang="zh-CN" altLang="en-US" dirty="0">
                    <a:latin typeface="Times New Roman" panose="02020603050405020304" pitchFamily="18" charset="0"/>
                    <a:cs typeface="Times New Roman" panose="02020603050405020304" pitchFamily="18" charset="0"/>
                  </a:rPr>
                  <a:t>，减小策略梯度方程</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cs typeface="Times New Roman" panose="02020603050405020304" pitchFamily="18" charset="0"/>
                        </a:rPr>
                        <m:t>𝜃</m:t>
                      </m:r>
                      <m:r>
                        <a:rPr lang="zh-CN" altLang="en-US" i="1" smtClean="0">
                          <a:latin typeface="Cambria Math" panose="02040503050406030204" pitchFamily="18" charset="0"/>
                          <a:cs typeface="Times New Roman" panose="02020603050405020304" pitchFamily="18" charset="0"/>
                        </a:rPr>
                        <m:t>⟵</m:t>
                      </m:r>
                      <m:r>
                        <a:rPr lang="zh-CN" altLang="en-US" i="1" smtClean="0">
                          <a:latin typeface="Cambria Math" panose="02040503050406030204" pitchFamily="18" charset="0"/>
                          <a:cs typeface="Times New Roman" panose="02020603050405020304" pitchFamily="18" charset="0"/>
                        </a:rPr>
                        <m:t>𝜃</m:t>
                      </m:r>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𝛼</m:t>
                      </m:r>
                      <m:sSup>
                        <m:sSupPr>
                          <m:ctrlPr>
                            <a:rPr lang="en-US" altLang="zh-CN" b="0" i="1" smtClean="0">
                              <a:latin typeface="Cambria Math" panose="02040503050406030204" pitchFamily="18" charset="0"/>
                              <a:cs typeface="Times New Roman" panose="02020603050405020304" pitchFamily="18" charset="0"/>
                            </a:rPr>
                          </m:ctrlPr>
                        </m:sSupPr>
                        <m:e>
                          <m:r>
                            <a:rPr lang="zh-CN" altLang="en-US" b="0" i="1" smtClean="0">
                              <a:latin typeface="Cambria Math" panose="02040503050406030204" pitchFamily="18" charset="0"/>
                              <a:cs typeface="Times New Roman" panose="02020603050405020304" pitchFamily="18" charset="0"/>
                            </a:rPr>
                            <m:t>𝛾</m:t>
                          </m:r>
                        </m:e>
                        <m:sup>
                          <m:r>
                            <a:rPr lang="en-US" altLang="zh-CN" b="0" i="1" smtClean="0">
                              <a:latin typeface="Cambria Math" panose="02040503050406030204" pitchFamily="18" charset="0"/>
                              <a:cs typeface="Times New Roman" panose="02020603050405020304" pitchFamily="18" charset="0"/>
                            </a:rPr>
                            <m:t>𝑡</m:t>
                          </m:r>
                        </m:sup>
                      </m:sSup>
                      <m:d>
                        <m:dPr>
                          <m:ctrlPr>
                            <a:rPr lang="en-US" altLang="zh-CN" b="0" i="1" smtClean="0">
                              <a:latin typeface="Cambria Math" panose="02040503050406030204" pitchFamily="18" charset="0"/>
                              <a:cs typeface="Times New Roman" panose="02020603050405020304" pitchFamily="18" charset="0"/>
                            </a:rPr>
                          </m:ctrlPr>
                        </m:dPr>
                        <m:e>
                          <m:acc>
                            <m:accPr>
                              <m:chr m:val="̂"/>
                              <m:ctrlPr>
                                <a:rPr lang="zh-CN" altLang="en-US"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cs typeface="Times New Roman" panose="02020603050405020304" pitchFamily="18" charset="0"/>
                                </a:rPr>
                                <m:t>𝐺</m:t>
                              </m:r>
                            </m:e>
                          </m:acc>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𝑇</m:t>
                                  </m:r>
                                </m:sub>
                              </m:sSub>
                            </m:e>
                          </m:d>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𝑉</m:t>
                              </m:r>
                            </m:e>
                            <m:sub>
                              <m:r>
                                <a:rPr lang="zh-CN" altLang="en-US" i="1">
                                  <a:latin typeface="Cambria Math" panose="02040503050406030204" pitchFamily="18" charset="0"/>
                                  <a:cs typeface="Times New Roman" panose="02020603050405020304" pitchFamily="18" charset="0"/>
                                </a:rPr>
                                <m:t>𝜙</m:t>
                              </m:r>
                            </m:sub>
                          </m:sSub>
                          <m:d>
                            <m:dPr>
                              <m:ctrlPr>
                                <a:rPr lang="en-US" altLang="zh-CN" i="1">
                                  <a:latin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𝑡</m:t>
                                  </m:r>
                                </m:sub>
                              </m:sSub>
                            </m:e>
                          </m:d>
                        </m:e>
                      </m:d>
                      <m:f>
                        <m:fPr>
                          <m:ctrlPr>
                            <a:rPr lang="en-US" altLang="zh-CN" b="0" i="1" smtClean="0">
                              <a:latin typeface="Cambria Math" panose="02040503050406030204" pitchFamily="18" charset="0"/>
                              <a:cs typeface="Times New Roman" panose="02020603050405020304" pitchFamily="18" charset="0"/>
                            </a:rPr>
                          </m:ctrlPr>
                        </m:fPr>
                        <m:num>
                          <m:r>
                            <a:rPr lang="zh-CN" altLang="en-US" b="0" i="1" smtClean="0">
                              <a:latin typeface="Cambria Math" panose="02040503050406030204" pitchFamily="18" charset="0"/>
                              <a:cs typeface="Times New Roman" panose="02020603050405020304" pitchFamily="18" charset="0"/>
                            </a:rPr>
                            <m:t>𝜕</m:t>
                          </m:r>
                        </m:num>
                        <m:den>
                          <m:r>
                            <a:rPr lang="zh-CN" altLang="en-US" b="0" i="1" smtClean="0">
                              <a:latin typeface="Cambria Math" panose="02040503050406030204" pitchFamily="18" charset="0"/>
                              <a:cs typeface="Times New Roman" panose="02020603050405020304" pitchFamily="18" charset="0"/>
                            </a:rPr>
                            <m:t>𝜕𝜃</m:t>
                          </m:r>
                        </m:den>
                      </m:f>
                      <m:r>
                        <a:rPr lang="en-US" altLang="zh-CN" b="0" i="1" smtClean="0">
                          <a:latin typeface="Cambria Math" panose="02040503050406030204" pitchFamily="18" charset="0"/>
                          <a:cs typeface="Times New Roman" panose="02020603050405020304" pitchFamily="18" charset="0"/>
                        </a:rPr>
                        <m:t>𝑙𝑜𝑔</m:t>
                      </m:r>
                      <m:sSub>
                        <m:sSubPr>
                          <m:ctrlPr>
                            <a:rPr lang="en-US" altLang="zh-CN" b="0" i="1" smtClean="0">
                              <a:latin typeface="Cambria Math" panose="02040503050406030204" pitchFamily="18" charset="0"/>
                              <a:cs typeface="Times New Roman" panose="02020603050405020304" pitchFamily="18" charset="0"/>
                            </a:rPr>
                          </m:ctrlPr>
                        </m:sSubPr>
                        <m:e>
                          <m:r>
                            <a:rPr lang="zh-CN" altLang="en-US" b="0" i="1" smtClean="0">
                              <a:latin typeface="Cambria Math" panose="02040503050406030204" pitchFamily="18" charset="0"/>
                              <a:cs typeface="Times New Roman" panose="02020603050405020304" pitchFamily="18" charset="0"/>
                            </a:rPr>
                            <m:t>𝜋</m:t>
                          </m:r>
                        </m:e>
                        <m:sub>
                          <m:r>
                            <a:rPr lang="zh-CN" altLang="en-US" b="0" i="1" smtClean="0">
                              <a:latin typeface="Cambria Math" panose="02040503050406030204" pitchFamily="18" charset="0"/>
                              <a:cs typeface="Times New Roman" panose="02020603050405020304" pitchFamily="18" charset="0"/>
                            </a:rPr>
                            <m:t>𝜃</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8992" cy="5236691"/>
              </a:xfrm>
              <a:blipFill rotWithShape="0">
                <a:blip r:embed="rId2"/>
                <a:stretch>
                  <a:fillRect l="-1434" t="-1630" r="-47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267828"/>
            <a:ext cx="8229600" cy="1143000"/>
          </a:xfrm>
        </p:spPr>
        <p:txBody>
          <a:bodyPr/>
          <a:lstStyle/>
          <a:p>
            <a:r>
              <a:rPr lang="en-US" altLang="zh-CN" dirty="0">
                <a:latin typeface="Times New Roman" panose="02020603050405020304" pitchFamily="18" charset="0"/>
                <a:cs typeface="Times New Roman" panose="02020603050405020304" pitchFamily="18" charset="0"/>
              </a:rPr>
              <a:t>Actor-Critic</a:t>
            </a:r>
            <a:r>
              <a:rPr lang="zh-CN" altLang="en-US" dirty="0">
                <a:latin typeface="Times New Roman" panose="02020603050405020304" pitchFamily="18" charset="0"/>
                <a:cs typeface="Times New Roman" panose="02020603050405020304" pitchFamily="18" charset="0"/>
              </a:rPr>
              <a:t>算法</a:t>
            </a:r>
            <a:endParaRPr lang="en-US" altLang="zh-CN"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策略搜索方法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 y="1093688"/>
                <a:ext cx="9144001" cy="5445224"/>
              </a:xfrm>
            </p:spPr>
            <p:txBody>
              <a:bodyPr/>
              <a:lstStyle/>
              <a:p>
                <a:r>
                  <a:rPr lang="zh-CN" altLang="en-US" sz="2400" dirty="0">
                    <a:latin typeface="Times New Roman" panose="02020603050405020304" pitchFamily="18" charset="0"/>
                    <a:cs typeface="Times New Roman" panose="02020603050405020304" pitchFamily="18" charset="0"/>
                  </a:rPr>
                  <a:t>输入：状态空间</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𝑆</m:t>
                    </m:r>
                    <m:r>
                      <a:rPr lang="en-US" altLang="zh-CN" sz="2400" b="0" i="1" smtClean="0">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动作</m:t>
                    </m:r>
                  </m:oMath>
                </a14:m>
                <a:r>
                  <a:rPr lang="zh-CN" altLang="en-US" sz="2400" dirty="0">
                    <a:latin typeface="Times New Roman" panose="02020603050405020304" pitchFamily="18" charset="0"/>
                    <a:cs typeface="Times New Roman" panose="02020603050405020304" pitchFamily="18" charset="0"/>
                  </a:rPr>
                  <a:t>空间</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𝐴</m:t>
                    </m:r>
                  </m:oMath>
                </a14:m>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可微分的策略函数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zh-CN" altLang="en-US" sz="2400" i="1" smtClean="0">
                            <a:latin typeface="Cambria Math" panose="02040503050406030204" pitchFamily="18" charset="0"/>
                            <a:cs typeface="Times New Roman" panose="02020603050405020304" pitchFamily="18" charset="0"/>
                          </a:rPr>
                          <m:t>𝜋</m:t>
                        </m:r>
                      </m:e>
                      <m:sub>
                        <m:r>
                          <a:rPr lang="zh-CN" altLang="en-US" sz="2400" i="1" smtClean="0">
                            <a:latin typeface="Cambria Math" panose="02040503050406030204" pitchFamily="18" charset="0"/>
                            <a:cs typeface="Times New Roman" panose="02020603050405020304" pitchFamily="18" charset="0"/>
                          </a:rPr>
                          <m:t>𝜃</m:t>
                        </m:r>
                      </m:sub>
                    </m:sSub>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e>
                      <m:e>
                        <m:r>
                          <a:rPr lang="en-US" altLang="zh-CN" sz="2400" b="0" i="1" smtClean="0">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可微分的状态值函数</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𝑉</m:t>
                        </m:r>
                      </m:e>
                      <m:sub>
                        <m:r>
                          <a:rPr lang="zh-CN" altLang="en-US" sz="2400" i="1" smtClean="0">
                            <a:latin typeface="Cambria Math" panose="02040503050406030204" pitchFamily="18" charset="0"/>
                            <a:cs typeface="Times New Roman" panose="02020603050405020304" pitchFamily="18" charset="0"/>
                          </a:rPr>
                          <m:t>𝜙</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400" i="1" dirty="0" smtClean="0">
                        <a:latin typeface="Cambria Math" panose="02040503050406030204" pitchFamily="18" charset="0"/>
                        <a:cs typeface="Times New Roman" panose="02020603050405020304" pitchFamily="18" charset="0"/>
                      </a:rPr>
                      <m:t>𝛾</m:t>
                    </m:r>
                  </m:oMath>
                </a14:m>
                <a:r>
                  <a:rPr lang="zh-CN" altLang="en-US" sz="2400" dirty="0">
                    <a:latin typeface="Times New Roman" panose="02020603050405020304" pitchFamily="18" charset="0"/>
                    <a:cs typeface="Times New Roman" panose="02020603050405020304" pitchFamily="18" charset="0"/>
                  </a:rPr>
                  <a:t>，学习率</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𝛽</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随机初始化参数</a:t>
                </a:r>
                <a14:m>
                  <m:oMath xmlns:m="http://schemas.openxmlformats.org/officeDocument/2006/math">
                    <m:r>
                      <a:rPr lang="zh-CN" altLang="en-US" sz="240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𝜙</m:t>
                    </m:r>
                  </m:oMath>
                </a14:m>
                <a:r>
                  <a:rPr lang="en-US" altLang="zh-CN" sz="24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2   repeat</a:t>
                </a:r>
              </a:p>
              <a:p>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𝑠</m:t>
                    </m:r>
                  </m:oMath>
                </a14:m>
                <a:r>
                  <a:rPr lang="zh-CN" altLang="en-US" sz="2000" dirty="0">
                    <a:latin typeface="Times New Roman" panose="02020603050405020304" pitchFamily="18" charset="0"/>
                    <a:cs typeface="Times New Roman" panose="02020603050405020304" pitchFamily="18" charset="0"/>
                  </a:rPr>
                  <a:t>；</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𝜆</m:t>
                    </m:r>
                    <m:r>
                      <a:rPr lang="en-US" altLang="zh-CN" sz="2000" i="1" dirty="0">
                        <a:latin typeface="Cambria Math" panose="02040503050406030204" pitchFamily="18" charset="0"/>
                        <a:cs typeface="Times New Roman" panose="02020603050405020304" pitchFamily="18" charset="0"/>
                      </a:rPr>
                      <m:t>=1</m:t>
                    </m:r>
                  </m:oMath>
                </a14:m>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4    repeat</a:t>
                </a: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oMath>
                </a14:m>
                <a:r>
                  <a:rPr lang="zh-CN" altLang="en-US" sz="2000" dirty="0">
                    <a:latin typeface="Times New Roman" panose="02020603050405020304" pitchFamily="18" charset="0"/>
                    <a:cs typeface="Times New Roman" panose="02020603050405020304" pitchFamily="18" charset="0"/>
                  </a:rPr>
                  <a:t>，选择动作</a:t>
                </a:r>
                <a14:m>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𝑎</m:t>
                    </m:r>
                    <m:r>
                      <a:rPr lang="en-US" altLang="zh-CN" sz="18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𝑎</m:t>
                        </m:r>
                      </m:e>
                      <m:e>
                        <m:r>
                          <a:rPr lang="en-US" altLang="zh-CN" sz="2000" i="1">
                            <a:latin typeface="Cambria Math" panose="02040503050406030204" pitchFamily="18" charset="0"/>
                            <a:cs typeface="Times New Roman" panose="02020603050405020304" pitchFamily="18" charset="0"/>
                          </a:rPr>
                          <m:t>𝑠</m:t>
                        </m:r>
                      </m:e>
                    </m:d>
                  </m:oMath>
                </a14:m>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zh-CN" altLang="en-US" sz="200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𝑟</m:t>
                    </m:r>
                  </m:oMath>
                </a14:m>
                <a:r>
                  <a:rPr lang="zh-CN" altLang="en-US" sz="2000" dirty="0">
                    <a:latin typeface="Times New Roman" panose="02020603050405020304" pitchFamily="18" charset="0"/>
                    <a:cs typeface="Times New Roman" panose="02020603050405020304" pitchFamily="18" charset="0"/>
                  </a:rPr>
                  <a:t>和新状态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𝛿</m:t>
                    </m:r>
                    <m:r>
                      <a:rPr lang="zh-CN" altLang="en-US" sz="200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𝛾</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b="0" i="1" smtClean="0">
                                <a:latin typeface="Cambria Math" panose="02040503050406030204" pitchFamily="18" charset="0"/>
                                <a:cs typeface="Times New Roman" panose="02020603050405020304" pitchFamily="18" charset="0"/>
                              </a:rPr>
                            </m:ctrlPr>
                          </m:sSupPr>
                          <m:e>
                            <m:r>
                              <a:rPr lang="en-US" altLang="zh-CN" sz="2000" b="0" i="1" smtClean="0">
                                <a:latin typeface="Cambria Math" panose="02040503050406030204" pitchFamily="18" charset="0"/>
                                <a:cs typeface="Times New Roman" panose="02020603050405020304" pitchFamily="18" charset="0"/>
                              </a:rPr>
                              <m:t>𝑠</m:t>
                            </m:r>
                          </m:e>
                          <m:sup>
                            <m:r>
                              <a:rPr lang="en-US" altLang="zh-CN" sz="2000" b="0" i="1" smtClean="0">
                                <a:latin typeface="Cambria Math" panose="02040503050406030204" pitchFamily="18" charset="0"/>
                                <a:cs typeface="Times New Roman" panose="02020603050405020304" pitchFamily="18" charset="0"/>
                              </a:rPr>
                              <m:t>′</m:t>
                            </m:r>
                          </m:sup>
                        </m:sSup>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𝑉</m:t>
                        </m:r>
                      </m:e>
                      <m:sub>
                        <m:r>
                          <a:rPr lang="zh-CN" altLang="en-US" sz="2000" b="0" i="1" smtClean="0">
                            <a:latin typeface="Cambria Math" panose="02040503050406030204" pitchFamily="18" charset="0"/>
                            <a:cs typeface="Times New Roman" panose="02020603050405020304" pitchFamily="18" charset="0"/>
                          </a:rPr>
                          <m:t>𝜙</m:t>
                        </m:r>
                      </m:sub>
                    </m:sSub>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𝜙</m:t>
                    </m:r>
                    <m:r>
                      <a:rPr lang="zh-CN" altLang="en-US" sz="2000" i="1" smtClean="0">
                        <a:latin typeface="Cambria Math" panose="02040503050406030204" pitchFamily="18" charset="0"/>
                        <a:cs typeface="Times New Roman" panose="02020603050405020304" pitchFamily="18" charset="0"/>
                      </a:rPr>
                      <m:t>←</m:t>
                    </m:r>
                    <m:r>
                      <a:rPr lang="zh-CN" altLang="en-US" sz="2000" i="1" smtClean="0">
                        <a:latin typeface="Cambria Math" panose="02040503050406030204" pitchFamily="18" charset="0"/>
                        <a:cs typeface="Times New Roman" panose="02020603050405020304" pitchFamily="18" charset="0"/>
                      </a:rPr>
                      <m:t>𝜙</m:t>
                    </m:r>
                    <m:r>
                      <a:rPr lang="en-US" altLang="zh-CN" sz="2000" b="0" i="1" smtClean="0">
                        <a:latin typeface="Cambria Math" panose="02040503050406030204" pitchFamily="18" charset="0"/>
                        <a:cs typeface="Times New Roman" panose="02020603050405020304" pitchFamily="18" charset="0"/>
                      </a:rPr>
                      <m:t>+</m:t>
                    </m:r>
                    <m:r>
                      <a:rPr lang="zh-CN" altLang="en-US" sz="2000" b="0" i="1" smtClean="0">
                        <a:latin typeface="Cambria Math" panose="02040503050406030204" pitchFamily="18" charset="0"/>
                        <a:cs typeface="Times New Roman" panose="02020603050405020304" pitchFamily="18" charset="0"/>
                      </a:rPr>
                      <m:t>𝛽𝛿</m:t>
                    </m:r>
                    <m:f>
                      <m:fPr>
                        <m:ctrlPr>
                          <a:rPr lang="en-US" altLang="zh-CN" sz="2000" b="0" i="1" smtClean="0">
                            <a:latin typeface="Cambria Math" panose="02040503050406030204" pitchFamily="18" charset="0"/>
                            <a:cs typeface="Times New Roman" panose="02020603050405020304" pitchFamily="18" charset="0"/>
                          </a:rPr>
                        </m:ctrlPr>
                      </m:fPr>
                      <m:num>
                        <m:r>
                          <a:rPr lang="zh-CN" altLang="en-US"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𝑉</m:t>
                            </m:r>
                          </m:e>
                          <m:sub>
                            <m:r>
                              <a:rPr lang="zh-CN" altLang="en-US" sz="2000" i="1">
                                <a:latin typeface="Cambria Math" panose="02040503050406030204" pitchFamily="18" charset="0"/>
                                <a:cs typeface="Times New Roman" panose="02020603050405020304" pitchFamily="18" charset="0"/>
                              </a:rPr>
                              <m:t>𝜙</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num>
                      <m:den>
                        <m:r>
                          <a:rPr lang="zh-CN" altLang="en-US" sz="2000" b="0" i="1" smtClean="0">
                            <a:latin typeface="Cambria Math" panose="02040503050406030204" pitchFamily="18" charset="0"/>
                            <a:cs typeface="Times New Roman" panose="02020603050405020304" pitchFamily="18" charset="0"/>
                          </a:rPr>
                          <m:t>𝜕𝜙</m:t>
                        </m:r>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zh-CN" altLang="en-US" sz="2000" i="1">
                        <a:latin typeface="Cambria Math" panose="02040503050406030204" pitchFamily="18" charset="0"/>
                      </a:rPr>
                      <m:t>𝜃</m:t>
                    </m:r>
                    <m:r>
                      <a:rPr lang="zh-CN" altLang="en-US"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r>
                      <a:rPr lang="zh-CN" altLang="en-US" sz="2000" i="1">
                        <a:latin typeface="Cambria Math" panose="02040503050406030204" pitchFamily="18" charset="0"/>
                      </a:rPr>
                      <m:t>𝛼</m:t>
                    </m:r>
                    <m:r>
                      <a:rPr lang="zh-CN" altLang="en-US" sz="2000" i="1" smtClean="0">
                        <a:latin typeface="Cambria Math" panose="02040503050406030204" pitchFamily="18" charset="0"/>
                      </a:rPr>
                      <m:t>𝜆𝛿</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m:t>
                        </m:r>
                      </m:e>
                      <m:sub>
                        <m:r>
                          <a:rPr lang="zh-CN" altLang="en-US" sz="2000" i="1">
                            <a:latin typeface="Cambria Math" panose="02040503050406030204" pitchFamily="18" charset="0"/>
                          </a:rPr>
                          <m:t>𝜃</m:t>
                        </m:r>
                      </m:sub>
                    </m:sSub>
                    <m:r>
                      <a:rPr lang="en-US" altLang="zh-CN" sz="2000" i="1">
                        <a:latin typeface="Cambria Math" panose="02040503050406030204" pitchFamily="18" charset="0"/>
                      </a:rPr>
                      <m:t>𝑙𝑜𝑔</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𝜋</m:t>
                        </m:r>
                      </m:e>
                      <m:sub>
                        <m:r>
                          <a:rPr lang="zh-CN" altLang="en-US"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i="1">
                                <a:latin typeface="Cambria Math" panose="02040503050406030204" pitchFamily="18" charset="0"/>
                              </a:rPr>
                              <m:t>𝑡</m:t>
                            </m:r>
                          </m:sub>
                        </m:sSub>
                      </m:e>
                    </m:d>
                    <m:r>
                      <a:rPr lang="en-US" altLang="zh-CN" sz="2000" b="0" i="0" smtClean="0">
                        <a:latin typeface="Cambria Math" panose="02040503050406030204" pitchFamily="18" charset="0"/>
                      </a:rPr>
                      <m:t>,</m:t>
                    </m:r>
                    <m:r>
                      <a:rPr lang="zh-CN" altLang="en-US" sz="2000" i="1" smtClean="0">
                        <a:latin typeface="Cambria Math" panose="02040503050406030204" pitchFamily="18" charset="0"/>
                      </a:rPr>
                      <m:t>𝜆</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rPr>
                      <m:t>𝛾𝜆</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  until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until </a:t>
                </a:r>
                <a14:m>
                  <m:oMath xmlns:m="http://schemas.openxmlformats.org/officeDocument/2006/math">
                    <m:r>
                      <a:rPr lang="zh-CN" altLang="en-US" sz="2000" i="1" smtClean="0">
                        <a:latin typeface="Cambria Math" panose="02040503050406030204" pitchFamily="18" charset="0"/>
                      </a:rPr>
                      <m:t>𝜃</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 策略</a:t>
                </a:r>
                <a14:m>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𝜋</m:t>
                        </m:r>
                      </m:e>
                      <m:sub>
                        <m:r>
                          <a:rPr lang="zh-CN" altLang="en-US" sz="2000" i="1">
                            <a:latin typeface="Cambria Math" panose="02040503050406030204" pitchFamily="18" charset="0"/>
                            <a:cs typeface="Times New Roman" panose="02020603050405020304" pitchFamily="18" charset="0"/>
                          </a:rPr>
                          <m:t>𝜃</m:t>
                        </m:r>
                      </m:sub>
                    </m:sSub>
                  </m:oMath>
                </a14:m>
                <a:endParaRPr lang="en-US" altLang="zh-CN" sz="20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 y="1093688"/>
                <a:ext cx="9144001" cy="5445224"/>
              </a:xfrm>
              <a:blipFill rotWithShape="0">
                <a:blip r:embed="rId2"/>
                <a:stretch>
                  <a:fillRect l="-867" t="-1230" b="-715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endParaRPr lang="zh-CN" altLang="en-US"/>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123</a:t>
            </a:fld>
            <a:endParaRPr lang="en-US" altLang="zh-CN"/>
          </a:p>
        </p:txBody>
      </p:sp>
      <p:pic>
        <p:nvPicPr>
          <p:cNvPr id="7" name="Picture 6"/>
          <p:cNvPicPr>
            <a:picLocks noChangeAspect="1"/>
          </p:cNvPicPr>
          <p:nvPr/>
        </p:nvPicPr>
        <p:blipFill>
          <a:blip r:embed="rId2"/>
          <a:stretch>
            <a:fillRect/>
          </a:stretch>
        </p:blipFill>
        <p:spPr>
          <a:xfrm>
            <a:off x="1475656" y="302652"/>
            <a:ext cx="6601352" cy="6053698"/>
          </a:xfrm>
          <a:prstGeom prst="rect">
            <a:avLst/>
          </a:prstGeom>
        </p:spPr>
      </p:pic>
      <p:sp>
        <p:nvSpPr>
          <p:cNvPr id="8" name="TextBox 7"/>
          <p:cNvSpPr txBox="1"/>
          <p:nvPr/>
        </p:nvSpPr>
        <p:spPr>
          <a:xfrm>
            <a:off x="4716016" y="6488668"/>
            <a:ext cx="3207929" cy="369332"/>
          </a:xfrm>
          <a:prstGeom prst="rect">
            <a:avLst/>
          </a:prstGeom>
          <a:noFill/>
        </p:spPr>
        <p:txBody>
          <a:bodyPr wrap="none" rtlCol="0">
            <a:spAutoFit/>
          </a:bodyPr>
          <a:lstStyle/>
          <a:p>
            <a:r>
              <a:rPr lang="zh-CN" altLang="en-US" sz="1800" dirty="0">
                <a:latin typeface="+mn-ea"/>
                <a:ea typeface="+mn-ea"/>
                <a:cs typeface="Times New Roman" panose="02020603050405020304" pitchFamily="18" charset="0"/>
              </a:rPr>
              <a:t>邱锡鹏</a:t>
            </a:r>
            <a:r>
              <a:rPr lang="en-US" altLang="zh-CN" sz="1800" dirty="0">
                <a:latin typeface="+mn-ea"/>
                <a:ea typeface="+mn-ea"/>
                <a:cs typeface="Times New Roman" panose="02020603050405020304" pitchFamily="18" charset="0"/>
              </a:rPr>
              <a:t>, </a:t>
            </a:r>
            <a:r>
              <a:rPr lang="zh-CN" altLang="en-US" sz="1800" dirty="0">
                <a:latin typeface="+mn-ea"/>
                <a:ea typeface="+mn-ea"/>
                <a:cs typeface="Times New Roman" panose="02020603050405020304" pitchFamily="18" charset="0"/>
              </a:rPr>
              <a:t>神经网络与深度学习</a:t>
            </a:r>
            <a:endParaRPr lang="zh-CN" altLang="en-US" sz="1800" dirty="0">
              <a:latin typeface="+mn-ea"/>
              <a:ea typeface="+mn-ea"/>
            </a:endParaRPr>
          </a:p>
        </p:txBody>
      </p:sp>
    </p:spTree>
    <p:extLst>
      <p:ext uri="{BB962C8B-B14F-4D97-AF65-F5344CB8AC3E}">
        <p14:creationId xmlns:p14="http://schemas.microsoft.com/office/powerpoint/2010/main" val="2650378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124</a:t>
            </a:fld>
            <a:endParaRPr lang="en-US" altLang="zh-CN"/>
          </a:p>
        </p:txBody>
      </p:sp>
      <p:sp>
        <p:nvSpPr>
          <p:cNvPr id="7" name="文本框 6"/>
          <p:cNvSpPr txBox="1"/>
          <p:nvPr/>
        </p:nvSpPr>
        <p:spPr>
          <a:xfrm>
            <a:off x="323528" y="5868094"/>
            <a:ext cx="8280920" cy="830997"/>
          </a:xfrm>
          <a:prstGeom prst="rect">
            <a:avLst/>
          </a:prstGeom>
          <a:noFill/>
        </p:spPr>
        <p:txBody>
          <a:bodyPr wrap="square" rtlCol="0">
            <a:spAutoFit/>
          </a:bodyPr>
          <a:lstStyle/>
          <a:p>
            <a:r>
              <a:rPr lang="zh-CN" altLang="en-US" sz="2400" b="0" dirty="0">
                <a:ea typeface="仿宋" pitchFamily="49" charset="-122"/>
                <a:cs typeface="Times New Roman" panose="02020603050405020304" pitchFamily="18" charset="0"/>
              </a:rPr>
              <a:t>蒋国飞</a:t>
            </a:r>
            <a:r>
              <a:rPr lang="en-US" altLang="zh-CN" sz="2400" b="0" dirty="0">
                <a:ea typeface="仿宋" pitchFamily="49" charset="-122"/>
                <a:cs typeface="Times New Roman" panose="02020603050405020304" pitchFamily="18" charset="0"/>
              </a:rPr>
              <a:t>,</a:t>
            </a:r>
            <a:r>
              <a:rPr lang="zh-CN" altLang="en-US" sz="2400" b="0" dirty="0">
                <a:ea typeface="仿宋" pitchFamily="49" charset="-122"/>
                <a:cs typeface="Times New Roman" panose="02020603050405020304" pitchFamily="18" charset="0"/>
              </a:rPr>
              <a:t>吴沧浦</a:t>
            </a:r>
            <a:r>
              <a:rPr lang="en-US" altLang="zh-CN" sz="2400" b="0" dirty="0">
                <a:ea typeface="仿宋" pitchFamily="49" charset="-122"/>
                <a:cs typeface="Times New Roman" panose="02020603050405020304" pitchFamily="18" charset="0"/>
              </a:rPr>
              <a:t>.</a:t>
            </a:r>
            <a:r>
              <a:rPr lang="zh-CN" altLang="en-US" sz="2400" b="0" dirty="0">
                <a:ea typeface="仿宋" pitchFamily="49" charset="-122"/>
                <a:cs typeface="Times New Roman" panose="02020603050405020304" pitchFamily="18" charset="0"/>
              </a:rPr>
              <a:t>基于</a:t>
            </a:r>
            <a:r>
              <a:rPr lang="en-US" altLang="zh-CN" sz="2400" b="0" dirty="0">
                <a:ea typeface="仿宋" pitchFamily="49" charset="-122"/>
                <a:cs typeface="Times New Roman" panose="02020603050405020304" pitchFamily="18" charset="0"/>
              </a:rPr>
              <a:t>Q</a:t>
            </a:r>
            <a:r>
              <a:rPr lang="zh-CN" altLang="en-US" sz="2400" b="0" dirty="0">
                <a:ea typeface="仿宋" pitchFamily="49" charset="-122"/>
                <a:cs typeface="Times New Roman" panose="02020603050405020304" pitchFamily="18" charset="0"/>
              </a:rPr>
              <a:t>学习算法和</a:t>
            </a:r>
            <a:r>
              <a:rPr lang="en-US" altLang="zh-CN" sz="2400" b="0" dirty="0">
                <a:ea typeface="仿宋" pitchFamily="49" charset="-122"/>
                <a:cs typeface="Times New Roman" panose="02020603050405020304" pitchFamily="18" charset="0"/>
              </a:rPr>
              <a:t>BP</a:t>
            </a:r>
            <a:r>
              <a:rPr lang="zh-CN" altLang="en-US" sz="2400" b="0" dirty="0">
                <a:ea typeface="仿宋" pitchFamily="49" charset="-122"/>
                <a:cs typeface="Times New Roman" panose="02020603050405020304" pitchFamily="18" charset="0"/>
              </a:rPr>
              <a:t>神经网络的倒立摆控制</a:t>
            </a:r>
            <a:r>
              <a:rPr lang="en-US" altLang="zh-CN" sz="2400" b="0" dirty="0">
                <a:ea typeface="仿宋" pitchFamily="49" charset="-122"/>
                <a:cs typeface="Times New Roman" panose="02020603050405020304" pitchFamily="18" charset="0"/>
              </a:rPr>
              <a:t>. </a:t>
            </a:r>
            <a:r>
              <a:rPr lang="zh-CN" altLang="en-US" sz="2400" b="0" dirty="0">
                <a:ea typeface="仿宋" pitchFamily="49" charset="-122"/>
                <a:cs typeface="Times New Roman" panose="02020603050405020304" pitchFamily="18" charset="0"/>
              </a:rPr>
              <a:t>自动化学报</a:t>
            </a:r>
            <a:r>
              <a:rPr lang="en-US" altLang="zh-CN" sz="2400" b="0" dirty="0">
                <a:ea typeface="仿宋" pitchFamily="49" charset="-122"/>
                <a:cs typeface="Times New Roman" panose="02020603050405020304" pitchFamily="18" charset="0"/>
              </a:rPr>
              <a:t>, Vol.24, No.5, 1998.</a:t>
            </a:r>
            <a:endParaRPr lang="zh-CN" altLang="en-US" sz="2400" dirty="0">
              <a:ea typeface="仿宋"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971600" y="1571749"/>
            <a:ext cx="5820519" cy="3069558"/>
          </a:xfrm>
          <a:prstGeom prst="rect">
            <a:avLst/>
          </a:prstGeom>
        </p:spPr>
      </p:pic>
      <p:sp>
        <p:nvSpPr>
          <p:cNvPr id="10" name="文本框 9"/>
          <p:cNvSpPr txBox="1"/>
          <p:nvPr/>
        </p:nvSpPr>
        <p:spPr>
          <a:xfrm>
            <a:off x="3109290" y="4941168"/>
            <a:ext cx="2709396" cy="523220"/>
          </a:xfrm>
          <a:prstGeom prst="rect">
            <a:avLst/>
          </a:prstGeom>
          <a:noFill/>
        </p:spPr>
        <p:txBody>
          <a:bodyPr wrap="none" rtlCol="0">
            <a:spAutoFit/>
          </a:bodyPr>
          <a:lstStyle/>
          <a:p>
            <a:r>
              <a:rPr lang="zh-CN" altLang="en-US" dirty="0"/>
              <a:t>一级倒立摆系统</a:t>
            </a:r>
          </a:p>
        </p:txBody>
      </p:sp>
      <p:sp>
        <p:nvSpPr>
          <p:cNvPr id="6" name="文本框 5"/>
          <p:cNvSpPr txBox="1"/>
          <p:nvPr/>
        </p:nvSpPr>
        <p:spPr>
          <a:xfrm>
            <a:off x="6170109" y="3987060"/>
            <a:ext cx="2973891" cy="2031325"/>
          </a:xfrm>
          <a:prstGeom prst="rect">
            <a:avLst/>
          </a:prstGeom>
          <a:noFill/>
        </p:spPr>
        <p:txBody>
          <a:bodyPr wrap="none" rtlCol="0">
            <a:spAutoFit/>
          </a:bodyPr>
          <a:lstStyle/>
          <a:p>
            <a:r>
              <a:rPr lang="zh-CN" altLang="en-US" sz="1800" dirty="0">
                <a:latin typeface="仿宋" pitchFamily="49" charset="-122"/>
                <a:ea typeface="仿宋" pitchFamily="49" charset="-122"/>
              </a:rPr>
              <a:t>一级倒立摆：</a:t>
            </a:r>
            <a:r>
              <a:rPr lang="en-US" altLang="zh-CN" sz="1800" dirty="0">
                <a:latin typeface="仿宋" pitchFamily="49" charset="-122"/>
                <a:ea typeface="仿宋" pitchFamily="49" charset="-122"/>
              </a:rPr>
              <a:t>20</a:t>
            </a:r>
            <a:r>
              <a:rPr lang="zh-CN" altLang="en-US" sz="1800" dirty="0">
                <a:latin typeface="仿宋" pitchFamily="49" charset="-122"/>
                <a:ea typeface="仿宋" pitchFamily="49" charset="-122"/>
              </a:rPr>
              <a:t>世纪</a:t>
            </a:r>
            <a:r>
              <a:rPr lang="en-US" altLang="zh-CN" sz="1800" dirty="0">
                <a:latin typeface="仿宋" pitchFamily="49" charset="-122"/>
                <a:ea typeface="仿宋" pitchFamily="49" charset="-122"/>
              </a:rPr>
              <a:t>50</a:t>
            </a:r>
            <a:r>
              <a:rPr lang="zh-CN" altLang="en-US" sz="1800" dirty="0">
                <a:latin typeface="仿宋" pitchFamily="49" charset="-122"/>
                <a:ea typeface="仿宋" pitchFamily="49" charset="-122"/>
              </a:rPr>
              <a:t>年</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代</a:t>
            </a:r>
            <a:r>
              <a:rPr lang="en-US" altLang="zh-CN" sz="1800" dirty="0">
                <a:latin typeface="仿宋" pitchFamily="49" charset="-122"/>
                <a:ea typeface="仿宋" pitchFamily="49" charset="-122"/>
              </a:rPr>
              <a:t>MIT</a:t>
            </a:r>
            <a:r>
              <a:rPr lang="zh-CN" altLang="en-US" sz="1800" dirty="0">
                <a:latin typeface="仿宋" pitchFamily="49" charset="-122"/>
                <a:ea typeface="仿宋" pitchFamily="49" charset="-122"/>
              </a:rPr>
              <a:t>控制论专家根据火箭</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发射助推器原理设计的试验</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设备</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二级倒立摆：双足机器人</a:t>
            </a:r>
            <a:endParaRPr lang="en-US" altLang="zh-CN" sz="1800" dirty="0">
              <a:latin typeface="仿宋" pitchFamily="49" charset="-122"/>
              <a:ea typeface="仿宋" pitchFamily="49" charset="-122"/>
            </a:endParaRPr>
          </a:p>
          <a:p>
            <a:r>
              <a:rPr lang="zh-CN" altLang="en-US" sz="1800" dirty="0">
                <a:latin typeface="仿宋" pitchFamily="49" charset="-122"/>
                <a:ea typeface="仿宋" pitchFamily="49" charset="-122"/>
              </a:rPr>
              <a:t>控制问题</a:t>
            </a:r>
            <a:endParaRPr lang="en-US" altLang="zh-CN" sz="1800" dirty="0">
              <a:latin typeface="仿宋" pitchFamily="49" charset="-122"/>
              <a:ea typeface="仿宋" pitchFamily="49" charset="-122"/>
            </a:endParaRPr>
          </a:p>
          <a:p>
            <a:endParaRPr lang="zh-CN" altLang="en-US" sz="1800" dirty="0">
              <a:latin typeface="仿宋" pitchFamily="49" charset="-122"/>
              <a:ea typeface="仿宋" pitchFamily="49" charset="-122"/>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8002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a:rPr lang="zh-CN" altLang="en-US" sz="240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𝑔</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e>
                          </m:func>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𝑚𝑙</m:t>
                                      </m:r>
                                      <m:sSubSup>
                                        <m:sSubSupPr>
                                          <m:ctrlPr>
                                            <a:rPr lang="en-US" altLang="zh-CN" sz="2400" b="0" i="1" smtClean="0">
                                              <a:latin typeface="Cambria Math" panose="02040503050406030204" pitchFamily="18" charset="0"/>
                                            </a:rPr>
                                          </m:ctrlPr>
                                        </m:sSubSup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2</m:t>
                                          </m:r>
                                        </m:sup>
                                      </m:sSubSup>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𝜇</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𝑠𝑔𝑛</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𝑐</m:t>
                                          </m:r>
                                        </m:sub>
                                      </m:sSub>
                                      <m:r>
                                        <a:rPr lang="en-US" altLang="zh-CN" sz="2400" i="1">
                                          <a:latin typeface="Cambria Math" panose="02040503050406030204" pitchFamily="18" charset="0"/>
                                        </a:rPr>
                                        <m:t>+</m:t>
                                      </m:r>
                                      <m:r>
                                        <a:rPr lang="en-US" altLang="zh-CN" sz="2400" i="1">
                                          <a:latin typeface="Cambria Math" panose="02040503050406030204" pitchFamily="18" charset="0"/>
                                        </a:rPr>
                                        <m:t>𝑚</m:t>
                                      </m:r>
                                    </m:den>
                                  </m:f>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𝜇</m:t>
                                      </m:r>
                                    </m:e>
                                    <m:sub>
                                      <m:r>
                                        <a:rPr lang="en-US" altLang="zh-CN" sz="2400" b="0" i="1" smtClean="0">
                                          <a:latin typeface="Cambria Math" panose="02040503050406030204" pitchFamily="18" charset="0"/>
                                        </a:rPr>
                                        <m:t>𝑝</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𝑚𝑙</m:t>
                                  </m:r>
                                </m:den>
                              </m:f>
                            </m:e>
                          </m:func>
                        </m:num>
                        <m:den>
                          <m:r>
                            <a:rPr lang="en-US" altLang="zh-CN" sz="2400" b="0" i="1" smtClean="0">
                              <a:latin typeface="Cambria Math" panose="02040503050406030204" pitchFamily="18" charset="0"/>
                            </a:rPr>
                            <m:t>𝑙</m:t>
                          </m:r>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4</m:t>
                                  </m:r>
                                </m:num>
                                <m:den>
                                  <m:r>
                                    <a:rPr lang="en-US" altLang="zh-CN" sz="2400" b="0" i="1" smtClean="0">
                                      <a:latin typeface="Cambria Math" panose="02040503050406030204" pitchFamily="18" charset="0"/>
                                    </a:rPr>
                                    <m:t>3</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𝑚</m:t>
                                  </m:r>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cos</m:t>
                                      </m:r>
                                    </m:e>
                                    <m:sup>
                                      <m:r>
                                        <a:rPr lang="en-US" altLang="zh-CN" sz="2400" b="0" i="1" smtClean="0">
                                          <a:latin typeface="Cambria Math" panose="02040503050406030204" pitchFamily="18" charset="0"/>
                                        </a:rPr>
                                        <m:t>2</m:t>
                                      </m:r>
                                    </m:sup>
                                  </m:sSup>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𝑡</m:t>
                                      </m:r>
                                    </m:sub>
                                  </m:sSub>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den>
                              </m:f>
                            </m:e>
                          </m:d>
                        </m:den>
                      </m:f>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800200"/>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251520" y="3789042"/>
                <a:ext cx="7519864" cy="9815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𝑥</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𝐹</m:t>
                              </m:r>
                            </m:e>
                            <m:sub>
                              <m:r>
                                <a:rPr kumimoji="0" lang="en-US" altLang="zh-CN" sz="2400" b="0" i="1">
                                  <a:latin typeface="Cambria Math" panose="02040503050406030204" pitchFamily="18" charset="0"/>
                                </a:rPr>
                                <m:t>𝑡</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𝑚𝑙</m:t>
                          </m:r>
                          <m:sSubSup>
                            <m:sSubSupPr>
                              <m:ctrlPr>
                                <a:rPr kumimoji="0" lang="en-US" altLang="zh-CN" sz="2400" b="0" i="1">
                                  <a:latin typeface="Cambria Math" panose="02040503050406030204" pitchFamily="18" charset="0"/>
                                </a:rPr>
                              </m:ctrlPr>
                            </m:sSubSupPr>
                            <m:e>
                              <m:r>
                                <a:rPr kumimoji="0" lang="en-US" altLang="zh-CN" sz="2400" b="0" i="1" smtClean="0">
                                  <a:latin typeface="Cambria Math" panose="02040503050406030204" pitchFamily="18" charset="0"/>
                                </a:rPr>
                                <m:t>(</m:t>
                              </m:r>
                              <m:acc>
                                <m:accPr>
                                  <m:chr m:val="̇"/>
                                  <m:ctrlPr>
                                    <a:rPr kumimoji="0" lang="en-US" altLang="zh-CN" sz="2400" b="0" i="1">
                                      <a:latin typeface="Cambria Math" panose="02040503050406030204" pitchFamily="18" charset="0"/>
                                    </a:rPr>
                                  </m:ctrlPr>
                                </m:accPr>
                                <m:e>
                                  <m:r>
                                    <a:rPr kumimoji="0" lang="zh-CN" altLang="en-US" sz="2400" b="0" i="1">
                                      <a:latin typeface="Cambria Math" panose="02040503050406030204" pitchFamily="18" charset="0"/>
                                    </a:rPr>
                                    <m:t>𝜃</m:t>
                                  </m:r>
                                </m:e>
                              </m:acc>
                            </m:e>
                            <m:sub>
                              <m:r>
                                <a:rPr kumimoji="0" lang="en-US" altLang="zh-CN" sz="2400" b="0" i="1">
                                  <a:latin typeface="Cambria Math" panose="02040503050406030204" pitchFamily="18" charset="0"/>
                                </a:rPr>
                                <m:t>𝑡</m:t>
                              </m:r>
                            </m:sub>
                            <m:sup>
                              <m:r>
                                <a:rPr kumimoji="0" lang="en-US" altLang="zh-CN" sz="2400" b="0" i="1">
                                  <a:latin typeface="Cambria Math" panose="02040503050406030204" pitchFamily="18" charset="0"/>
                                </a:rPr>
                                <m:t>2</m:t>
                              </m:r>
                            </m:sup>
                          </m:sSubSup>
                          <m:func>
                            <m:funcPr>
                              <m:ctrlPr>
                                <a:rPr kumimoji="0" lang="en-US" altLang="zh-CN" sz="2400" b="0" i="1" smtClean="0">
                                  <a:latin typeface="Cambria Math" panose="02040503050406030204" pitchFamily="18" charset="0"/>
                                </a:rPr>
                              </m:ctrlPr>
                            </m:funcPr>
                            <m:fName>
                              <m:r>
                                <m:rPr>
                                  <m:sty m:val="p"/>
                                </m:rPr>
                                <a:rPr kumimoji="0" lang="en-US" altLang="zh-CN" sz="2400" b="0" i="0" smtClean="0">
                                  <a:latin typeface="Cambria Math" panose="02040503050406030204" pitchFamily="18" charset="0"/>
                                </a:rPr>
                                <m:t>sin</m:t>
                              </m:r>
                            </m:fName>
                            <m:e>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𝑡</m:t>
                                  </m:r>
                                </m:sub>
                              </m:sSub>
                            </m:e>
                          </m:func>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𝑡</m:t>
                              </m:r>
                            </m:sub>
                          </m:sSub>
                          <m:func>
                            <m:funcPr>
                              <m:ctrlPr>
                                <a:rPr kumimoji="0" lang="en-US" altLang="zh-CN" sz="2400" b="0" i="1" smtClean="0">
                                  <a:latin typeface="Cambria Math" panose="02040503050406030204" pitchFamily="18" charset="0"/>
                                </a:rPr>
                              </m:ctrlPr>
                            </m:funcPr>
                            <m:fName>
                              <m:r>
                                <m:rPr>
                                  <m:sty m:val="p"/>
                                </m:rPr>
                                <a:rPr kumimoji="0" lang="en-US" altLang="zh-CN" sz="2400" b="0" i="0" smtClean="0">
                                  <a:latin typeface="Cambria Math" panose="02040503050406030204" pitchFamily="18" charset="0"/>
                                </a:rPr>
                                <m:t>cos</m:t>
                              </m:r>
                            </m:fName>
                            <m:e>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𝑡</m:t>
                                  </m:r>
                                </m:sub>
                              </m:sSub>
                            </m:e>
                          </m:func>
                          <m:r>
                            <a:rPr kumimoji="0" lang="en-US" altLang="zh-CN" sz="2400" b="0" i="1" smtClean="0">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𝜇</m:t>
                              </m:r>
                            </m:e>
                            <m:sub>
                              <m:r>
                                <a:rPr kumimoji="0" lang="en-US" altLang="zh-CN" sz="2400" b="0" i="1">
                                  <a:latin typeface="Cambria Math" panose="02040503050406030204" pitchFamily="18" charset="0"/>
                                </a:rPr>
                                <m:t>𝑐</m:t>
                              </m:r>
                            </m:sub>
                          </m:sSub>
                          <m:r>
                            <a:rPr kumimoji="0" lang="en-US" altLang="zh-CN" sz="2400" b="0" i="1">
                              <a:latin typeface="Cambria Math" panose="02040503050406030204" pitchFamily="18" charset="0"/>
                            </a:rPr>
                            <m:t>𝑠𝑔𝑛</m:t>
                          </m:r>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𝑥</m:t>
                                  </m:r>
                                </m:e>
                              </m:acc>
                            </m:e>
                            <m:sub>
                              <m:r>
                                <a:rPr kumimoji="0" lang="en-US" altLang="zh-CN" sz="2400" b="0" i="1">
                                  <a:latin typeface="Cambria Math" panose="02040503050406030204" pitchFamily="18" charset="0"/>
                                </a:rPr>
                                <m:t>𝑡</m:t>
                              </m:r>
                            </m:sub>
                          </m:sSub>
                          <m:r>
                            <a:rPr kumimoji="0" lang="en-US" altLang="zh-CN" sz="2400" b="0" i="1">
                              <a:latin typeface="Cambria Math" panose="02040503050406030204" pitchFamily="18" charset="0"/>
                            </a:rPr>
                            <m:t>)</m:t>
                          </m:r>
                        </m:num>
                        <m:den>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𝑚</m:t>
                              </m:r>
                            </m:e>
                            <m:sub>
                              <m:r>
                                <a:rPr kumimoji="0" lang="en-US" altLang="zh-CN" sz="2400" b="0" i="1">
                                  <a:latin typeface="Cambria Math" panose="02040503050406030204" pitchFamily="18" charset="0"/>
                                </a:rPr>
                                <m:t>𝑐</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𝑚</m:t>
                          </m:r>
                        </m:den>
                      </m:f>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251520" y="3789042"/>
                <a:ext cx="7519864" cy="98157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07504" y="4678181"/>
                <a:ext cx="8661648" cy="18883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kumimoji="0" lang="en-US" altLang="zh-CN" b="0" i="1" smtClean="0">
                        <a:latin typeface="Cambria Math" panose="02040503050406030204" pitchFamily="18" charset="0"/>
                      </a:rPr>
                      <m:t>𝑔</m:t>
                    </m:r>
                    <m:r>
                      <a:rPr kumimoji="0" lang="en-US" altLang="zh-CN" b="0" i="1" smtClean="0">
                        <a:latin typeface="Cambria Math" panose="02040503050406030204" pitchFamily="18" charset="0"/>
                      </a:rPr>
                      <m:t>=9.8</m:t>
                    </m:r>
                    <m:f>
                      <m:fPr>
                        <m:type m:val="lin"/>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𝑚</m:t>
                        </m:r>
                      </m:num>
                      <m:den>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𝑠</m:t>
                            </m:r>
                          </m:e>
                          <m:sup>
                            <m:r>
                              <a:rPr kumimoji="0" lang="en-US" altLang="zh-CN" b="0" i="1" smtClean="0">
                                <a:latin typeface="Cambria Math" panose="02040503050406030204" pitchFamily="18" charset="0"/>
                              </a:rPr>
                              <m:t>2</m:t>
                            </m:r>
                          </m:sup>
                        </m:sSup>
                      </m:den>
                    </m:f>
                  </m:oMath>
                </a14:m>
                <a:r>
                  <a:rPr kumimoji="0" lang="en-US" altLang="zh-CN" b="0" dirty="0"/>
                  <a:t>,</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𝑚</m:t>
                        </m:r>
                      </m:e>
                      <m:sub>
                        <m:r>
                          <a:rPr kumimoji="0" lang="en-US" altLang="zh-CN" b="0" i="1" dirty="0" smtClean="0">
                            <a:latin typeface="Cambria Math" panose="02040503050406030204" pitchFamily="18" charset="0"/>
                          </a:rPr>
                          <m:t>𝑐</m:t>
                        </m:r>
                      </m:sub>
                    </m:sSub>
                    <m:r>
                      <a:rPr kumimoji="0" lang="en-US" altLang="zh-CN" b="0" i="1" dirty="0" smtClean="0">
                        <a:latin typeface="Cambria Math" panose="02040503050406030204" pitchFamily="18" charset="0"/>
                      </a:rPr>
                      <m:t>=1.0</m:t>
                    </m:r>
                    <m:r>
                      <a:rPr kumimoji="0" lang="en-US" altLang="zh-CN" b="0" i="1" dirty="0" smtClean="0">
                        <a:latin typeface="Cambria Math" panose="02040503050406030204" pitchFamily="18" charset="0"/>
                      </a:rPr>
                      <m:t>𝑘𝑔</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𝑚</m:t>
                    </m:r>
                    <m:r>
                      <a:rPr kumimoji="0" lang="en-US" altLang="zh-CN" b="0" i="1" dirty="0" smtClean="0">
                        <a:latin typeface="Cambria Math" panose="02040503050406030204" pitchFamily="18" charset="0"/>
                      </a:rPr>
                      <m:t>=0.1</m:t>
                    </m:r>
                    <m:r>
                      <a:rPr kumimoji="0" lang="en-US" altLang="zh-CN" b="0" i="1" dirty="0" smtClean="0">
                        <a:latin typeface="Cambria Math" panose="02040503050406030204" pitchFamily="18" charset="0"/>
                      </a:rPr>
                      <m:t>𝑘𝑔</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𝑙</m:t>
                    </m:r>
                    <m:r>
                      <a:rPr kumimoji="0" lang="en-US" altLang="zh-CN" b="0" i="1" dirty="0" smtClean="0">
                        <a:latin typeface="Cambria Math" panose="02040503050406030204" pitchFamily="18" charset="0"/>
                      </a:rPr>
                      <m:t>=0.5</m:t>
                    </m:r>
                    <m:r>
                      <a:rPr kumimoji="0" lang="en-US" altLang="zh-CN" b="0" i="1" dirty="0" smtClean="0">
                        <a:latin typeface="Cambria Math" panose="02040503050406030204" pitchFamily="18" charset="0"/>
                      </a:rPr>
                      <m:t>𝑚</m:t>
                    </m:r>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zh-CN" altLang="en-US" b="0" i="1" dirty="0" smtClean="0">
                            <a:latin typeface="Cambria Math" panose="02040503050406030204" pitchFamily="18" charset="0"/>
                          </a:rPr>
                          <m:t>𝜇</m:t>
                        </m:r>
                      </m:e>
                      <m:sub>
                        <m:r>
                          <a:rPr kumimoji="0" lang="en-US" altLang="zh-CN" b="0" i="1" dirty="0" smtClean="0">
                            <a:latin typeface="Cambria Math" panose="02040503050406030204" pitchFamily="18" charset="0"/>
                          </a:rPr>
                          <m:t>𝑐</m:t>
                        </m:r>
                      </m:sub>
                    </m:sSub>
                    <m:r>
                      <a:rPr kumimoji="0" lang="en-US" altLang="zh-CN" b="0" i="1" dirty="0" smtClean="0">
                        <a:latin typeface="Cambria Math" panose="02040503050406030204" pitchFamily="18" charset="0"/>
                      </a:rPr>
                      <m:t>=0.0005,</m:t>
                    </m:r>
                    <m:sSub>
                      <m:sSubPr>
                        <m:ctrlPr>
                          <a:rPr kumimoji="0" lang="en-US" altLang="zh-CN" b="0" i="1" dirty="0" smtClean="0">
                            <a:latin typeface="Cambria Math" panose="02040503050406030204" pitchFamily="18" charset="0"/>
                          </a:rPr>
                        </m:ctrlPr>
                      </m:sSubPr>
                      <m:e>
                        <m:r>
                          <a:rPr kumimoji="0" lang="zh-CN" altLang="en-US" b="0" i="1" dirty="0" smtClean="0">
                            <a:latin typeface="Cambria Math" panose="02040503050406030204" pitchFamily="18" charset="0"/>
                          </a:rPr>
                          <m:t>𝜇</m:t>
                        </m:r>
                      </m:e>
                      <m:sub>
                        <m:r>
                          <a:rPr kumimoji="0" lang="en-US" altLang="zh-CN" b="0" i="1" dirty="0" smtClean="0">
                            <a:latin typeface="Cambria Math" panose="02040503050406030204" pitchFamily="18" charset="0"/>
                          </a:rPr>
                          <m:t>𝑝</m:t>
                        </m:r>
                      </m:sub>
                    </m:sSub>
                    <m:r>
                      <a:rPr kumimoji="0" lang="en-US" altLang="zh-CN" b="0" i="1" dirty="0" smtClean="0">
                        <a:latin typeface="Cambria Math" panose="02040503050406030204" pitchFamily="18" charset="0"/>
                      </a:rPr>
                      <m:t>=0.000002</m:t>
                    </m:r>
                  </m:oMath>
                </a14:m>
                <a:r>
                  <a:rPr kumimoji="0" lang="en-US" altLang="zh-CN" b="0" dirty="0"/>
                  <a:t>,</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𝐹</m:t>
                        </m:r>
                      </m:e>
                      <m:sub>
                        <m:r>
                          <a:rPr kumimoji="0" lang="en-US" altLang="zh-CN" b="0" i="1" dirty="0" smtClean="0">
                            <a:latin typeface="Cambria Math" panose="02040503050406030204" pitchFamily="18" charset="0"/>
                          </a:rPr>
                          <m:t>𝑡</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ea typeface="Cambria Math" panose="02040503050406030204" pitchFamily="18" charset="0"/>
                      </a:rPr>
                      <m:t>±10</m:t>
                    </m:r>
                    <m:r>
                      <a:rPr kumimoji="0" lang="en-US" altLang="zh-CN" b="0" i="1" dirty="0" smtClean="0">
                        <a:latin typeface="Cambria Math" panose="02040503050406030204" pitchFamily="18" charset="0"/>
                        <a:ea typeface="Cambria Math" panose="02040503050406030204" pitchFamily="18" charset="0"/>
                      </a:rPr>
                      <m:t>𝑁</m:t>
                    </m:r>
                  </m:oMath>
                </a14:m>
                <a:endParaRPr kumimoji="0" lang="en-US" altLang="zh-CN" b="0" dirty="0">
                  <a:ea typeface="Cambria Math" panose="02040503050406030204" pitchFamily="18" charset="0"/>
                </a:endParaRPr>
              </a:p>
              <a:p>
                <a:pPr marL="0" indent="0">
                  <a:buFont typeface="Arial" panose="020B0604020202020204" pitchFamily="34" charset="0"/>
                  <a:buNone/>
                </a:pPr>
                <a:r>
                  <a:rPr kumimoji="0" lang="zh-CN" altLang="en-US" b="0" dirty="0"/>
                  <a:t>轨道长度</a:t>
                </a:r>
                <a:r>
                  <a:rPr kumimoji="0" lang="en-US" altLang="zh-CN" b="0" dirty="0"/>
                  <a:t>4.8m</a:t>
                </a:r>
              </a:p>
              <a:p>
                <a:pPr marL="0" indent="0">
                  <a:buFont typeface="Arial" panose="020B0604020202020204" pitchFamily="34" charset="0"/>
                  <a:buNone/>
                </a:pPr>
                <a14:m>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𝜇</m:t>
                        </m:r>
                      </m:e>
                      <m:sub>
                        <m:r>
                          <a:rPr kumimoji="0" lang="en-US" altLang="zh-CN" b="0" i="1" smtClean="0">
                            <a:latin typeface="Cambria Math" panose="02040503050406030204" pitchFamily="18" charset="0"/>
                          </a:rPr>
                          <m:t>𝑐</m:t>
                        </m:r>
                      </m:sub>
                    </m:sSub>
                    <m:r>
                      <a:rPr kumimoji="0" lang="zh-CN" altLang="en-US" b="0" i="1">
                        <a:latin typeface="Cambria Math" panose="02040503050406030204" pitchFamily="18" charset="0"/>
                      </a:rPr>
                      <m:t>和</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𝜇</m:t>
                        </m:r>
                      </m:e>
                      <m:sub>
                        <m:r>
                          <a:rPr kumimoji="0" lang="en-US" altLang="zh-CN" b="0" i="1" smtClean="0">
                            <a:latin typeface="Cambria Math" panose="02040503050406030204" pitchFamily="18" charset="0"/>
                          </a:rPr>
                          <m:t>𝑝</m:t>
                        </m:r>
                      </m:sub>
                    </m:sSub>
                  </m:oMath>
                </a14:m>
                <a:r>
                  <a:rPr kumimoji="0" lang="zh-CN" altLang="en-US" b="0" dirty="0"/>
                  <a:t>分别为小车和轨道及小车和倒立摆的摩擦系数</a:t>
                </a:r>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07504" y="4678181"/>
                <a:ext cx="8661648" cy="1888316"/>
              </a:xfrm>
              <a:prstGeom prst="rect">
                <a:avLst/>
              </a:prstGeom>
              <a:blipFill rotWithShape="0">
                <a:blip r:embed="rId4"/>
                <a:stretch>
                  <a:fillRect l="-1478" t="-3871" b="-141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844825"/>
                <a:ext cx="8496944" cy="1152128"/>
              </a:xfrm>
            </p:spPr>
            <p:txBody>
              <a:bodyPr/>
              <a:lstStyle/>
              <a:p>
                <a:r>
                  <a:rPr lang="zh-CN" altLang="en-US" dirty="0"/>
                  <a:t>任务失败：倒立摆偏离垂直方向的角度超过</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12</m:t>
                        </m:r>
                      </m:e>
                      <m:sup>
                        <m:r>
                          <a:rPr lang="en-US" altLang="zh-CN" i="1" smtClean="0">
                            <a:latin typeface="Cambria Math" panose="02040503050406030204" pitchFamily="18" charset="0"/>
                            <a:ea typeface="Cambria Math" panose="02040503050406030204" pitchFamily="18" charset="0"/>
                          </a:rPr>
                          <m:t>°</m:t>
                        </m:r>
                      </m:sup>
                    </m:sSup>
                  </m:oMath>
                </a14:m>
                <a:r>
                  <a:rPr lang="zh-CN" altLang="en-US" dirty="0"/>
                  <a:t>或者小车在</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2.4</m:t>
                    </m:r>
                  </m:oMath>
                </a14:m>
                <a:r>
                  <a:rPr lang="zh-CN" altLang="en-US" dirty="0"/>
                  <a:t>米处和轨道两端相撞</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844825"/>
                <a:ext cx="8496944" cy="1152128"/>
              </a:xfrm>
              <a:blipFill rotWithShape="0">
                <a:blip r:embed="rId2"/>
                <a:stretch>
                  <a:fillRect l="-1291" t="-6349" r="-4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308963" y="3356992"/>
                <a:ext cx="8496944" cy="15841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定义即时回报</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𝑟</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𝑥</m:t>
                          </m:r>
                        </m:e>
                      </m:d>
                      <m:r>
                        <a:rPr kumimoji="0" lang="en-US" altLang="zh-CN" b="0" i="1" smtClean="0">
                          <a:latin typeface="Cambria Math" panose="02040503050406030204" pitchFamily="18" charset="0"/>
                        </a:rPr>
                        <m:t>=</m:t>
                      </m:r>
                      <m:d>
                        <m:dPr>
                          <m:begChr m:val="{"/>
                          <m:endChr m:val=""/>
                          <m:ctrlPr>
                            <a:rPr kumimoji="0" lang="en-US" altLang="zh-CN" b="0" i="1" smtClean="0">
                              <a:latin typeface="Cambria Math" panose="02040503050406030204" pitchFamily="18" charset="0"/>
                            </a:rPr>
                          </m:ctrlPr>
                        </m:dPr>
                        <m:e>
                          <m:eqArr>
                            <m:eqArrPr>
                              <m:ctrlPr>
                                <a:rPr kumimoji="0" lang="en-US" altLang="zh-CN" b="0" i="1" smtClean="0">
                                  <a:latin typeface="Cambria Math" panose="02040503050406030204" pitchFamily="18" charset="0"/>
                                </a:rPr>
                              </m:ctrlPr>
                            </m:eqArrPr>
                            <m:e>
                              <m:r>
                                <a:rPr kumimoji="0" lang="en-US" altLang="zh-CN" b="0" i="1" smtClean="0">
                                  <a:latin typeface="Cambria Math" panose="02040503050406030204" pitchFamily="18" charset="0"/>
                                </a:rPr>
                                <m:t>−&amp;1,  </m:t>
                              </m:r>
                              <m:r>
                                <m:rPr>
                                  <m:sty m:val="p"/>
                                </m:rPr>
                                <a:rPr kumimoji="0" lang="en-US" altLang="zh-CN" b="0" i="0" smtClean="0">
                                  <a:latin typeface="Cambria Math" panose="02040503050406030204" pitchFamily="18" charset="0"/>
                                </a:rPr>
                                <m:t>if</m:t>
                              </m:r>
                              <m:r>
                                <a:rPr kumimoji="0" lang="en-US" altLang="zh-CN" b="0" i="1" smtClean="0">
                                  <a:latin typeface="Cambria Math" panose="02040503050406030204" pitchFamily="18" charset="0"/>
                                </a:rPr>
                                <m:t> </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a:rPr kumimoji="0" lang="en-US" altLang="zh-CN" b="0" i="1" smtClean="0">
                                          <a:latin typeface="Cambria Math" panose="02040503050406030204" pitchFamily="18" charset="0"/>
                                        </a:rPr>
                                        <m:t>𝑡</m:t>
                                      </m:r>
                                    </m:sub>
                                  </m:sSub>
                                </m:e>
                              </m:d>
                              <m:r>
                                <a:rPr kumimoji="0" lang="en-US" altLang="zh-CN" b="0" i="1" smtClean="0">
                                  <a:latin typeface="Cambria Math" panose="02040503050406030204" pitchFamily="18" charset="0"/>
                                </a:rPr>
                                <m:t>&gt;</m:t>
                              </m:r>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12</m:t>
                                  </m:r>
                                </m:e>
                                <m:sup>
                                  <m:r>
                                    <a:rPr kumimoji="0" lang="en-US" altLang="zh-CN" b="0" i="1" smtClean="0">
                                      <a:latin typeface="Cambria Math" panose="02040503050406030204" pitchFamily="18" charset="0"/>
                                      <a:ea typeface="Cambria Math" panose="02040503050406030204" pitchFamily="18" charset="0"/>
                                    </a:rPr>
                                    <m:t>°</m:t>
                                  </m:r>
                                </m:sup>
                              </m:sSup>
                              <m:r>
                                <a:rPr kumimoji="0" lang="en-US" altLang="zh-CN" b="0" i="1" smtClean="0">
                                  <a:latin typeface="Cambria Math" panose="02040503050406030204" pitchFamily="18" charset="0"/>
                                </a:rPr>
                                <m:t> </m:t>
                              </m:r>
                              <m:r>
                                <m:rPr>
                                  <m:sty m:val="p"/>
                                </m:rPr>
                                <a:rPr kumimoji="0" lang="en-US" altLang="zh-CN" b="0" i="0" smtClean="0">
                                  <a:latin typeface="Cambria Math" panose="02040503050406030204" pitchFamily="18" charset="0"/>
                                </a:rPr>
                                <m:t>or</m:t>
                              </m:r>
                              <m:r>
                                <a:rPr kumimoji="0" lang="en-US" altLang="zh-CN" b="0" i="1" smtClean="0">
                                  <a:latin typeface="Cambria Math" panose="02040503050406030204" pitchFamily="18" charset="0"/>
                                </a:rPr>
                                <m:t> </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𝑡</m:t>
                                      </m:r>
                                    </m:sub>
                                  </m:sSub>
                                </m:e>
                              </m:d>
                              <m:r>
                                <a:rPr kumimoji="0" lang="en-US" altLang="zh-CN" b="0" i="1" smtClean="0">
                                  <a:latin typeface="Cambria Math" panose="02040503050406030204" pitchFamily="18" charset="0"/>
                                </a:rPr>
                                <m:t>&gt;2.4</m:t>
                              </m:r>
                              <m:r>
                                <m:rPr>
                                  <m:sty m:val="p"/>
                                </m:rPr>
                                <a:rPr kumimoji="0" lang="en-US" altLang="zh-CN" b="0" i="0" smtClean="0">
                                  <a:latin typeface="Cambria Math" panose="02040503050406030204" pitchFamily="18" charset="0"/>
                                </a:rPr>
                                <m:t>m</m:t>
                              </m:r>
                            </m:e>
                            <m:e>
                              <m:r>
                                <a:rPr kumimoji="0" lang="en-US" altLang="zh-CN" b="0" i="1" smtClean="0">
                                  <a:latin typeface="Cambria Math" panose="02040503050406030204" pitchFamily="18" charset="0"/>
                                </a:rPr>
                                <m:t>&amp;0,  </m:t>
                              </m:r>
                              <m:r>
                                <m:rPr>
                                  <m:sty m:val="p"/>
                                </m:rPr>
                                <a:rPr kumimoji="0" lang="en-US" altLang="zh-CN" b="0" i="0" smtClean="0">
                                  <a:latin typeface="Cambria Math" panose="02040503050406030204" pitchFamily="18" charset="0"/>
                                </a:rPr>
                                <m:t>other</m:t>
                              </m:r>
                            </m:e>
                          </m:eqArr>
                        </m:e>
                      </m:d>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308963" y="3356992"/>
                <a:ext cx="8496944" cy="1584176"/>
              </a:xfrm>
              <a:prstGeom prst="rect">
                <a:avLst/>
              </a:prstGeom>
              <a:blipFill rotWithShape="0">
                <a:blip r:embed="rId3"/>
                <a:stretch>
                  <a:fillRect l="-1291" t="-42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8" name="文本框 7"/>
          <p:cNvSpPr txBox="1"/>
          <p:nvPr/>
        </p:nvSpPr>
        <p:spPr>
          <a:xfrm>
            <a:off x="183783" y="5229200"/>
            <a:ext cx="8802410" cy="1815882"/>
          </a:xfrm>
          <a:prstGeom prst="rect">
            <a:avLst/>
          </a:prstGeom>
          <a:noFill/>
        </p:spPr>
        <p:txBody>
          <a:bodyPr wrap="none" rtlCol="0">
            <a:spAutoFit/>
          </a:bodyPr>
          <a:lstStyle/>
          <a:p>
            <a:r>
              <a:rPr lang="zh-CN" altLang="en-US" b="0" dirty="0"/>
              <a:t>控制器是在执行了一系列决策后才得到这个延迟的失败</a:t>
            </a:r>
            <a:endParaRPr lang="en-US" altLang="zh-CN" b="0" dirty="0"/>
          </a:p>
          <a:p>
            <a:r>
              <a:rPr lang="zh-CN" altLang="en-US" b="0" dirty="0"/>
              <a:t>信号 </a:t>
            </a:r>
            <a:r>
              <a:rPr lang="en-US" altLang="zh-CN" b="0" dirty="0"/>
              <a:t>,</a:t>
            </a:r>
            <a:r>
              <a:rPr lang="zh-CN" altLang="en-US" b="0" dirty="0"/>
              <a:t>控制器必须解决奖励或惩罚随时间分配的问题 </a:t>
            </a:r>
            <a:r>
              <a:rPr lang="en-US" altLang="zh-CN" b="0" dirty="0"/>
              <a:t>,</a:t>
            </a:r>
            <a:r>
              <a:rPr lang="zh-CN" altLang="en-US" b="0" dirty="0"/>
              <a:t>即</a:t>
            </a:r>
            <a:endParaRPr lang="en-US" altLang="zh-CN" b="0" dirty="0"/>
          </a:p>
          <a:p>
            <a:r>
              <a:rPr lang="zh-CN" altLang="en-US" b="0" dirty="0"/>
              <a:t>确定在这过程中哪些决策应该对最后的失败负责</a:t>
            </a:r>
            <a:r>
              <a:rPr lang="zh-CN" altLang="en-US" dirty="0"/>
              <a:t> </a:t>
            </a:r>
            <a:br>
              <a:rPr lang="zh-CN" altLang="en-US" dirty="0"/>
            </a:br>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127</a:t>
            </a:fld>
            <a:endParaRPr lang="en-US" altLang="zh-CN"/>
          </a:p>
        </p:txBody>
      </p:sp>
      <p:sp>
        <p:nvSpPr>
          <p:cNvPr id="6" name="内容占位符 5"/>
          <p:cNvSpPr>
            <a:spLocks noGrp="1"/>
          </p:cNvSpPr>
          <p:nvPr>
            <p:ph sz="half" idx="1"/>
          </p:nvPr>
        </p:nvSpPr>
        <p:spPr>
          <a:xfrm>
            <a:off x="251519" y="1844825"/>
            <a:ext cx="8712969" cy="1224136"/>
          </a:xfrm>
        </p:spPr>
        <p:txBody>
          <a:bodyPr/>
          <a:lstStyle/>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学习算法在各时间步 </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值的更新迭代中将这失败信号进行反传并根据 </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值来确定相应决策的优劣</a:t>
            </a:r>
          </a:p>
        </p:txBody>
      </p:sp>
      <p:pic>
        <p:nvPicPr>
          <p:cNvPr id="7" name="图片 6"/>
          <p:cNvPicPr>
            <a:picLocks noChangeAspect="1"/>
          </p:cNvPicPr>
          <p:nvPr/>
        </p:nvPicPr>
        <p:blipFill>
          <a:blip r:embed="rId2"/>
          <a:stretch>
            <a:fillRect/>
          </a:stretch>
        </p:blipFill>
        <p:spPr>
          <a:xfrm>
            <a:off x="437546" y="2988369"/>
            <a:ext cx="8175817" cy="2809408"/>
          </a:xfrm>
          <a:prstGeom prst="rect">
            <a:avLst/>
          </a:prstGeom>
        </p:spPr>
      </p:pic>
      <p:sp>
        <p:nvSpPr>
          <p:cNvPr id="8" name="文本框 7"/>
          <p:cNvSpPr txBox="1"/>
          <p:nvPr/>
        </p:nvSpPr>
        <p:spPr>
          <a:xfrm>
            <a:off x="537825" y="6061858"/>
            <a:ext cx="7975260" cy="523220"/>
          </a:xfrm>
          <a:prstGeom prst="rect">
            <a:avLst/>
          </a:prstGeom>
          <a:noFill/>
        </p:spPr>
        <p:txBody>
          <a:bodyPr wrap="none" rtlCol="0">
            <a:spAutoFit/>
          </a:bodyPr>
          <a:lstStyle/>
          <a:p>
            <a:r>
              <a:rPr lang="zh-CN" altLang="en-US" b="0" dirty="0"/>
              <a:t>基于 </a:t>
            </a:r>
            <a:r>
              <a:rPr lang="en-US" altLang="zh-CN" b="0" dirty="0"/>
              <a:t>Q</a:t>
            </a:r>
            <a:r>
              <a:rPr lang="zh-CN" altLang="en-US" b="0" dirty="0"/>
              <a:t>学习和 </a:t>
            </a:r>
            <a:r>
              <a:rPr lang="en-US" altLang="zh-CN" b="0" dirty="0"/>
              <a:t>BP</a:t>
            </a:r>
            <a:r>
              <a:rPr lang="zh-CN" altLang="en-US" b="0" dirty="0"/>
              <a:t>网络的倒立摆控制系统的结构图</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84784"/>
                <a:ext cx="8712969" cy="4680519"/>
              </a:xfrm>
            </p:spPr>
            <p:txBody>
              <a:bodyPr/>
              <a:lstStyle/>
              <a:p>
                <a:r>
                  <a:rPr lang="zh-CN" altLang="en-US" sz="2400" dirty="0">
                    <a:cs typeface="Times New Roman" panose="02020603050405020304" pitchFamily="18" charset="0"/>
                  </a:rPr>
                  <a:t>输入</a:t>
                </a:r>
                <a14:m>
                  <m:oMath xmlns:m="http://schemas.openxmlformats.org/officeDocument/2006/math">
                    <m:r>
                      <a:rPr lang="zh-CN" altLang="en-US"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𝑋</m:t>
                    </m:r>
                    <m:r>
                      <a:rPr lang="en-US" altLang="zh-CN" sz="2400" b="0" i="1" smtClean="0">
                        <a:latin typeface="Cambria Math" panose="02040503050406030204" pitchFamily="18" charset="0"/>
                        <a:cs typeface="Times New Roman" panose="02020603050405020304" pitchFamily="18" charset="0"/>
                      </a:rPr>
                      <m:t>=</m:t>
                    </m:r>
                    <m:sSup>
                      <m:sSupPr>
                        <m:ctrlPr>
                          <a:rPr lang="en-US" altLang="zh-CN" sz="2400" b="0" i="1" smtClean="0">
                            <a:latin typeface="Cambria Math" panose="02040503050406030204" pitchFamily="18" charset="0"/>
                            <a:cs typeface="Times New Roman" panose="02020603050405020304" pitchFamily="18" charset="0"/>
                          </a:rPr>
                        </m:ctrlPr>
                      </m:sSupPr>
                      <m:e>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𝑥</m:t>
                                </m:r>
                              </m:e>
                            </m:acc>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𝜃</m:t>
                            </m:r>
                            <m:r>
                              <a:rPr lang="en-US" altLang="zh-CN" sz="2400" b="0" i="1" smtClean="0">
                                <a:latin typeface="Cambria Math" panose="02040503050406030204" pitchFamily="18" charset="0"/>
                                <a:cs typeface="Times New Roman" panose="02020603050405020304" pitchFamily="18" charset="0"/>
                              </a:rPr>
                              <m:t>,</m:t>
                            </m:r>
                            <m:acc>
                              <m:accPr>
                                <m:chr m:val="̇"/>
                                <m:ctrlPr>
                                  <a:rPr lang="en-US" altLang="zh-CN" sz="2400" b="0" i="1" smtClean="0">
                                    <a:latin typeface="Cambria Math" panose="02040503050406030204" pitchFamily="18" charset="0"/>
                                    <a:cs typeface="Times New Roman" panose="02020603050405020304" pitchFamily="18" charset="0"/>
                                  </a:rPr>
                                </m:ctrlPr>
                              </m:accPr>
                              <m:e>
                                <m:r>
                                  <a:rPr lang="zh-CN" altLang="en-US" sz="2400" b="0" i="1" smtClean="0">
                                    <a:latin typeface="Cambria Math" panose="02040503050406030204" pitchFamily="18" charset="0"/>
                                    <a:cs typeface="Times New Roman" panose="02020603050405020304" pitchFamily="18" charset="0"/>
                                  </a:rPr>
                                  <m:t>𝜃</m:t>
                                </m:r>
                              </m:e>
                            </m:acc>
                          </m:e>
                        </m:d>
                      </m:e>
                      <m:sup>
                        <m:r>
                          <a:rPr lang="en-US" altLang="zh-CN" sz="2400" b="0" i="1" smtClean="0">
                            <a:latin typeface="Cambria Math" panose="02040503050406030204" pitchFamily="18" charset="0"/>
                            <a:cs typeface="Times New Roman" panose="02020603050405020304" pitchFamily="18" charset="0"/>
                          </a:rPr>
                          <m:t>𝑇</m:t>
                        </m:r>
                      </m:sup>
                    </m:sSup>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输出：</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𝑋</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𝑊</m:t>
                    </m:r>
                    <m:r>
                      <a:rPr lang="en-US" altLang="zh-CN" sz="2400" b="0" i="1" smtClean="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在每个时间步</a:t>
                </a:r>
                <a:r>
                  <a:rPr lang="en-US" altLang="zh-CN" sz="2400" dirty="0">
                    <a:latin typeface="Times New Roman" panose="02020603050405020304" pitchFamily="18" charset="0"/>
                    <a:cs typeface="Times New Roman" panose="02020603050405020304" pitchFamily="18" charset="0"/>
                  </a:rPr>
                  <a:t>k</a:t>
                </a: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观测当前状态</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根据</a:t>
                </a:r>
                <a:r>
                  <a:rPr lang="en-US" altLang="zh-CN" sz="2400" dirty="0">
                    <a:latin typeface="Times New Roman" panose="02020603050405020304" pitchFamily="18" charset="0"/>
                    <a:cs typeface="Times New Roman" panose="02020603050405020304" pitchFamily="18" charset="0"/>
                  </a:rPr>
                  <a:t>BP</a:t>
                </a:r>
                <a:r>
                  <a:rPr lang="zh-CN" altLang="en-US" sz="2400" dirty="0">
                    <a:latin typeface="Times New Roman" panose="02020603050405020304" pitchFamily="18" charset="0"/>
                    <a:cs typeface="Times New Roman" panose="02020603050405020304" pitchFamily="18" charset="0"/>
                  </a:rPr>
                  <a:t>网络的实际输出</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值并按照某种探索策略选择当前决策</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观测倒立摆后续状态</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检测即时回报</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𝑘</m:t>
                        </m:r>
                      </m:sub>
                    </m:sSub>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更新</a:t>
                </a:r>
                <a14:m>
                  <m:oMath xmlns:m="http://schemas.openxmlformats.org/officeDocument/2006/math">
                    <m:d>
                      <m:dPr>
                        <m:ctrlPr>
                          <a:rPr lang="en-US" altLang="zh-CN" sz="2400" i="1" smtClean="0">
                            <a:latin typeface="Cambria Math" panose="02040503050406030204" pitchFamily="18" charset="0"/>
                            <a:cs typeface="Times New Roman" panose="02020603050405020304" pitchFamily="18" charset="0"/>
                          </a:rPr>
                        </m:ctrlPr>
                      </m:dPr>
                      <m:e>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e>
                    </m:d>
                    <m:r>
                      <a:rPr lang="zh-CN" altLang="en-US" sz="2400" i="1">
                        <a:latin typeface="Cambria Math" panose="02040503050406030204" pitchFamily="18" charset="0"/>
                        <a:cs typeface="Times New Roman" panose="02020603050405020304" pitchFamily="18" charset="0"/>
                      </a:rPr>
                      <m:t>的</m:t>
                    </m:r>
                  </m:oMath>
                </a14:m>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值，利用误差信号</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𝑒</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𝑄</m:t>
                    </m:r>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𝑋</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𝑎</m:t>
                            </m:r>
                          </m:e>
                          <m:sub>
                            <m:r>
                              <a:rPr lang="en-US" altLang="zh-CN" sz="2400" b="0" i="1" smtClean="0">
                                <a:latin typeface="Cambria Math" panose="02040503050406030204" pitchFamily="18" charset="0"/>
                                <a:cs typeface="Times New Roman" panose="02020603050405020304" pitchFamily="18" charset="0"/>
                              </a:rPr>
                              <m:t>𝑘</m:t>
                            </m:r>
                          </m:sub>
                        </m:sSub>
                      </m:e>
                    </m:d>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𝑄</m:t>
                    </m:r>
                    <m:r>
                      <a:rPr lang="en-US" altLang="zh-CN" sz="2400" b="0" i="1" smtClean="0">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𝑋</m:t>
                        </m:r>
                      </m:e>
                      <m:sub>
                        <m:r>
                          <a:rPr lang="en-US" altLang="zh-CN" sz="2400" i="1">
                            <a:latin typeface="Cambria Math" panose="02040503050406030204" pitchFamily="18" charset="0"/>
                            <a:cs typeface="Times New Roman" panose="02020603050405020304" pitchFamily="18" charset="0"/>
                          </a:rPr>
                          <m:t>𝑘</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𝑎</m:t>
                        </m:r>
                      </m:e>
                      <m:sub>
                        <m:r>
                          <a:rPr lang="en-US" altLang="zh-CN" sz="2400" i="1">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en-US" altLang="zh-CN" sz="2400" b="0" i="1"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更新</a:t>
                </a:r>
                <a:r>
                  <a:rPr lang="en-US" altLang="zh-CN" sz="2400" dirty="0">
                    <a:latin typeface="Times New Roman" panose="02020603050405020304" pitchFamily="18" charset="0"/>
                    <a:cs typeface="Times New Roman" panose="02020603050405020304" pitchFamily="18" charset="0"/>
                  </a:rPr>
                  <a:t>BP</a:t>
                </a:r>
                <a:r>
                  <a:rPr lang="zh-CN" altLang="en-US" sz="2400" dirty="0">
                    <a:latin typeface="Times New Roman" panose="02020603050405020304" pitchFamily="18" charset="0"/>
                    <a:cs typeface="Times New Roman" panose="02020603050405020304" pitchFamily="18" charset="0"/>
                  </a:rPr>
                  <a:t>权值</a:t>
                </a:r>
                <a14:m>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sub>
                    </m:sSub>
                    <m:r>
                      <a:rPr lang="zh-CN" altLang="en-US" sz="2400" i="1">
                        <a:latin typeface="Cambria Math" panose="02040503050406030204" pitchFamily="18" charset="0"/>
                        <a:cs typeface="Times New Roman" panose="02020603050405020304" pitchFamily="18" charset="0"/>
                      </a:rPr>
                      <m:t>为</m:t>
                    </m:r>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𝑊</m:t>
                        </m:r>
                      </m:e>
                      <m:sub>
                        <m:r>
                          <a:rPr lang="en-US" altLang="zh-CN" sz="2400" b="0" i="1" smtClean="0">
                            <a:latin typeface="Cambria Math" panose="02040503050406030204" pitchFamily="18" charset="0"/>
                            <a:cs typeface="Times New Roman" panose="02020603050405020304" pitchFamily="18" charset="0"/>
                          </a:rPr>
                          <m:t>𝑘</m:t>
                        </m:r>
                        <m:r>
                          <a:rPr lang="en-US" altLang="zh-CN" sz="2400" b="0" i="1" smtClean="0">
                            <a:latin typeface="Cambria Math" panose="02040503050406030204" pitchFamily="18" charset="0"/>
                            <a:cs typeface="Times New Roman" panose="02020603050405020304" pitchFamily="18" charset="0"/>
                          </a:rPr>
                          <m:t>+1</m:t>
                        </m:r>
                      </m:sub>
                    </m:sSub>
                  </m:oMath>
                </a14:m>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转到时间步</a:t>
                </a:r>
                <a:r>
                  <a:rPr lang="en-US" altLang="zh-CN" sz="2400" dirty="0">
                    <a:latin typeface="Times New Roman" panose="02020603050405020304" pitchFamily="18" charset="0"/>
                    <a:cs typeface="Times New Roman" panose="02020603050405020304" pitchFamily="18" charset="0"/>
                  </a:rPr>
                  <a:t>k+1</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84784"/>
                <a:ext cx="8712969" cy="4680519"/>
              </a:xfrm>
              <a:blipFill rotWithShape="0">
                <a:blip r:embed="rId2"/>
                <a:stretch>
                  <a:fillRect l="-90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29238" y="6013419"/>
                <a:ext cx="7944483" cy="4948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𝑸</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𝑿</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𝑸</m:t>
                      </m:r>
                      <m:d>
                        <m:dPr>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𝑿</m:t>
                              </m:r>
                            </m:e>
                            <m:sub>
                              <m:r>
                                <a:rPr lang="en-US" altLang="zh-CN" sz="2000" i="1">
                                  <a:latin typeface="Cambria Math" panose="02040503050406030204" pitchFamily="18" charset="0"/>
                                </a:rPr>
                                <m:t>𝒌</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𝑾</m:t>
                              </m:r>
                            </m:e>
                            <m:sub>
                              <m:r>
                                <a:rPr lang="en-US" altLang="zh-CN" sz="2000" b="1" i="1" smtClean="0">
                                  <a:latin typeface="Cambria Math" panose="02040503050406030204" pitchFamily="18" charset="0"/>
                                </a:rPr>
                                <m:t>𝒌</m:t>
                              </m:r>
                            </m:sub>
                          </m:sSub>
                        </m:e>
                      </m:d>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𝒓</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zh-CN" altLang="en-US" sz="2000" b="1" i="1" smtClean="0">
                          <a:latin typeface="Cambria Math" panose="02040503050406030204" pitchFamily="18" charset="0"/>
                        </a:rPr>
                        <m:t>𝜸</m:t>
                      </m:r>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𝒃</m:t>
                              </m:r>
                            </m:lim>
                          </m:limLow>
                        </m:fName>
                        <m:e>
                          <m:r>
                            <a:rPr lang="en-US" altLang="zh-CN" sz="2000" b="1" i="1" smtClean="0">
                              <a:latin typeface="Cambria Math" panose="02040503050406030204" pitchFamily="18" charset="0"/>
                            </a:rPr>
                            <m:t>𝑸</m:t>
                          </m:r>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𝑿</m:t>
                              </m:r>
                            </m:e>
                            <m:sub>
                              <m:r>
                                <a:rPr lang="en-US" altLang="zh-CN" sz="2000" i="1">
                                  <a:latin typeface="Cambria Math" panose="02040503050406030204" pitchFamily="18" charset="0"/>
                                </a:rPr>
                                <m:t>𝒌</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r>
                            <a:rPr lang="en-US" altLang="zh-CN" sz="2000" i="1">
                              <a:latin typeface="Cambria Math" panose="02040503050406030204" pitchFamily="18" charset="0"/>
                            </a:rPr>
                            <m:t>,</m:t>
                          </m:r>
                          <m:r>
                            <a:rPr lang="en-US" altLang="zh-CN" sz="2000" b="1" i="1" smtClean="0">
                              <a:latin typeface="Cambria Math" panose="02040503050406030204" pitchFamily="18" charset="0"/>
                            </a:rPr>
                            <m:t>𝒃</m:t>
                          </m:r>
                          <m:r>
                            <a:rPr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𝑾</m:t>
                              </m:r>
                            </m:e>
                            <m:sub>
                              <m:r>
                                <a:rPr lang="en-US" altLang="zh-CN" sz="2000" i="1">
                                  <a:latin typeface="Cambria Math" panose="02040503050406030204" pitchFamily="18" charset="0"/>
                                </a:rPr>
                                <m:t>𝒌</m:t>
                              </m:r>
                            </m:sub>
                          </m:sSub>
                          <m:r>
                            <a:rPr lang="en-US" altLang="zh-CN" sz="2000" b="1" i="1" smtClean="0">
                              <a:latin typeface="Cambria Math" panose="02040503050406030204" pitchFamily="18" charset="0"/>
                            </a:rPr>
                            <m:t>)</m:t>
                          </m:r>
                        </m:e>
                      </m:func>
                      <m:r>
                        <a:rPr lang="en-US" altLang="zh-CN" sz="2000" b="1" i="1" smtClean="0">
                          <a:latin typeface="Cambria Math" panose="02040503050406030204" pitchFamily="18" charset="0"/>
                        </a:rPr>
                        <m:t>)</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29238" y="6013419"/>
                <a:ext cx="7944483" cy="494815"/>
              </a:xfrm>
              <a:prstGeom prst="rect">
                <a:avLst/>
              </a:prstGeom>
              <a:blipFill rotWithShape="0">
                <a:blip r:embed="rId3"/>
                <a:stretch>
                  <a:fillRect b="-365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51305" y="6385795"/>
                <a:ext cx="242476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𝜶</m:t>
                          </m:r>
                        </m:e>
                        <m:sub>
                          <m:r>
                            <a:rPr lang="en-US" altLang="zh-CN" sz="2000" b="1" i="1" smtClean="0">
                              <a:latin typeface="Cambria Math" panose="02040503050406030204" pitchFamily="18" charset="0"/>
                            </a:rPr>
                            <m:t>𝒌</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r>
                        <a:rPr lang="zh-CN" altLang="en-US" sz="2000" b="1" i="1" smtClean="0">
                          <a:latin typeface="Cambria Math" panose="02040503050406030204" pitchFamily="18" charset="0"/>
                        </a:rPr>
                        <m:t>𝜸</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𝟗𝟓</m:t>
                      </m:r>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51305" y="6385795"/>
                <a:ext cx="2424766" cy="400110"/>
              </a:xfrm>
              <a:prstGeom prst="rect">
                <a:avLst/>
              </a:prstGeom>
              <a:blipFill rotWithShape="0">
                <a:blip r:embed="rId4"/>
                <a:stretch>
                  <a:fillRect b="-769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129</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BP</a:t>
            </a:r>
            <a:r>
              <a:rPr lang="zh-CN" altLang="en-US" dirty="0">
                <a:latin typeface="Times New Roman" panose="02020603050405020304" pitchFamily="18" charset="0"/>
                <a:cs typeface="Times New Roman" panose="02020603050405020304" pitchFamily="18" charset="0"/>
              </a:rPr>
              <a:t>网络输入标准化，分布在</a:t>
            </a:r>
            <a:r>
              <a:rPr lang="en-US" altLang="zh-CN" dirty="0">
                <a:latin typeface="Times New Roman" panose="02020603050405020304" pitchFamily="18" charset="0"/>
                <a:cs typeface="Times New Roman" panose="02020603050405020304" pitchFamily="18" charset="0"/>
              </a:rPr>
              <a:t>[-1.0,1.0]</a:t>
            </a:r>
            <a:r>
              <a:rPr lang="zh-CN" altLang="en-US" dirty="0">
                <a:latin typeface="Times New Roman" panose="02020603050405020304" pitchFamily="18" charset="0"/>
                <a:cs typeface="Times New Roman" panose="02020603050405020304" pitchFamily="18" charset="0"/>
              </a:rPr>
              <a:t>之间</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确定模型试验和随机模型（加入高斯噪声</a:t>
            </a:r>
            <a:r>
              <a:rPr lang="en-US" altLang="zh-CN" dirty="0">
                <a:latin typeface="Times New Roman" panose="02020603050405020304" pitchFamily="18" charset="0"/>
                <a:cs typeface="Times New Roman" panose="02020603050405020304" pitchFamily="18" charset="0"/>
              </a:rPr>
              <a:t>N(0,0.1)</a:t>
            </a:r>
            <a:r>
              <a:rPr lang="zh-CN" altLang="en-US" dirty="0">
                <a:latin typeface="Times New Roman" panose="02020603050405020304" pitchFamily="18" charset="0"/>
                <a:cs typeface="Times New Roman" panose="02020603050405020304" pitchFamily="18" charset="0"/>
              </a:rPr>
              <a:t>）试验各</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次</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每次试验当倒立摆的试探次数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失败次数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超过 </a:t>
            </a:r>
            <a:r>
              <a:rPr lang="en-US" altLang="zh-CN" dirty="0">
                <a:latin typeface="Times New Roman" panose="02020603050405020304" pitchFamily="18" charset="0"/>
                <a:cs typeface="Times New Roman" panose="02020603050405020304" pitchFamily="18" charset="0"/>
              </a:rPr>
              <a:t>10000</a:t>
            </a:r>
            <a:r>
              <a:rPr lang="zh-CN" altLang="en-US" dirty="0">
                <a:latin typeface="Times New Roman" panose="02020603050405020304" pitchFamily="18" charset="0"/>
                <a:cs typeface="Times New Roman" panose="02020603050405020304" pitchFamily="18" charset="0"/>
              </a:rPr>
              <a:t>次或一次试探的平衡步数超过</a:t>
            </a:r>
            <a:r>
              <a:rPr lang="en-US" altLang="zh-CN" dirty="0">
                <a:latin typeface="Times New Roman" panose="02020603050405020304" pitchFamily="18" charset="0"/>
                <a:cs typeface="Times New Roman" panose="02020603050405020304" pitchFamily="18" charset="0"/>
              </a:rPr>
              <a:t>500000</a:t>
            </a:r>
            <a:r>
              <a:rPr lang="zh-CN" altLang="en-US" dirty="0">
                <a:latin typeface="Times New Roman" panose="02020603050405020304" pitchFamily="18" charset="0"/>
                <a:cs typeface="Times New Roman" panose="02020603050405020304" pitchFamily="18" charset="0"/>
              </a:rPr>
              <a:t>步时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中止倒立摆的学习并重新开始另一次试验</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如果倒立摆在一次试探中能保持 </a:t>
            </a:r>
            <a:r>
              <a:rPr lang="en-US" altLang="zh-CN" dirty="0">
                <a:latin typeface="Times New Roman" panose="02020603050405020304" pitchFamily="18" charset="0"/>
                <a:cs typeface="Times New Roman" panose="02020603050405020304" pitchFamily="18" charset="0"/>
              </a:rPr>
              <a:t>500000</a:t>
            </a:r>
            <a:r>
              <a:rPr lang="zh-CN" altLang="en-US" dirty="0">
                <a:latin typeface="Times New Roman" panose="02020603050405020304" pitchFamily="18" charset="0"/>
                <a:cs typeface="Times New Roman" panose="02020603050405020304" pitchFamily="18" charset="0"/>
              </a:rPr>
              <a:t>步不到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就认为本次试验已经能成功控制倒立摆平衡了</a:t>
            </a:r>
            <a:endParaRPr lang="en-US" altLang="zh-CN" dirty="0">
              <a:latin typeface="Times New Roman" panose="02020603050405020304" pitchFamily="18" charset="0"/>
              <a:cs typeface="Times New Roman" panose="02020603050405020304" pitchFamily="18" charset="0"/>
            </a:endParaRPr>
          </a:p>
          <a:p>
            <a:r>
              <a:rPr lang="zh-CN" altLang="en-US" dirty="0"/>
              <a:t>在每次平衡失败后 </a:t>
            </a:r>
            <a:r>
              <a:rPr lang="en-US" altLang="zh-CN" dirty="0"/>
              <a:t>,</a:t>
            </a:r>
            <a:r>
              <a:rPr lang="zh-CN" altLang="en-US" dirty="0"/>
              <a:t>将初始状态复位为一定范围内的随机值 </a:t>
            </a:r>
            <a:br>
              <a:rPr lang="zh-CN" altLang="en-US" dirty="0"/>
            </a:br>
            <a:endParaRPr lang="en-US"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强化学习的基本模型</a:t>
            </a:r>
            <a:r>
              <a:rPr lang="en-US" altLang="zh-CN" dirty="0"/>
              <a:t>-MDP</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a:t>
            </a:fld>
            <a:endParaRPr lang="en-US" altLang="zh-CN"/>
          </a:p>
        </p:txBody>
      </p:sp>
      <p:sp>
        <p:nvSpPr>
          <p:cNvPr id="6" name="内容占位符 5"/>
          <p:cNvSpPr>
            <a:spLocks noGrp="1"/>
          </p:cNvSpPr>
          <p:nvPr>
            <p:ph sz="half" idx="1"/>
          </p:nvPr>
        </p:nvSpPr>
        <p:spPr>
          <a:xfrm>
            <a:off x="107504" y="1556793"/>
            <a:ext cx="9036496" cy="2736303"/>
          </a:xfrm>
        </p:spPr>
        <p:txBody>
          <a:bodyPr/>
          <a:lstStyle/>
          <a:p>
            <a:pPr marL="0" indent="0">
              <a:buNone/>
            </a:pPr>
            <a:r>
              <a:rPr lang="zh-CN" altLang="en-US" dirty="0">
                <a:latin typeface="Times New Roman" panose="02020603050405020304" pitchFamily="18" charset="0"/>
                <a:cs typeface="Times New Roman" panose="02020603050405020304" pitchFamily="18" charset="0"/>
              </a:rPr>
              <a:t>马尔科夫决策模型（</a:t>
            </a:r>
            <a:r>
              <a:rPr lang="en-US" altLang="zh-CN" dirty="0">
                <a:latin typeface="Times New Roman" panose="02020603050405020304" pitchFamily="18" charset="0"/>
                <a:cs typeface="Times New Roman" panose="02020603050405020304" pitchFamily="18" charset="0"/>
              </a:rPr>
              <a:t>S,A,P,R</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：环境状态空间</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：动作空间</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P</a:t>
            </a:r>
            <a:r>
              <a:rPr lang="zh-CN" altLang="en-US" dirty="0">
                <a:latin typeface="Times New Roman" panose="02020603050405020304" pitchFamily="18" charset="0"/>
                <a:cs typeface="Times New Roman" panose="02020603050405020304" pitchFamily="18" charset="0"/>
              </a:rPr>
              <a:t>：状态转移矩阵</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：回报值或回报函数</a:t>
            </a:r>
            <a:endParaRPr lang="en-US" altLang="zh-CN" dirty="0">
              <a:latin typeface="Times New Roman" panose="02020603050405020304" pitchFamily="18" charset="0"/>
              <a:cs typeface="Times New Roman" panose="02020603050405020304" pitchFamily="18" charset="0"/>
            </a:endParaRPr>
          </a:p>
        </p:txBody>
      </p:sp>
      <p:sp>
        <p:nvSpPr>
          <p:cNvPr id="7" name="内容占位符 5"/>
          <p:cNvSpPr txBox="1">
            <a:spLocks/>
          </p:cNvSpPr>
          <p:nvPr/>
        </p:nvSpPr>
        <p:spPr bwMode="auto">
          <a:xfrm>
            <a:off x="107504" y="4406056"/>
            <a:ext cx="8712969" cy="21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t>延迟或稀疏的回报：</a:t>
            </a:r>
            <a:endParaRPr kumimoji="0" lang="en-US" altLang="zh-CN" b="0" dirty="0"/>
          </a:p>
          <a:p>
            <a:pPr marL="457200" lvl="1" indent="0">
              <a:buNone/>
            </a:pPr>
            <a:r>
              <a:rPr kumimoji="0" lang="zh-CN" altLang="en-US" b="0" dirty="0"/>
              <a:t>执行动作之后反馈给学习器的只有一个立即回报，甚至没有有效的反馈，根据立即回报并不能直接判断动作的优劣。大多数时候智能体需要执行一系列的动作之后才能得到一个成功的反馈</a:t>
            </a:r>
          </a:p>
        </p:txBody>
      </p:sp>
    </p:spTree>
    <p:extLst>
      <p:ext uri="{BB962C8B-B14F-4D97-AF65-F5344CB8AC3E}">
        <p14:creationId xmlns:p14="http://schemas.microsoft.com/office/powerpoint/2010/main" val="18499258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强化学习倒立摆控制</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130</a:t>
            </a:fld>
            <a:endParaRPr lang="en-US" altLang="zh-CN"/>
          </a:p>
        </p:txBody>
      </p:sp>
      <p:sp>
        <p:nvSpPr>
          <p:cNvPr id="6" name="内容占位符 5"/>
          <p:cNvSpPr>
            <a:spLocks noGrp="1"/>
          </p:cNvSpPr>
          <p:nvPr>
            <p:ph sz="half" idx="1"/>
          </p:nvPr>
        </p:nvSpPr>
        <p:spPr>
          <a:xfrm flipV="1">
            <a:off x="457200" y="6126163"/>
            <a:ext cx="8229600" cy="471189"/>
          </a:xfrm>
        </p:spPr>
        <p:txBody>
          <a:bodyPr/>
          <a:lstStyle/>
          <a:p>
            <a:endParaRPr lang="zh-CN" altLang="en-US" dirty="0"/>
          </a:p>
        </p:txBody>
      </p:sp>
      <p:pic>
        <p:nvPicPr>
          <p:cNvPr id="7" name="图片 6"/>
          <p:cNvPicPr>
            <a:picLocks noChangeAspect="1"/>
          </p:cNvPicPr>
          <p:nvPr/>
        </p:nvPicPr>
        <p:blipFill>
          <a:blip r:embed="rId2"/>
          <a:stretch>
            <a:fillRect/>
          </a:stretch>
        </p:blipFill>
        <p:spPr>
          <a:xfrm>
            <a:off x="462379" y="1686241"/>
            <a:ext cx="7801257" cy="4810407"/>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强化学习分类</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131</a:t>
            </a:fld>
            <a:endParaRPr lang="en-US" altLang="zh-CN"/>
          </a:p>
        </p:txBody>
      </p:sp>
      <p:sp>
        <p:nvSpPr>
          <p:cNvPr id="7" name="矩形 6"/>
          <p:cNvSpPr/>
          <p:nvPr/>
        </p:nvSpPr>
        <p:spPr>
          <a:xfrm>
            <a:off x="457200" y="4149080"/>
            <a:ext cx="3141757"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基于模型的动态规划方法</a:t>
            </a:r>
          </a:p>
        </p:txBody>
      </p:sp>
      <mc:AlternateContent xmlns:mc="http://schemas.openxmlformats.org/markup-compatibility/2006" xmlns:a14="http://schemas.microsoft.com/office/drawing/2010/main">
        <mc:Choice Requires="a14">
          <p:sp>
            <p:nvSpPr>
              <p:cNvPr id="8" name="矩形 7"/>
              <p:cNvSpPr/>
              <p:nvPr/>
            </p:nvSpPr>
            <p:spPr>
              <a:xfrm>
                <a:off x="2933563" y="2989117"/>
                <a:ext cx="3816423"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马尔科夫决策过程</a:t>
                </a:r>
                <a14:m>
                  <m:oMath xmlns:m="http://schemas.openxmlformats.org/officeDocument/2006/math">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𝑆</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𝐴</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𝑃</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a:latin typeface="Cambria Math" panose="02040503050406030204" pitchFamily="18" charset="0"/>
                        <a:cs typeface="Times New Roman" panose="02020603050405020304" pitchFamily="18" charset="0"/>
                      </a:rPr>
                      <m:t>)</m:t>
                    </m:r>
                  </m:oMath>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933563" y="2989117"/>
                <a:ext cx="3816423" cy="64807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9" name="矩形 8"/>
          <p:cNvSpPr/>
          <p:nvPr/>
        </p:nvSpPr>
        <p:spPr>
          <a:xfrm>
            <a:off x="5626899" y="4139638"/>
            <a:ext cx="284431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无模型的强化学习方法</a:t>
            </a:r>
          </a:p>
        </p:txBody>
      </p:sp>
      <p:sp>
        <p:nvSpPr>
          <p:cNvPr id="10" name="矩形 9"/>
          <p:cNvSpPr/>
          <p:nvPr/>
        </p:nvSpPr>
        <p:spPr>
          <a:xfrm>
            <a:off x="3870179" y="1726868"/>
            <a:ext cx="185395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序贯决策问题</a:t>
            </a:r>
          </a:p>
        </p:txBody>
      </p:sp>
      <p:sp>
        <p:nvSpPr>
          <p:cNvPr id="11" name="下箭头 10"/>
          <p:cNvSpPr/>
          <p:nvPr/>
        </p:nvSpPr>
        <p:spPr>
          <a:xfrm>
            <a:off x="4680011" y="2470926"/>
            <a:ext cx="323529" cy="425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5363971"/>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策略迭代</a:t>
            </a:r>
          </a:p>
        </p:txBody>
      </p:sp>
      <p:sp>
        <p:nvSpPr>
          <p:cNvPr id="13" name="矩形 12"/>
          <p:cNvSpPr/>
          <p:nvPr/>
        </p:nvSpPr>
        <p:spPr>
          <a:xfrm>
            <a:off x="1416010"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值迭代</a:t>
            </a:r>
          </a:p>
        </p:txBody>
      </p:sp>
      <p:sp>
        <p:nvSpPr>
          <p:cNvPr id="14" name="矩形 13"/>
          <p:cNvSpPr/>
          <p:nvPr/>
        </p:nvSpPr>
        <p:spPr>
          <a:xfrm>
            <a:off x="3091088"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策略搜索</a:t>
            </a:r>
          </a:p>
        </p:txBody>
      </p:sp>
      <p:sp>
        <p:nvSpPr>
          <p:cNvPr id="15" name="矩形 14"/>
          <p:cNvSpPr/>
          <p:nvPr/>
        </p:nvSpPr>
        <p:spPr>
          <a:xfrm>
            <a:off x="4841774" y="536430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策略迭代</a:t>
            </a:r>
          </a:p>
        </p:txBody>
      </p:sp>
      <p:sp>
        <p:nvSpPr>
          <p:cNvPr id="16" name="矩形 15"/>
          <p:cNvSpPr/>
          <p:nvPr/>
        </p:nvSpPr>
        <p:spPr>
          <a:xfrm>
            <a:off x="6444208" y="5355924"/>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值迭代</a:t>
            </a:r>
          </a:p>
        </p:txBody>
      </p:sp>
      <p:sp>
        <p:nvSpPr>
          <p:cNvPr id="17" name="矩形 16"/>
          <p:cNvSpPr/>
          <p:nvPr/>
        </p:nvSpPr>
        <p:spPr>
          <a:xfrm>
            <a:off x="7919864" y="5364836"/>
            <a:ext cx="122413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策略搜索</a:t>
            </a:r>
          </a:p>
        </p:txBody>
      </p:sp>
      <p:cxnSp>
        <p:nvCxnSpPr>
          <p:cNvPr id="19" name="直接连接符 18"/>
          <p:cNvCxnSpPr>
            <a:stCxn id="8" idx="2"/>
          </p:cNvCxnSpPr>
          <p:nvPr/>
        </p:nvCxnSpPr>
        <p:spPr>
          <a:xfrm flipH="1">
            <a:off x="4841774" y="3637189"/>
            <a:ext cx="1" cy="223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028078" y="3861048"/>
            <a:ext cx="50209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7" idx="0"/>
          </p:cNvCxnSpPr>
          <p:nvPr/>
        </p:nvCxnSpPr>
        <p:spPr>
          <a:xfrm>
            <a:off x="2028078" y="3861048"/>
            <a:ext cx="1"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endCxn id="9" idx="0"/>
          </p:cNvCxnSpPr>
          <p:nvPr/>
        </p:nvCxnSpPr>
        <p:spPr>
          <a:xfrm>
            <a:off x="7037612" y="3861048"/>
            <a:ext cx="11445" cy="278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7" idx="2"/>
          </p:cNvCxnSpPr>
          <p:nvPr/>
        </p:nvCxnSpPr>
        <p:spPr>
          <a:xfrm flipH="1">
            <a:off x="2028078" y="4797152"/>
            <a:ext cx="1" cy="56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12068" y="5080561"/>
            <a:ext cx="3091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14" idx="0"/>
          </p:cNvCxnSpPr>
          <p:nvPr/>
        </p:nvCxnSpPr>
        <p:spPr>
          <a:xfrm>
            <a:off x="3703156" y="5080561"/>
            <a:ext cx="0" cy="275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2" idx="0"/>
          </p:cNvCxnSpPr>
          <p:nvPr/>
        </p:nvCxnSpPr>
        <p:spPr>
          <a:xfrm>
            <a:off x="612068" y="5080561"/>
            <a:ext cx="0" cy="28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9" idx="2"/>
            <a:endCxn id="16" idx="0"/>
          </p:cNvCxnSpPr>
          <p:nvPr/>
        </p:nvCxnSpPr>
        <p:spPr>
          <a:xfrm>
            <a:off x="7049057" y="4787710"/>
            <a:ext cx="7219" cy="56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453842" y="5080561"/>
            <a:ext cx="30780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5" idx="0"/>
          </p:cNvCxnSpPr>
          <p:nvPr/>
        </p:nvCxnSpPr>
        <p:spPr>
          <a:xfrm>
            <a:off x="5453842" y="5080561"/>
            <a:ext cx="0" cy="28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17" idx="0"/>
          </p:cNvCxnSpPr>
          <p:nvPr/>
        </p:nvCxnSpPr>
        <p:spPr>
          <a:xfrm>
            <a:off x="8531932" y="5080561"/>
            <a:ext cx="0" cy="28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46"/>
              <p:cNvSpPr/>
              <p:nvPr/>
            </p:nvSpPr>
            <p:spPr>
              <a:xfrm>
                <a:off x="827584" y="3424934"/>
                <a:ext cx="1582676"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𝑆</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𝐴</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𝑃</m:t>
                      </m:r>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a:latin typeface="Cambria Math" panose="02040503050406030204" pitchFamily="18" charset="0"/>
                          <a:cs typeface="Times New Roman" panose="02020603050405020304" pitchFamily="18" charset="0"/>
                        </a:rPr>
                        <m:t>)</m:t>
                      </m:r>
                    </m:oMath>
                  </m:oMathPara>
                </a14:m>
                <a:endParaRPr lang="zh-CN" altLang="en-US" sz="2000" dirty="0"/>
              </a:p>
            </p:txBody>
          </p:sp>
        </mc:Choice>
        <mc:Fallback xmlns="">
          <p:sp>
            <p:nvSpPr>
              <p:cNvPr id="47" name="矩形 46"/>
              <p:cNvSpPr>
                <a:spLocks noRot="1" noChangeAspect="1" noMove="1" noResize="1" noEditPoints="1" noAdjustHandles="1" noChangeArrowheads="1" noChangeShapeType="1" noTextEdit="1"/>
              </p:cNvSpPr>
              <p:nvPr/>
            </p:nvSpPr>
            <p:spPr>
              <a:xfrm>
                <a:off x="827584" y="3424934"/>
                <a:ext cx="1582676" cy="400110"/>
              </a:xfrm>
              <a:prstGeom prst="rect">
                <a:avLst/>
              </a:prstGeom>
              <a:blipFill rotWithShape="0">
                <a:blip r:embed="rId4"/>
                <a:stretch>
                  <a:fillRect l="-1544"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矩形 47"/>
              <p:cNvSpPr/>
              <p:nvPr/>
            </p:nvSpPr>
            <p:spPr>
              <a:xfrm>
                <a:off x="6721597" y="3436028"/>
                <a:ext cx="203799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𝑆</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𝐴</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𝑃</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𝑟</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r>
                        <a:rPr lang="en-US" altLang="zh-CN" sz="2000" b="0" i="1" smtClean="0">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m:t>
                      </m:r>
                    </m:oMath>
                  </m:oMathPara>
                </a14:m>
                <a:endParaRPr lang="zh-CN" altLang="en-US" sz="2000" dirty="0"/>
              </a:p>
            </p:txBody>
          </p:sp>
        </mc:Choice>
        <mc:Fallback xmlns="">
          <p:sp>
            <p:nvSpPr>
              <p:cNvPr id="48" name="矩形 47"/>
              <p:cNvSpPr>
                <a:spLocks noRot="1" noChangeAspect="1" noMove="1" noResize="1" noEditPoints="1" noAdjustHandles="1" noChangeArrowheads="1" noChangeShapeType="1" noTextEdit="1"/>
              </p:cNvSpPr>
              <p:nvPr/>
            </p:nvSpPr>
            <p:spPr>
              <a:xfrm>
                <a:off x="6721597" y="3436028"/>
                <a:ext cx="2037994" cy="400110"/>
              </a:xfrm>
              <a:prstGeom prst="rect">
                <a:avLst/>
              </a:prstGeom>
              <a:blipFill rotWithShape="0">
                <a:blip r:embed="rId5"/>
                <a:stretch>
                  <a:fillRect l="-1198" b="-1692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132</a:t>
            </a:fld>
            <a:endParaRPr lang="en-US" altLang="zh-CN"/>
          </a:p>
        </p:txBody>
      </p:sp>
      <p:pic>
        <p:nvPicPr>
          <p:cNvPr id="7" name="图片 6"/>
          <p:cNvPicPr>
            <a:picLocks noChangeAspect="1"/>
          </p:cNvPicPr>
          <p:nvPr/>
        </p:nvPicPr>
        <p:blipFill>
          <a:blip r:embed="rId2"/>
          <a:stretch>
            <a:fillRect/>
          </a:stretch>
        </p:blipFill>
        <p:spPr>
          <a:xfrm>
            <a:off x="796928" y="1556792"/>
            <a:ext cx="7550143" cy="4608512"/>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133</a:t>
            </a:fld>
            <a:endParaRPr lang="en-US" altLang="zh-CN"/>
          </a:p>
        </p:txBody>
      </p:sp>
      <p:sp>
        <p:nvSpPr>
          <p:cNvPr id="6" name="内容占位符 5"/>
          <p:cNvSpPr>
            <a:spLocks noGrp="1"/>
          </p:cNvSpPr>
          <p:nvPr>
            <p:ph sz="half" idx="1"/>
          </p:nvPr>
        </p:nvSpPr>
        <p:spPr>
          <a:xfrm>
            <a:off x="0" y="1700808"/>
            <a:ext cx="9144000" cy="4824536"/>
          </a:xfrm>
        </p:spPr>
        <p:txBody>
          <a:bodyPr/>
          <a:lstStyle/>
          <a:p>
            <a:pPr>
              <a:buFont typeface="Wingdings" panose="05000000000000000000" pitchFamily="2" charset="2"/>
              <a:buChar char="n"/>
            </a:pPr>
            <a:r>
              <a:rPr lang="zh-CN" altLang="en-US" dirty="0"/>
              <a:t>早期主线：</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、动物学习心理学，通过试误（</a:t>
            </a:r>
            <a:r>
              <a:rPr lang="en-US" altLang="zh-CN" dirty="0">
                <a:latin typeface="Times New Roman" panose="02020603050405020304" pitchFamily="18" charset="0"/>
                <a:cs typeface="Times New Roman" panose="02020603050405020304" pitchFamily="18" charset="0"/>
              </a:rPr>
              <a:t>Trial and Error</a:t>
            </a:r>
            <a:r>
              <a:rPr lang="zh-CN" altLang="en-US" dirty="0">
                <a:latin typeface="Times New Roman" panose="02020603050405020304" pitchFamily="18" charset="0"/>
                <a:cs typeface="Times New Roman" panose="02020603050405020304" pitchFamily="18" charset="0"/>
              </a:rPr>
              <a:t>）</a:t>
            </a:r>
            <a:r>
              <a:rPr lang="zh-CN" altLang="en-US" dirty="0"/>
              <a:t>达到学习目的</a:t>
            </a:r>
            <a:endParaRPr lang="en-US" altLang="zh-CN" dirty="0"/>
          </a:p>
          <a:p>
            <a:r>
              <a:rPr lang="en-US" altLang="zh-CN" dirty="0">
                <a:latin typeface="Times New Roman" panose="02020603050405020304" pitchFamily="18" charset="0"/>
                <a:cs typeface="Times New Roman" panose="02020603050405020304" pitchFamily="18" charset="0"/>
              </a:rPr>
              <a:t>1911 Edward Thorndike,</a:t>
            </a:r>
            <a:r>
              <a:rPr lang="zh-CN" altLang="en-US" dirty="0">
                <a:latin typeface="Times New Roman" panose="02020603050405020304" pitchFamily="18" charset="0"/>
                <a:cs typeface="Times New Roman" panose="02020603050405020304" pitchFamily="18" charset="0"/>
              </a:rPr>
              <a:t>“效应定律（</a:t>
            </a:r>
            <a:r>
              <a:rPr lang="en-US" altLang="zh-CN" dirty="0">
                <a:latin typeface="Times New Roman" panose="02020603050405020304" pitchFamily="18" charset="0"/>
                <a:cs typeface="Times New Roman" panose="02020603050405020304" pitchFamily="18" charset="0"/>
              </a:rPr>
              <a:t>Law of Effect</a:t>
            </a:r>
            <a:r>
              <a:rPr lang="zh-CN" altLang="en-US" dirty="0">
                <a:latin typeface="Times New Roman" panose="02020603050405020304" pitchFamily="18" charset="0"/>
                <a:cs typeface="Times New Roman" panose="02020603050405020304" pitchFamily="18" charset="0"/>
              </a:rPr>
              <a:t>）”强调行为的结果有优劣之分并成为行为选择的依据，同时指出能够导致正的回报的行为选择概率将增加，而导致负回报的行为选择概率将降低</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1954 Minsky </a:t>
            </a:r>
            <a:r>
              <a:rPr lang="zh-CN" altLang="en-US" dirty="0">
                <a:latin typeface="Times New Roman" panose="02020603050405020304" pitchFamily="18" charset="0"/>
                <a:cs typeface="Times New Roman" panose="02020603050405020304" pitchFamily="18" charset="0"/>
              </a:rPr>
              <a:t>等最早进行“试误”学习计算研究，提出了</a:t>
            </a:r>
            <a:r>
              <a:rPr lang="en-US" altLang="zh-CN" dirty="0">
                <a:latin typeface="Times New Roman" panose="02020603050405020304" pitchFamily="18" charset="0"/>
                <a:cs typeface="Times New Roman" panose="02020603050405020304" pitchFamily="18" charset="0"/>
              </a:rPr>
              <a:t>SNARCs(Stochastic Neural-Analog Reinforcement Calculators)</a:t>
            </a:r>
            <a:r>
              <a:rPr lang="zh-CN" altLang="en-US" dirty="0">
                <a:latin typeface="Times New Roman" panose="02020603050405020304" pitchFamily="18" charset="0"/>
                <a:cs typeface="Times New Roman" panose="02020603050405020304" pitchFamily="18" charset="0"/>
              </a:rPr>
              <a:t>的强化学习计算模型</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134</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1961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Minsky </a:t>
            </a:r>
            <a:r>
              <a:rPr lang="zh-CN" altLang="en-US" dirty="0">
                <a:latin typeface="Times New Roman" panose="02020603050405020304" pitchFamily="18" charset="0"/>
                <a:cs typeface="Times New Roman" panose="02020603050405020304" pitchFamily="18" charset="0"/>
              </a:rPr>
              <a:t>的论文</a:t>
            </a:r>
            <a:r>
              <a:rPr lang="en-US" altLang="zh-CN" dirty="0">
                <a:latin typeface="Times New Roman" panose="02020603050405020304" pitchFamily="18" charset="0"/>
                <a:cs typeface="Times New Roman" panose="02020603050405020304" pitchFamily="18" charset="0"/>
              </a:rPr>
              <a:t>《Steps Toward Artificial Intelligence》</a:t>
            </a:r>
            <a:r>
              <a:rPr lang="zh-CN" altLang="en-US" dirty="0">
                <a:latin typeface="Times New Roman" panose="02020603050405020304" pitchFamily="18" charset="0"/>
                <a:cs typeface="Times New Roman" panose="02020603050405020304" pitchFamily="18" charset="0"/>
              </a:rPr>
              <a:t>讨论了几个与强化学习相关的主题，其中包括信任分配问题（</a:t>
            </a:r>
            <a:r>
              <a:rPr lang="en-US" altLang="zh-CN" dirty="0">
                <a:latin typeface="Times New Roman" panose="02020603050405020304" pitchFamily="18" charset="0"/>
                <a:cs typeface="Times New Roman" panose="02020603050405020304" pitchFamily="18" charset="0"/>
              </a:rPr>
              <a:t>Credit Assignment Problem</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这问个题是强化学习必须涉及到的，也是至今研究最多的难点</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1965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Waltz</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1966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Mendel </a:t>
            </a:r>
            <a:r>
              <a:rPr lang="zh-CN" altLang="en-US" dirty="0">
                <a:latin typeface="Times New Roman" panose="02020603050405020304" pitchFamily="18" charset="0"/>
                <a:cs typeface="Times New Roman" panose="02020603050405020304" pitchFamily="18" charset="0"/>
              </a:rPr>
              <a:t>等较早的在工程文献中引用了“强化”和“强化学习</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135</a:t>
            </a:fld>
            <a:endParaRPr lang="en-US" altLang="zh-CN"/>
          </a:p>
        </p:txBody>
      </p:sp>
      <p:sp>
        <p:nvSpPr>
          <p:cNvPr id="6" name="内容占位符 5"/>
          <p:cNvSpPr>
            <a:spLocks noGrp="1"/>
          </p:cNvSpPr>
          <p:nvPr>
            <p:ph sz="half" idx="1"/>
          </p:nvPr>
        </p:nvSpPr>
        <p:spPr>
          <a:xfrm>
            <a:off x="1" y="1844824"/>
            <a:ext cx="8964488" cy="4281339"/>
          </a:xfrm>
        </p:spPr>
        <p:txBody>
          <a:bodyPr/>
          <a:lstStyle/>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、最优控制的研究：值函数和动态规划，不涉及学习</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动态规划是由</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等在</a:t>
            </a:r>
            <a:r>
              <a:rPr lang="en-US" altLang="zh-CN" dirty="0">
                <a:latin typeface="Times New Roman" panose="02020603050405020304" pitchFamily="18" charset="0"/>
                <a:cs typeface="Times New Roman" panose="02020603050405020304" pitchFamily="18" charset="0"/>
              </a:rPr>
              <a:t>20 </a:t>
            </a:r>
            <a:r>
              <a:rPr lang="zh-CN" altLang="en-US" dirty="0">
                <a:latin typeface="Times New Roman" panose="02020603050405020304" pitchFamily="18" charset="0"/>
                <a:cs typeface="Times New Roman" panose="02020603050405020304" pitchFamily="18" charset="0"/>
              </a:rPr>
              <a:t>世纪</a:t>
            </a:r>
            <a:r>
              <a:rPr lang="en-US" altLang="zh-CN" dirty="0">
                <a:latin typeface="Times New Roman" panose="02020603050405020304" pitchFamily="18" charset="0"/>
                <a:cs typeface="Times New Roman" panose="02020603050405020304" pitchFamily="18" charset="0"/>
              </a:rPr>
              <a:t>50 </a:t>
            </a:r>
            <a:r>
              <a:rPr lang="zh-CN" altLang="en-US" dirty="0">
                <a:latin typeface="Times New Roman" panose="02020603050405020304" pitchFamily="18" charset="0"/>
                <a:cs typeface="Times New Roman" panose="02020603050405020304" pitchFamily="18" charset="0"/>
              </a:rPr>
              <a:t>年代晚期提出，同时他于</a:t>
            </a:r>
            <a:r>
              <a:rPr lang="en-US" altLang="zh-CN" dirty="0">
                <a:latin typeface="Times New Roman" panose="02020603050405020304" pitchFamily="18" charset="0"/>
                <a:cs typeface="Times New Roman" panose="02020603050405020304" pitchFamily="18" charset="0"/>
              </a:rPr>
              <a:t>1957 </a:t>
            </a:r>
            <a:r>
              <a:rPr lang="zh-CN" altLang="en-US" dirty="0">
                <a:latin typeface="Times New Roman" panose="02020603050405020304" pitchFamily="18" charset="0"/>
                <a:cs typeface="Times New Roman" panose="02020603050405020304" pitchFamily="18" charset="0"/>
              </a:rPr>
              <a:t>年提出了著名的马尔可夫决策过程（</a:t>
            </a:r>
            <a:r>
              <a:rPr lang="en-US" altLang="zh-CN" dirty="0">
                <a:latin typeface="Times New Roman" panose="02020603050405020304" pitchFamily="18" charset="0"/>
                <a:cs typeface="Times New Roman" panose="02020603050405020304" pitchFamily="18" charset="0"/>
              </a:rPr>
              <a:t>Markov Decision Processes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即最优控制问题的离散统计模式。策略迭代和值迭代是</a:t>
            </a:r>
            <a:r>
              <a:rPr lang="en-US" altLang="zh-CN" dirty="0">
                <a:latin typeface="Times New Roman" panose="02020603050405020304" pitchFamily="18" charset="0"/>
                <a:cs typeface="Times New Roman" panose="02020603050405020304" pitchFamily="18" charset="0"/>
              </a:rPr>
              <a:t>DP </a:t>
            </a:r>
            <a:r>
              <a:rPr lang="zh-CN" altLang="en-US" dirty="0">
                <a:latin typeface="Times New Roman" panose="02020603050405020304" pitchFamily="18" charset="0"/>
                <a:cs typeface="Times New Roman" panose="02020603050405020304" pitchFamily="18" charset="0"/>
              </a:rPr>
              <a:t>的两个主要方法。</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136</a:t>
            </a:fld>
            <a:endParaRPr lang="en-US" altLang="zh-CN"/>
          </a:p>
        </p:txBody>
      </p:sp>
      <p:sp>
        <p:nvSpPr>
          <p:cNvPr id="6" name="内容占位符 5"/>
          <p:cNvSpPr>
            <a:spLocks noGrp="1"/>
          </p:cNvSpPr>
          <p:nvPr>
            <p:ph sz="half" idx="1"/>
          </p:nvPr>
        </p:nvSpPr>
        <p:spPr>
          <a:xfrm>
            <a:off x="1" y="1844824"/>
            <a:ext cx="8964488" cy="4281339"/>
          </a:xfrm>
        </p:spPr>
        <p:txBody>
          <a:bodyPr/>
          <a:lstStyle/>
          <a:p>
            <a:pPr marL="0" indent="0">
              <a:buNone/>
            </a:pPr>
            <a:r>
              <a:rPr lang="en-US" altLang="zh-CN" dirty="0"/>
              <a:t>3</a:t>
            </a:r>
            <a:r>
              <a:rPr lang="zh-CN" altLang="en-US" dirty="0"/>
              <a:t>、时序差分方法的研究</a:t>
            </a:r>
            <a:endParaRPr lang="en-US" altLang="zh-CN" dirty="0"/>
          </a:p>
          <a:p>
            <a:pPr marL="0" indent="0">
              <a:buNone/>
            </a:pPr>
            <a:r>
              <a:rPr lang="zh-CN" altLang="en-US" dirty="0"/>
              <a:t>    </a:t>
            </a:r>
            <a:r>
              <a:rPr lang="zh-CN" altLang="en-US" dirty="0">
                <a:latin typeface="Times New Roman" panose="02020603050405020304" pitchFamily="18" charset="0"/>
                <a:cs typeface="Times New Roman" panose="02020603050405020304" pitchFamily="18" charset="0"/>
              </a:rPr>
              <a:t>时序差分是指对同一个事件或变量在连续两个时刻观测的差值，这一概念来自于学习心理学中有关“次要强化器”（</a:t>
            </a:r>
            <a:r>
              <a:rPr lang="en-US" altLang="zh-CN" dirty="0">
                <a:latin typeface="Times New Roman" panose="02020603050405020304" pitchFamily="18" charset="0"/>
                <a:cs typeface="Times New Roman" panose="02020603050405020304" pitchFamily="18" charset="0"/>
              </a:rPr>
              <a:t>Secondary </a:t>
            </a:r>
            <a:r>
              <a:rPr lang="en-US" altLang="zh-CN" dirty="0" err="1">
                <a:latin typeface="Times New Roman" panose="02020603050405020304" pitchFamily="18" charset="0"/>
                <a:cs typeface="Times New Roman" panose="02020603050405020304" pitchFamily="18" charset="0"/>
              </a:rPr>
              <a:t>Reinforcer</a:t>
            </a:r>
            <a:r>
              <a:rPr lang="zh-CN" altLang="en-US" dirty="0">
                <a:latin typeface="Times New Roman" panose="02020603050405020304" pitchFamily="18" charset="0"/>
                <a:cs typeface="Times New Roman" panose="02020603050405020304" pitchFamily="18" charset="0"/>
              </a:rPr>
              <a:t>）的研究</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1959 </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Samuel </a:t>
            </a:r>
            <a:r>
              <a:rPr lang="zh-CN" altLang="en-US" dirty="0">
                <a:latin typeface="Times New Roman" panose="02020603050405020304" pitchFamily="18" charset="0"/>
                <a:cs typeface="Times New Roman" panose="02020603050405020304" pitchFamily="18" charset="0"/>
              </a:rPr>
              <a:t>第一次提出和执行了一个含有时序差分方法的学习算法用于下棋程序</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1972 </a:t>
            </a:r>
            <a:r>
              <a:rPr lang="zh-CN" altLang="en-US" dirty="0">
                <a:latin typeface="Times New Roman" panose="02020603050405020304" pitchFamily="18" charset="0"/>
                <a:cs typeface="Times New Roman" panose="02020603050405020304" pitchFamily="18" charset="0"/>
              </a:rPr>
              <a:t>年，</a:t>
            </a:r>
            <a:r>
              <a:rPr lang="en-US" altLang="zh-CN" dirty="0" err="1">
                <a:latin typeface="Times New Roman" panose="02020603050405020304" pitchFamily="18" charset="0"/>
                <a:cs typeface="Times New Roman" panose="02020603050405020304" pitchFamily="18" charset="0"/>
              </a:rPr>
              <a:t>Klopf</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将时间序分方法作为试误学习的一个重要部分，用兴奋的输入作为奖励同时用抑制的输入作为惩罚</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137</a:t>
            </a:fld>
            <a:endParaRPr lang="en-US" altLang="zh-CN"/>
          </a:p>
        </p:txBody>
      </p:sp>
      <p:sp>
        <p:nvSpPr>
          <p:cNvPr id="6" name="内容占位符 5"/>
          <p:cNvSpPr>
            <a:spLocks noGrp="1"/>
          </p:cNvSpPr>
          <p:nvPr>
            <p:ph sz="half" idx="1"/>
          </p:nvPr>
        </p:nvSpPr>
        <p:spPr>
          <a:xfrm>
            <a:off x="11635" y="1628800"/>
            <a:ext cx="8964488" cy="4896544"/>
          </a:xfrm>
        </p:spPr>
        <p:txBody>
          <a:bodyPr/>
          <a:lstStyle/>
          <a:p>
            <a:pPr marL="0" indent="0">
              <a:buNone/>
            </a:pPr>
            <a:r>
              <a:rPr lang="en-US" altLang="zh-CN" dirty="0"/>
              <a:t>3</a:t>
            </a:r>
            <a:r>
              <a:rPr lang="zh-CN" altLang="en-US" dirty="0"/>
              <a:t>、时序差分方法的研究</a:t>
            </a:r>
            <a:endParaRPr lang="en-US" altLang="zh-CN" dirty="0"/>
          </a:p>
          <a:p>
            <a:r>
              <a:rPr lang="en-US" altLang="zh-CN" dirty="0">
                <a:latin typeface="Times New Roman" panose="02020603050405020304" pitchFamily="18" charset="0"/>
                <a:cs typeface="Times New Roman" panose="02020603050405020304" pitchFamily="18" charset="0"/>
              </a:rPr>
              <a:t>1981</a:t>
            </a:r>
            <a:r>
              <a:rPr lang="zh-CN" altLang="en-US" dirty="0">
                <a:latin typeface="Times New Roman" panose="02020603050405020304" pitchFamily="18" charset="0"/>
                <a:cs typeface="Times New Roman" panose="02020603050405020304" pitchFamily="18" charset="0"/>
              </a:rPr>
              <a:t>年，研究者提出了将时序差分方法用到试误学习的“动作</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评价”结构（</a:t>
            </a:r>
            <a:r>
              <a:rPr lang="en-US" altLang="zh-CN" dirty="0">
                <a:latin typeface="Times New Roman" panose="02020603050405020304" pitchFamily="18" charset="0"/>
                <a:cs typeface="Times New Roman" panose="02020603050405020304" pitchFamily="18" charset="0"/>
              </a:rPr>
              <a:t>Actor-Critic Architecture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1984  Sutton</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在他的博士论文中提出了</a:t>
            </a:r>
            <a:r>
              <a:rPr lang="en-US" altLang="zh-CN" dirty="0">
                <a:latin typeface="Times New Roman" panose="02020603050405020304" pitchFamily="18" charset="0"/>
                <a:cs typeface="Times New Roman" panose="02020603050405020304" pitchFamily="18" charset="0"/>
              </a:rPr>
              <a:t>AHC</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Adaptive Heuristic Critic</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算法，比较系统的介绍了</a:t>
            </a:r>
            <a:r>
              <a:rPr lang="en-US" altLang="zh-CN" dirty="0">
                <a:latin typeface="Times New Roman" panose="02020603050405020304" pitchFamily="18" charset="0"/>
                <a:cs typeface="Times New Roman" panose="02020603050405020304" pitchFamily="18" charset="0"/>
              </a:rPr>
              <a:t>AHC </a:t>
            </a:r>
            <a:r>
              <a:rPr lang="zh-CN" altLang="en-US" dirty="0">
                <a:latin typeface="Times New Roman" panose="02020603050405020304" pitchFamily="18" charset="0"/>
                <a:cs typeface="Times New Roman" panose="02020603050405020304" pitchFamily="18" charset="0"/>
              </a:rPr>
              <a:t>思想</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1988 </a:t>
            </a:r>
            <a:r>
              <a:rPr lang="zh-CN" altLang="en-US" dirty="0">
                <a:latin typeface="Times New Roman" panose="02020603050405020304" pitchFamily="18" charset="0"/>
                <a:cs typeface="Times New Roman" panose="02020603050405020304" pitchFamily="18" charset="0"/>
              </a:rPr>
              <a:t>年 </a:t>
            </a:r>
            <a:r>
              <a:rPr lang="en-US" altLang="zh-CN" dirty="0">
                <a:latin typeface="Times New Roman" panose="02020603050405020304" pitchFamily="18" charset="0"/>
                <a:cs typeface="Times New Roman" panose="02020603050405020304" pitchFamily="18" charset="0"/>
              </a:rPr>
              <a:t>Sutton</a:t>
            </a:r>
            <a:r>
              <a:rPr lang="zh-CN" altLang="en-US" dirty="0">
                <a:latin typeface="Times New Roman" panose="02020603050405020304" pitchFamily="18" charset="0"/>
                <a:cs typeface="Times New Roman" panose="02020603050405020304" pitchFamily="18" charset="0"/>
              </a:rPr>
              <a:t>出了</a:t>
            </a:r>
            <a:r>
              <a:rPr lang="en-US" altLang="zh-CN" dirty="0">
                <a:latin typeface="Times New Roman" panose="02020603050405020304" pitchFamily="18" charset="0"/>
                <a:cs typeface="Times New Roman" panose="02020603050405020304" pitchFamily="18" charset="0"/>
              </a:rPr>
              <a:t>TD </a:t>
            </a:r>
            <a:r>
              <a:rPr lang="zh-CN" altLang="en-US" dirty="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解决了强化学习中根据时间序列进行预测的问题</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并且在一些简化条件下证明了</a:t>
            </a:r>
            <a:r>
              <a:rPr lang="en-US" altLang="zh-CN" dirty="0">
                <a:latin typeface="Times New Roman" panose="02020603050405020304" pitchFamily="18" charset="0"/>
                <a:cs typeface="Times New Roman" panose="02020603050405020304" pitchFamily="18" charset="0"/>
              </a:rPr>
              <a:t>TD </a:t>
            </a:r>
            <a:r>
              <a:rPr lang="zh-CN" altLang="en-US" dirty="0">
                <a:latin typeface="Times New Roman" panose="02020603050405020304" pitchFamily="18" charset="0"/>
                <a:cs typeface="Times New Roman" panose="02020603050405020304" pitchFamily="18" charset="0"/>
              </a:rPr>
              <a:t>方法的收敛</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1989</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Chris Watkins</a:t>
            </a:r>
            <a:r>
              <a:rPr lang="zh-CN" altLang="en-US" dirty="0">
                <a:latin typeface="Times New Roman" panose="02020603050405020304" pitchFamily="18" charset="0"/>
                <a:cs typeface="Times New Roman" panose="02020603050405020304" pitchFamily="18" charset="0"/>
              </a:rPr>
              <a:t>提出的</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和动态规划与其很好地结合起来，并证明了</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的收敛</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138</a:t>
            </a:fld>
            <a:endParaRPr lang="en-US" altLang="zh-CN"/>
          </a:p>
        </p:txBody>
      </p:sp>
      <p:sp>
        <p:nvSpPr>
          <p:cNvPr id="6" name="内容占位符 5"/>
          <p:cNvSpPr>
            <a:spLocks noGrp="1"/>
          </p:cNvSpPr>
          <p:nvPr>
            <p:ph sz="half" idx="1"/>
          </p:nvPr>
        </p:nvSpPr>
        <p:spPr>
          <a:xfrm>
            <a:off x="0" y="1412776"/>
            <a:ext cx="9144000" cy="5308699"/>
          </a:xfrm>
        </p:spPr>
        <p:txBody>
          <a:bodyPr/>
          <a:lstStyle/>
          <a:p>
            <a:pPr>
              <a:buFont typeface="Wingdings" panose="05000000000000000000" pitchFamily="2" charset="2"/>
              <a:buChar char="n"/>
            </a:pPr>
            <a:r>
              <a:rPr lang="zh-CN" altLang="en-US" dirty="0"/>
              <a:t>现代发展：</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现代强化学习将三条线索很好的结合起来，得到飞速进展</a:t>
            </a:r>
            <a:endParaRPr lang="en-US" altLang="zh-CN"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1994 </a:t>
            </a:r>
            <a:r>
              <a:rPr lang="en-US" altLang="zh-CN" sz="2000" dirty="0" err="1">
                <a:latin typeface="Times New Roman" panose="02020603050405020304" pitchFamily="18" charset="0"/>
                <a:cs typeface="Times New Roman" panose="02020603050405020304" pitchFamily="18" charset="0"/>
              </a:rPr>
              <a:t>Rummery</a:t>
            </a:r>
            <a:r>
              <a:rPr lang="zh-CN" altLang="en-US" sz="2000" dirty="0">
                <a:latin typeface="Times New Roman" panose="02020603050405020304" pitchFamily="18" charset="0"/>
                <a:cs typeface="Times New Roman" panose="02020603050405020304" pitchFamily="18" charset="0"/>
              </a:rPr>
              <a:t>等提出了</a:t>
            </a:r>
            <a:r>
              <a:rPr lang="en-US" altLang="zh-CN" sz="2000" dirty="0">
                <a:latin typeface="Times New Roman" panose="02020603050405020304" pitchFamily="18" charset="0"/>
                <a:cs typeface="Times New Roman" panose="02020603050405020304" pitchFamily="18" charset="0"/>
              </a:rPr>
              <a:t>SARSA</a:t>
            </a:r>
            <a:r>
              <a:rPr lang="zh-CN" altLang="en-US" sz="2000" dirty="0">
                <a:latin typeface="Times New Roman" panose="02020603050405020304" pitchFamily="18" charset="0"/>
                <a:cs typeface="Times New Roman" panose="02020603050405020304" pitchFamily="18" charset="0"/>
              </a:rPr>
              <a:t>学习算法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1996 </a:t>
            </a:r>
            <a:r>
              <a:rPr lang="en-US" altLang="zh-CN" sz="2000" dirty="0" err="1">
                <a:latin typeface="Times New Roman" panose="02020603050405020304" pitchFamily="18" charset="0"/>
                <a:cs typeface="Times New Roman" panose="02020603050405020304" pitchFamily="18" charset="0"/>
              </a:rPr>
              <a:t>Bertsekas</a:t>
            </a:r>
            <a:r>
              <a:rPr lang="zh-CN" altLang="en-US" sz="2000" dirty="0">
                <a:latin typeface="Times New Roman" panose="02020603050405020304" pitchFamily="18" charset="0"/>
                <a:cs typeface="Times New Roman" panose="02020603050405020304" pitchFamily="18" charset="0"/>
              </a:rPr>
              <a:t>等提出了解决随机过程优化控制的神经动态规划方法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1999 </a:t>
            </a:r>
            <a:r>
              <a:rPr lang="en-US" altLang="zh-CN" sz="2000" dirty="0" err="1">
                <a:latin typeface="Times New Roman" panose="02020603050405020304" pitchFamily="18" charset="0"/>
                <a:cs typeface="Times New Roman" panose="02020603050405020304" pitchFamily="18" charset="0"/>
              </a:rPr>
              <a:t>Thrun</a:t>
            </a:r>
            <a:r>
              <a:rPr lang="zh-CN" altLang="en-US" sz="2000" dirty="0">
                <a:latin typeface="Times New Roman" panose="02020603050405020304" pitchFamily="18" charset="0"/>
                <a:cs typeface="Times New Roman" panose="02020603050405020304" pitchFamily="18" charset="0"/>
              </a:rPr>
              <a:t>提出了部分可观测马尔科夫决策过程中的蒙特卡罗方法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2004 Ng A. Y </a:t>
            </a:r>
            <a:r>
              <a:rPr lang="zh-CN" altLang="en-US" sz="2000" dirty="0"/>
              <a:t>等提出了基于学徒学习的逆强化学习方法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2006 </a:t>
            </a:r>
            <a:r>
              <a:rPr lang="en-US" altLang="zh-CN" sz="2000" dirty="0" err="1">
                <a:latin typeface="Times New Roman" panose="02020603050405020304" pitchFamily="18" charset="0"/>
                <a:cs typeface="Times New Roman" panose="02020603050405020304" pitchFamily="18" charset="0"/>
              </a:rPr>
              <a:t>Kocsis</a:t>
            </a:r>
            <a:r>
              <a:rPr lang="zh-CN" altLang="en-US" sz="2000" dirty="0">
                <a:latin typeface="Times New Roman" panose="02020603050405020304" pitchFamily="18" charset="0"/>
                <a:cs typeface="Times New Roman" panose="02020603050405020304" pitchFamily="18" charset="0"/>
              </a:rPr>
              <a:t>等提出了置信上限树算法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2009 Lewis</a:t>
            </a:r>
            <a:r>
              <a:rPr lang="zh-CN" altLang="en-US" sz="2000" dirty="0">
                <a:latin typeface="Times New Roman" panose="02020603050405020304" pitchFamily="18" charset="0"/>
                <a:cs typeface="Times New Roman" panose="02020603050405020304" pitchFamily="18" charset="0"/>
              </a:rPr>
              <a:t>等提出了反馈控制自适应动态规划算法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2010 </a:t>
            </a:r>
            <a:r>
              <a:rPr lang="en-US" altLang="zh-CN" sz="2000" dirty="0" err="1"/>
              <a:t>Deisenroth</a:t>
            </a:r>
            <a:r>
              <a:rPr lang="en-US" altLang="zh-CN" sz="2000" dirty="0"/>
              <a:t> </a:t>
            </a:r>
            <a:r>
              <a:rPr lang="zh-CN" altLang="en-US" sz="2000" dirty="0"/>
              <a:t>等提出了基于模型的强化学习强化学习方法：</a:t>
            </a:r>
            <a:r>
              <a:rPr lang="en-US" altLang="zh-CN" sz="2000" dirty="0"/>
              <a:t>PILCO</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latin typeface="Times New Roman" panose="02020603050405020304" pitchFamily="18" charset="0"/>
                <a:cs typeface="Times New Roman" panose="02020603050405020304" pitchFamily="18" charset="0"/>
              </a:rPr>
              <a:t>2014 Silver</a:t>
            </a:r>
            <a:r>
              <a:rPr lang="zh-CN" altLang="en-US" sz="2000" dirty="0">
                <a:latin typeface="Times New Roman" panose="02020603050405020304" pitchFamily="18" charset="0"/>
                <a:cs typeface="Times New Roman" panose="02020603050405020304" pitchFamily="18" charset="0"/>
              </a:rPr>
              <a:t>等提出确定性策略梯度算法</a:t>
            </a:r>
            <a:endParaRPr lang="en-US" altLang="zh-CN" sz="2000" dirty="0">
              <a:latin typeface="Times New Roman" panose="02020603050405020304" pitchFamily="18" charset="0"/>
              <a:cs typeface="Times New Roman" panose="02020603050405020304" pitchFamily="18" charset="0"/>
            </a:endParaRPr>
          </a:p>
          <a:p>
            <a:pPr marL="400050" lvl="1" indent="0">
              <a:buNone/>
            </a:pPr>
            <a:r>
              <a:rPr lang="en-US" altLang="zh-CN" sz="2000" dirty="0"/>
              <a:t>2016 Shulman</a:t>
            </a:r>
            <a:r>
              <a:rPr lang="zh-CN" altLang="en-US" sz="2000" dirty="0"/>
              <a:t>等提出基于置信域策略优化的强化学习方法</a:t>
            </a:r>
            <a:endParaRPr lang="en-US" altLang="zh-CN" sz="2000" dirty="0"/>
          </a:p>
          <a:p>
            <a:pPr marL="400050" lvl="1" indent="0">
              <a:buNone/>
            </a:pPr>
            <a:r>
              <a:rPr lang="en-US" altLang="zh-CN" sz="2000" dirty="0"/>
              <a:t>2017 </a:t>
            </a:r>
            <a:r>
              <a:rPr lang="en-US" altLang="zh-CN" sz="2000" dirty="0" err="1"/>
              <a:t>DeepMind</a:t>
            </a:r>
            <a:r>
              <a:rPr lang="en-US" altLang="zh-CN" sz="2000" dirty="0"/>
              <a:t> </a:t>
            </a:r>
            <a:r>
              <a:rPr lang="zh-CN" altLang="en-US" sz="2000" dirty="0"/>
              <a:t>与</a:t>
            </a:r>
            <a:r>
              <a:rPr lang="en-US" altLang="zh-CN" sz="2000" dirty="0" err="1"/>
              <a:t>OpenAI</a:t>
            </a:r>
            <a:r>
              <a:rPr lang="en-US" altLang="zh-CN" sz="2000" dirty="0"/>
              <a:t> </a:t>
            </a:r>
            <a:r>
              <a:rPr lang="zh-CN" altLang="en-US" sz="2000" dirty="0"/>
              <a:t>分别提出具有鲁棒性的无模型强化学习方法：近端优化算法（</a:t>
            </a:r>
            <a:r>
              <a:rPr lang="en-US" altLang="zh-CN" sz="2000" dirty="0"/>
              <a:t>PPO</a:t>
            </a:r>
            <a:r>
              <a:rPr lang="zh-CN" altLang="en-US" sz="2000" dirty="0"/>
              <a:t>）</a:t>
            </a:r>
            <a:endParaRPr lang="en-US" altLang="zh-CN" sz="2000" dirty="0"/>
          </a:p>
          <a:p>
            <a:pPr marL="400050" lvl="1" indent="0">
              <a:buNone/>
            </a:pP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强化学习发展历史</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139</a:t>
            </a:fld>
            <a:endParaRPr lang="en-US" altLang="zh-CN"/>
          </a:p>
        </p:txBody>
      </p:sp>
      <p:sp>
        <p:nvSpPr>
          <p:cNvPr id="6" name="内容占位符 5"/>
          <p:cNvSpPr>
            <a:spLocks noGrp="1"/>
          </p:cNvSpPr>
          <p:nvPr>
            <p:ph sz="half" idx="1"/>
          </p:nvPr>
        </p:nvSpPr>
        <p:spPr>
          <a:xfrm>
            <a:off x="-29086" y="1616382"/>
            <a:ext cx="9144000" cy="5020667"/>
          </a:xfrm>
        </p:spPr>
        <p:txBody>
          <a:bodyPr/>
          <a:lstStyle/>
          <a:p>
            <a:pPr>
              <a:buFont typeface="Wingdings" panose="05000000000000000000" pitchFamily="2" charset="2"/>
              <a:buChar char="n"/>
            </a:pPr>
            <a:r>
              <a:rPr lang="en-US" altLang="zh-CN" dirty="0" err="1">
                <a:latin typeface="Times New Roman" panose="02020603050405020304" pitchFamily="18" charset="0"/>
                <a:cs typeface="Times New Roman" panose="02020603050405020304" pitchFamily="18" charset="0"/>
              </a:rPr>
              <a:t>DeepMind</a:t>
            </a:r>
            <a:r>
              <a:rPr lang="en-US" altLang="zh-CN" dirty="0"/>
              <a:t> </a:t>
            </a:r>
            <a:r>
              <a:rPr lang="zh-CN" altLang="en-US" dirty="0"/>
              <a:t>深度强化学习</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   具有感知能力的深度学习和具有决策能力的强化学习紧密结合在一起</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构成深度强化学习算法，算法的卓越性能远超出人们的想象</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极大地震撼了学术界和社会各界</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p>
        </p:txBody>
      </p:sp>
      <p:pic>
        <p:nvPicPr>
          <p:cNvPr id="7" name="图片 6"/>
          <p:cNvPicPr>
            <a:picLocks noChangeAspect="1"/>
          </p:cNvPicPr>
          <p:nvPr/>
        </p:nvPicPr>
        <p:blipFill>
          <a:blip r:embed="rId2"/>
          <a:stretch>
            <a:fillRect/>
          </a:stretch>
        </p:blipFill>
        <p:spPr>
          <a:xfrm>
            <a:off x="1907704" y="3428999"/>
            <a:ext cx="4645496" cy="2622413"/>
          </a:xfrm>
          <a:prstGeom prst="rect">
            <a:avLst/>
          </a:prstGeom>
        </p:spPr>
      </p:pic>
      <p:sp>
        <p:nvSpPr>
          <p:cNvPr id="8" name="文本框 7"/>
          <p:cNvSpPr txBox="1"/>
          <p:nvPr/>
        </p:nvSpPr>
        <p:spPr>
          <a:xfrm>
            <a:off x="229735" y="6135322"/>
            <a:ext cx="5723042" cy="646331"/>
          </a:xfrm>
          <a:prstGeom prst="rect">
            <a:avLst/>
          </a:prstGeom>
          <a:noFill/>
        </p:spPr>
        <p:txBody>
          <a:bodyPr wrap="none" rtlCol="0">
            <a:spAutoFit/>
          </a:bodyPr>
          <a:lstStyle/>
          <a:p>
            <a:r>
              <a:rPr lang="zh-CN" altLang="en-US" sz="1800" dirty="0">
                <a:ea typeface="仿宋" pitchFamily="49" charset="-122"/>
                <a:cs typeface="Times New Roman" panose="02020603050405020304" pitchFamily="18" charset="0"/>
              </a:rPr>
              <a:t>赵冬斌等，深度强化学习综述</a:t>
            </a:r>
            <a:r>
              <a:rPr lang="en-US" altLang="zh-CN" sz="1800" dirty="0">
                <a:ea typeface="仿宋" pitchFamily="49" charset="-122"/>
                <a:cs typeface="Times New Roman" panose="02020603050405020304" pitchFamily="18" charset="0"/>
              </a:rPr>
              <a:t>: </a:t>
            </a:r>
            <a:r>
              <a:rPr lang="zh-CN" altLang="en-US" sz="1800" dirty="0">
                <a:ea typeface="仿宋" pitchFamily="49" charset="-122"/>
                <a:cs typeface="Times New Roman" panose="02020603050405020304" pitchFamily="18" charset="0"/>
              </a:rPr>
              <a:t>兼论计算机围棋的发展</a:t>
            </a:r>
            <a:r>
              <a:rPr lang="en-US" altLang="zh-CN" sz="1800" dirty="0">
                <a:ea typeface="仿宋" pitchFamily="49" charset="-122"/>
                <a:cs typeface="Times New Roman" panose="02020603050405020304" pitchFamily="18" charset="0"/>
              </a:rPr>
              <a:t>.</a:t>
            </a:r>
          </a:p>
          <a:p>
            <a:r>
              <a:rPr lang="zh-CN" altLang="en-US" sz="1800" dirty="0">
                <a:ea typeface="仿宋" pitchFamily="49" charset="-122"/>
                <a:cs typeface="Times New Roman" panose="02020603050405020304" pitchFamily="18" charset="0"/>
              </a:rPr>
              <a:t>控制理论与应用</a:t>
            </a:r>
            <a:r>
              <a:rPr lang="en-US" altLang="zh-CN" sz="1800" dirty="0">
                <a:ea typeface="仿宋" pitchFamily="49" charset="-122"/>
                <a:cs typeface="Times New Roman" panose="02020603050405020304" pitchFamily="18" charset="0"/>
              </a:rPr>
              <a:t>. Vol. 33 No. 6, 2016</a:t>
            </a:r>
            <a:endParaRPr lang="zh-CN" altLang="en-US" sz="1800" dirty="0">
              <a:ea typeface="仿宋" pitchFamily="49"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14</a:t>
            </a:fld>
            <a:endParaRPr lang="en-US" altLang="zh-CN"/>
          </a:p>
        </p:txBody>
      </p:sp>
      <p:sp>
        <p:nvSpPr>
          <p:cNvPr id="6" name="内容占位符 5"/>
          <p:cNvSpPr>
            <a:spLocks noGrp="1"/>
          </p:cNvSpPr>
          <p:nvPr>
            <p:ph sz="half" idx="1"/>
          </p:nvPr>
        </p:nvSpPr>
        <p:spPr>
          <a:xfrm>
            <a:off x="457200" y="1844824"/>
            <a:ext cx="8229600" cy="460851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时间信用分配（</a:t>
            </a:r>
            <a:r>
              <a:rPr lang="en-US" altLang="zh-CN" dirty="0">
                <a:latin typeface="Times New Roman" panose="02020603050405020304" pitchFamily="18" charset="0"/>
                <a:cs typeface="Times New Roman" panose="02020603050405020304" pitchFamily="18" charset="0"/>
              </a:rPr>
              <a:t>temporal credit assignment</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怎样确定最终回报的生成归功于动作序列的哪一个动作，或者怎样确定这一动作序列对最终回报的贡献率？</a:t>
            </a:r>
            <a:r>
              <a:rPr lang="en-US" altLang="zh-CN" dirty="0">
                <a:latin typeface="Times New Roman" panose="02020603050405020304" pitchFamily="18" charset="0"/>
                <a:cs typeface="Times New Roman" panose="02020603050405020304" pitchFamily="18" charset="0"/>
              </a:rPr>
              <a:t>[1961 </a:t>
            </a:r>
            <a:r>
              <a:rPr lang="en-US" altLang="zh-CN" dirty="0" err="1">
                <a:latin typeface="Times New Roman" panose="02020603050405020304" pitchFamily="18" charset="0"/>
                <a:cs typeface="Times New Roman" panose="02020603050405020304" pitchFamily="18" charset="0"/>
              </a:rPr>
              <a:t>Minsky</a:t>
            </a:r>
            <a:r>
              <a:rPr lang="en-US" altLang="zh-CN" dirty="0">
                <a:latin typeface="Times New Roman" panose="02020603050405020304" pitchFamily="18" charset="0"/>
                <a:cs typeface="Times New Roman" panose="02020603050405020304" pitchFamily="18" charset="0"/>
              </a:rPr>
              <a:t> ]</a:t>
            </a:r>
          </a:p>
          <a:p>
            <a:endParaRPr lang="en-US" altLang="zh-CN" dirty="0"/>
          </a:p>
          <a:p>
            <a:pPr>
              <a:buFont typeface="Wingdings" panose="05000000000000000000" pitchFamily="2" charset="2"/>
              <a:buChar char="n"/>
            </a:pPr>
            <a:r>
              <a:rPr lang="zh-CN" altLang="en-US" dirty="0"/>
              <a:t>探索与利用平衡</a:t>
            </a:r>
            <a:endParaRPr lang="en-US" altLang="zh-CN" dirty="0"/>
          </a:p>
          <a:p>
            <a:r>
              <a:rPr lang="zh-CN" altLang="en-US" dirty="0"/>
              <a:t>影响强化学习效率</a:t>
            </a:r>
            <a:endParaRPr lang="en-US" altLang="zh-CN" dirty="0"/>
          </a:p>
          <a:p>
            <a:r>
              <a:rPr lang="zh-CN" altLang="en-US" dirty="0"/>
              <a:t>在获取知识与高回报之间折中</a:t>
            </a:r>
            <a:endParaRPr lang="en-US" altLang="zh-CN" dirty="0"/>
          </a:p>
          <a:p>
            <a:r>
              <a:rPr lang="zh-CN" altLang="en-US" dirty="0"/>
              <a:t>实质：设计合适的探索策略</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140</a:t>
            </a:fld>
            <a:endParaRPr lang="en-US" altLang="zh-CN"/>
          </a:p>
        </p:txBody>
      </p:sp>
      <p:sp>
        <p:nvSpPr>
          <p:cNvPr id="6" name="内容占位符 5"/>
          <p:cNvSpPr>
            <a:spLocks noGrp="1"/>
          </p:cNvSpPr>
          <p:nvPr>
            <p:ph sz="half" idx="1"/>
          </p:nvPr>
        </p:nvSpPr>
        <p:spPr>
          <a:xfrm>
            <a:off x="107504" y="1556792"/>
            <a:ext cx="8640961" cy="5301207"/>
          </a:xfrm>
        </p:spPr>
        <p:txBody>
          <a:bodyPr/>
          <a:lstStyle/>
          <a:p>
            <a:r>
              <a:rPr lang="en-US" altLang="zh-CN" dirty="0">
                <a:latin typeface="Times New Roman" panose="02020603050405020304" pitchFamily="18" charset="0"/>
                <a:cs typeface="Times New Roman" panose="02020603050405020304" pitchFamily="18" charset="0"/>
              </a:rPr>
              <a:t>Richard S. Sutton, Andrew G. </a:t>
            </a:r>
            <a:r>
              <a:rPr lang="en-US" altLang="zh-CN" dirty="0" err="1">
                <a:latin typeface="Times New Roman" panose="02020603050405020304" pitchFamily="18" charset="0"/>
                <a:cs typeface="Times New Roman" panose="02020603050405020304" pitchFamily="18" charset="0"/>
              </a:rPr>
              <a:t>Barto</a:t>
            </a:r>
            <a:r>
              <a:rPr lang="en-US" altLang="zh-CN" dirty="0">
                <a:latin typeface="Times New Roman" panose="02020603050405020304" pitchFamily="18" charset="0"/>
                <a:cs typeface="Times New Roman" panose="02020603050405020304" pitchFamily="18" charset="0"/>
              </a:rPr>
              <a:t>.  Reinforcement Learning An Introduction. MIT Press, </a:t>
            </a:r>
            <a:r>
              <a:rPr lang="en-US" altLang="zh-CN" dirty="0">
                <a:solidFill>
                  <a:srgbClr val="FF0000"/>
                </a:solidFill>
                <a:latin typeface="Times New Roman" panose="02020603050405020304" pitchFamily="18" charset="0"/>
                <a:cs typeface="Times New Roman" panose="02020603050405020304" pitchFamily="18" charset="0"/>
              </a:rPr>
              <a:t>1998, first edition,</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rPr>
              <a:t>    2018 second edition</a:t>
            </a:r>
          </a:p>
          <a:p>
            <a:r>
              <a:rPr lang="zh-CN" altLang="en-US" dirty="0">
                <a:latin typeface="Times New Roman" panose="02020603050405020304" pitchFamily="18" charset="0"/>
                <a:cs typeface="Times New Roman" panose="02020603050405020304" pitchFamily="18" charset="0"/>
              </a:rPr>
              <a:t>郭宪、方勇纯</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深入浅出强化学习</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电子工业出版社，</a:t>
            </a:r>
            <a:r>
              <a:rPr lang="en-US" altLang="zh-CN" dirty="0">
                <a:latin typeface="Times New Roman" panose="02020603050405020304" pitchFamily="18" charset="0"/>
                <a:cs typeface="Times New Roman" panose="02020603050405020304" pitchFamily="18" charset="0"/>
              </a:rPr>
              <a:t>2018</a:t>
            </a:r>
          </a:p>
          <a:p>
            <a:r>
              <a:rPr lang="zh-CN" altLang="en-US" dirty="0">
                <a:latin typeface="Times New Roman" panose="02020603050405020304" pitchFamily="18" charset="0"/>
                <a:cs typeface="Times New Roman" panose="02020603050405020304" pitchFamily="18" charset="0"/>
              </a:rPr>
              <a:t>王雪松、朱美强、程玉虎</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强化学习原理及其应用</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科学出版社，</a:t>
            </a:r>
            <a:r>
              <a:rPr lang="en-US" altLang="zh-CN" dirty="0">
                <a:latin typeface="Times New Roman" panose="02020603050405020304" pitchFamily="18" charset="0"/>
                <a:cs typeface="Times New Roman" panose="02020603050405020304" pitchFamily="18" charset="0"/>
              </a:rPr>
              <a:t>2014</a:t>
            </a:r>
          </a:p>
          <a:p>
            <a:r>
              <a:rPr lang="en-US" altLang="zh-CN" dirty="0">
                <a:latin typeface="Times New Roman" panose="02020603050405020304" pitchFamily="18" charset="0"/>
                <a:cs typeface="Times New Roman" panose="02020603050405020304" pitchFamily="18" charset="0"/>
              </a:rPr>
              <a:t>Howard M. Schwartz. Multi-Agent Machine Learning: A Reinforcement Approach. Wiley 2014</a:t>
            </a:r>
          </a:p>
          <a:p>
            <a:r>
              <a:rPr lang="zh-CN" altLang="en-US" dirty="0">
                <a:latin typeface="Times New Roman" panose="02020603050405020304" pitchFamily="18" charset="0"/>
                <a:cs typeface="Times New Roman" panose="02020603050405020304" pitchFamily="18" charset="0"/>
              </a:rPr>
              <a:t>邱锡鹏</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神经网络与深度学习</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141</a:t>
            </a:fld>
            <a:endParaRPr lang="en-US" altLang="zh-CN"/>
          </a:p>
        </p:txBody>
      </p:sp>
      <p:pic>
        <p:nvPicPr>
          <p:cNvPr id="8" name="Picture 7"/>
          <p:cNvPicPr>
            <a:picLocks noChangeAspect="1"/>
          </p:cNvPicPr>
          <p:nvPr/>
        </p:nvPicPr>
        <p:blipFill>
          <a:blip r:embed="rId2"/>
          <a:stretch>
            <a:fillRect/>
          </a:stretch>
        </p:blipFill>
        <p:spPr>
          <a:xfrm>
            <a:off x="5220072" y="692696"/>
            <a:ext cx="3923929" cy="3600399"/>
          </a:xfrm>
          <a:prstGeom prst="rect">
            <a:avLst/>
          </a:prstGeom>
        </p:spPr>
      </p:pic>
      <p:sp>
        <p:nvSpPr>
          <p:cNvPr id="9" name="Content Placeholder 5"/>
          <p:cNvSpPr txBox="1">
            <a:spLocks/>
          </p:cNvSpPr>
          <p:nvPr/>
        </p:nvSpPr>
        <p:spPr bwMode="auto">
          <a:xfrm>
            <a:off x="72009" y="876641"/>
            <a:ext cx="5652120"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 强化学习工具和仿真环境：</a:t>
            </a:r>
            <a:r>
              <a:rPr kumimoji="0" lang="en-US" altLang="zh-CN" b="0" dirty="0">
                <a:latin typeface="Times New Roman" panose="02020603050405020304" pitchFamily="18" charset="0"/>
                <a:cs typeface="Times New Roman" panose="02020603050405020304" pitchFamily="18" charset="0"/>
              </a:rPr>
              <a:t>gym</a:t>
            </a:r>
          </a:p>
          <a:p>
            <a:pPr marL="0" indent="0">
              <a:buNone/>
            </a:pPr>
            <a:r>
              <a:rPr kumimoji="0" lang="en-US" altLang="zh-CN" b="0" dirty="0">
                <a:latin typeface="Times New Roman" panose="02020603050405020304" pitchFamily="18" charset="0"/>
                <a:cs typeface="Times New Roman" panose="02020603050405020304" pitchFamily="18" charset="0"/>
              </a:rPr>
              <a:t>https://gym.openai.com/</a:t>
            </a:r>
            <a:endParaRPr kumimoji="0" lang="zh-CN" altLang="en-US" b="0"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07D973C9-DFDE-4CAD-B085-DDACC29334A0}"/>
              </a:ext>
            </a:extLst>
          </p:cNvPr>
          <p:cNvPicPr>
            <a:picLocks noChangeAspect="1"/>
          </p:cNvPicPr>
          <p:nvPr/>
        </p:nvPicPr>
        <p:blipFill>
          <a:blip r:embed="rId3"/>
          <a:stretch>
            <a:fillRect/>
          </a:stretch>
        </p:blipFill>
        <p:spPr>
          <a:xfrm>
            <a:off x="78391" y="2041928"/>
            <a:ext cx="4824536" cy="4314422"/>
          </a:xfrm>
          <a:prstGeom prst="rect">
            <a:avLst/>
          </a:prstGeom>
        </p:spPr>
      </p:pic>
    </p:spTree>
    <p:extLst>
      <p:ext uri="{BB962C8B-B14F-4D97-AF65-F5344CB8AC3E}">
        <p14:creationId xmlns:p14="http://schemas.microsoft.com/office/powerpoint/2010/main" val="2887186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142</a:t>
            </a:fld>
            <a:endParaRPr lang="en-US" altLang="zh-CN"/>
          </a:p>
        </p:txBody>
      </p:sp>
      <p:sp>
        <p:nvSpPr>
          <p:cNvPr id="6" name="Content Placeholder 5"/>
          <p:cNvSpPr>
            <a:spLocks noGrp="1"/>
          </p:cNvSpPr>
          <p:nvPr>
            <p:ph sz="half" idx="1"/>
          </p:nvPr>
        </p:nvSpPr>
        <p:spPr>
          <a:xfrm>
            <a:off x="2570" y="758211"/>
            <a:ext cx="5652120" cy="1273795"/>
          </a:xfrm>
        </p:spPr>
        <p:txBody>
          <a:bodyPr/>
          <a:lstStyle/>
          <a:p>
            <a:pPr marL="0" indent="0">
              <a:buNone/>
            </a:pPr>
            <a:r>
              <a:rPr lang="zh-CN" altLang="en-US" dirty="0">
                <a:latin typeface="Times New Roman" panose="02020603050405020304" pitchFamily="18" charset="0"/>
                <a:cs typeface="Times New Roman" panose="02020603050405020304" pitchFamily="18" charset="0"/>
              </a:rPr>
              <a:t>强化学习算法</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https://github.com/openai/baselines</a:t>
            </a:r>
            <a:endParaRPr lang="zh-CN" alt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51520" y="2132856"/>
            <a:ext cx="8003232" cy="2212355"/>
          </a:xfrm>
          <a:prstGeom prst="rect">
            <a:avLst/>
          </a:prstGeom>
        </p:spPr>
      </p:pic>
      <p:pic>
        <p:nvPicPr>
          <p:cNvPr id="10" name="图片 9">
            <a:extLst>
              <a:ext uri="{FF2B5EF4-FFF2-40B4-BE49-F238E27FC236}">
                <a16:creationId xmlns:a16="http://schemas.microsoft.com/office/drawing/2014/main" id="{8D467CE4-F785-4C66-88DF-C221394E8A44}"/>
              </a:ext>
            </a:extLst>
          </p:cNvPr>
          <p:cNvPicPr>
            <a:picLocks noChangeAspect="1"/>
          </p:cNvPicPr>
          <p:nvPr/>
        </p:nvPicPr>
        <p:blipFill>
          <a:blip r:embed="rId3"/>
          <a:stretch>
            <a:fillRect/>
          </a:stretch>
        </p:blipFill>
        <p:spPr>
          <a:xfrm>
            <a:off x="1710649" y="4429644"/>
            <a:ext cx="2007599" cy="2377221"/>
          </a:xfrm>
          <a:prstGeom prst="rect">
            <a:avLst/>
          </a:prstGeom>
        </p:spPr>
      </p:pic>
      <p:pic>
        <p:nvPicPr>
          <p:cNvPr id="12" name="图片 11">
            <a:extLst>
              <a:ext uri="{FF2B5EF4-FFF2-40B4-BE49-F238E27FC236}">
                <a16:creationId xmlns:a16="http://schemas.microsoft.com/office/drawing/2014/main" id="{BADD55C0-0390-491C-901C-6D230EC650DB}"/>
              </a:ext>
            </a:extLst>
          </p:cNvPr>
          <p:cNvPicPr>
            <a:picLocks noChangeAspect="1"/>
          </p:cNvPicPr>
          <p:nvPr/>
        </p:nvPicPr>
        <p:blipFill>
          <a:blip r:embed="rId4"/>
          <a:stretch>
            <a:fillRect/>
          </a:stretch>
        </p:blipFill>
        <p:spPr>
          <a:xfrm>
            <a:off x="3851920" y="4909316"/>
            <a:ext cx="4968552" cy="1601472"/>
          </a:xfrm>
          <a:prstGeom prst="rect">
            <a:avLst/>
          </a:prstGeom>
        </p:spPr>
      </p:pic>
    </p:spTree>
    <p:extLst>
      <p:ext uri="{BB962C8B-B14F-4D97-AF65-F5344CB8AC3E}">
        <p14:creationId xmlns:p14="http://schemas.microsoft.com/office/powerpoint/2010/main" val="1558628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143</a:t>
            </a:fld>
            <a:endParaRPr lang="en-US" altLang="zh-CN"/>
          </a:p>
        </p:txBody>
      </p:sp>
      <p:sp>
        <p:nvSpPr>
          <p:cNvPr id="9" name="Content Placeholder 5"/>
          <p:cNvSpPr txBox="1">
            <a:spLocks/>
          </p:cNvSpPr>
          <p:nvPr/>
        </p:nvSpPr>
        <p:spPr bwMode="auto">
          <a:xfrm>
            <a:off x="72008" y="576558"/>
            <a:ext cx="6300191"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强化学习工具和仿真环境：</a:t>
            </a:r>
            <a:r>
              <a:rPr kumimoji="0" lang="en-US" altLang="zh-CN" b="0" dirty="0" err="1">
                <a:latin typeface="Times New Roman" panose="02020603050405020304" pitchFamily="18" charset="0"/>
                <a:cs typeface="Times New Roman" panose="02020603050405020304" pitchFamily="18" charset="0"/>
              </a:rPr>
              <a:t>OpenSpiel</a:t>
            </a:r>
            <a:endParaRPr kumimoji="0" lang="en-US" altLang="zh-CN" b="0" dirty="0">
              <a:latin typeface="Times New Roman" panose="02020603050405020304" pitchFamily="18" charset="0"/>
              <a:cs typeface="Times New Roman" panose="02020603050405020304" pitchFamily="18" charset="0"/>
            </a:endParaRPr>
          </a:p>
          <a:p>
            <a:pPr marL="0" indent="0">
              <a:buNone/>
            </a:pPr>
            <a:r>
              <a:rPr kumimoji="0" lang="en-US" altLang="zh-CN" b="0" dirty="0">
                <a:latin typeface="Times New Roman" panose="02020603050405020304" pitchFamily="18" charset="0"/>
                <a:cs typeface="Times New Roman" panose="02020603050405020304" pitchFamily="18" charset="0"/>
              </a:rPr>
              <a:t>https://github.com/deepmind/open_spiel</a:t>
            </a:r>
            <a:endParaRPr kumimoji="0" lang="zh-CN" altLang="en-US" b="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5ECC32A-45D5-478B-96FB-86221C1B4475}"/>
              </a:ext>
            </a:extLst>
          </p:cNvPr>
          <p:cNvSpPr txBox="1"/>
          <p:nvPr/>
        </p:nvSpPr>
        <p:spPr>
          <a:xfrm>
            <a:off x="80901" y="1723336"/>
            <a:ext cx="8836843" cy="1200329"/>
          </a:xfrm>
          <a:prstGeom prst="rect">
            <a:avLst/>
          </a:prstGeom>
          <a:noFill/>
        </p:spPr>
        <p:txBody>
          <a:bodyPr wrap="none" rtlCol="0">
            <a:spAutoFit/>
          </a:bodyPr>
          <a:lstStyle/>
          <a:p>
            <a:r>
              <a:rPr lang="en-US" altLang="zh-CN" sz="2400" b="1" i="0" dirty="0" err="1">
                <a:solidFill>
                  <a:srgbClr val="24292E"/>
                </a:solidFill>
                <a:effectLst/>
                <a:latin typeface="-apple-system"/>
              </a:rPr>
              <a:t>OpenSpiel</a:t>
            </a:r>
            <a:r>
              <a:rPr lang="en-US" altLang="zh-CN" sz="2400" b="1" i="0" dirty="0">
                <a:solidFill>
                  <a:srgbClr val="24292E"/>
                </a:solidFill>
                <a:effectLst/>
                <a:latin typeface="-apple-system"/>
              </a:rPr>
              <a:t>: A Framework for Reinforcement Learning in Games</a:t>
            </a:r>
          </a:p>
          <a:p>
            <a:r>
              <a:rPr lang="en-US" altLang="zh-CN" sz="1600" b="0" i="0" dirty="0" err="1">
                <a:solidFill>
                  <a:srgbClr val="24292E"/>
                </a:solidFill>
                <a:effectLst/>
                <a:latin typeface="-apple-system"/>
              </a:rPr>
              <a:t>OpenSpiel</a:t>
            </a:r>
            <a:r>
              <a:rPr lang="en-US" altLang="zh-CN" sz="1600" b="0" i="0" dirty="0">
                <a:solidFill>
                  <a:srgbClr val="24292E"/>
                </a:solidFill>
                <a:effectLst/>
                <a:latin typeface="-apple-system"/>
              </a:rPr>
              <a:t> is a collection of environments and algorithms for research in general reinforcement learning </a:t>
            </a:r>
          </a:p>
          <a:p>
            <a:r>
              <a:rPr lang="en-US" altLang="zh-CN" sz="1600" b="0" i="0" dirty="0">
                <a:solidFill>
                  <a:srgbClr val="24292E"/>
                </a:solidFill>
                <a:effectLst/>
                <a:latin typeface="-apple-system"/>
              </a:rPr>
              <a:t>and search/planning in games</a:t>
            </a:r>
            <a:endParaRPr lang="en-US" altLang="zh-CN" sz="2400" b="1" i="0" dirty="0">
              <a:solidFill>
                <a:srgbClr val="24292E"/>
              </a:solidFill>
              <a:effectLst/>
              <a:latin typeface="-apple-system"/>
            </a:endParaRPr>
          </a:p>
          <a:p>
            <a:pPr algn="l"/>
            <a:endParaRPr lang="en-US" altLang="zh-CN" sz="1600" b="0" i="0" dirty="0">
              <a:solidFill>
                <a:srgbClr val="4F4F4F"/>
              </a:solidFill>
              <a:effectLst/>
              <a:latin typeface="-apple-system"/>
            </a:endParaRPr>
          </a:p>
        </p:txBody>
      </p:sp>
      <p:pic>
        <p:nvPicPr>
          <p:cNvPr id="7" name="图片 6">
            <a:extLst>
              <a:ext uri="{FF2B5EF4-FFF2-40B4-BE49-F238E27FC236}">
                <a16:creationId xmlns:a16="http://schemas.microsoft.com/office/drawing/2014/main" id="{DFD2FBC3-D4C7-4683-AA0E-8134DCA70C43}"/>
              </a:ext>
            </a:extLst>
          </p:cNvPr>
          <p:cNvPicPr>
            <a:picLocks noChangeAspect="1"/>
          </p:cNvPicPr>
          <p:nvPr/>
        </p:nvPicPr>
        <p:blipFill>
          <a:blip r:embed="rId2"/>
          <a:stretch>
            <a:fillRect/>
          </a:stretch>
        </p:blipFill>
        <p:spPr>
          <a:xfrm>
            <a:off x="80901" y="2636912"/>
            <a:ext cx="4636107" cy="4221088"/>
          </a:xfrm>
          <a:prstGeom prst="rect">
            <a:avLst/>
          </a:prstGeom>
        </p:spPr>
      </p:pic>
      <p:pic>
        <p:nvPicPr>
          <p:cNvPr id="12" name="图片 11">
            <a:extLst>
              <a:ext uri="{FF2B5EF4-FFF2-40B4-BE49-F238E27FC236}">
                <a16:creationId xmlns:a16="http://schemas.microsoft.com/office/drawing/2014/main" id="{B12A19B2-9C04-4844-8D06-88B0EE861C9F}"/>
              </a:ext>
            </a:extLst>
          </p:cNvPr>
          <p:cNvPicPr>
            <a:picLocks noChangeAspect="1"/>
          </p:cNvPicPr>
          <p:nvPr/>
        </p:nvPicPr>
        <p:blipFill>
          <a:blip r:embed="rId3"/>
          <a:stretch>
            <a:fillRect/>
          </a:stretch>
        </p:blipFill>
        <p:spPr>
          <a:xfrm>
            <a:off x="4717008" y="2591308"/>
            <a:ext cx="4426992" cy="4097400"/>
          </a:xfrm>
          <a:prstGeom prst="rect">
            <a:avLst/>
          </a:prstGeom>
        </p:spPr>
      </p:pic>
    </p:spTree>
    <p:extLst>
      <p:ext uri="{BB962C8B-B14F-4D97-AF65-F5344CB8AC3E}">
        <p14:creationId xmlns:p14="http://schemas.microsoft.com/office/powerpoint/2010/main" val="26556793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强化学习</a:t>
            </a:r>
          </a:p>
        </p:txBody>
      </p:sp>
      <p:sp>
        <p:nvSpPr>
          <p:cNvPr id="4" name="Text Placeholder 3"/>
          <p:cNvSpPr>
            <a:spLocks noGrp="1"/>
          </p:cNvSpPr>
          <p:nvPr>
            <p:ph type="body" sz="quarter" idx="14"/>
          </p:nvPr>
        </p:nvSpPr>
        <p:spPr/>
        <p:txBody>
          <a:bodyPr/>
          <a:lstStyle/>
          <a:p>
            <a:endParaRPr lang="zh-CN" altLang="en-US"/>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t>144</a:t>
            </a:fld>
            <a:endParaRPr lang="en-US" altLang="zh-CN"/>
          </a:p>
        </p:txBody>
      </p:sp>
      <p:sp>
        <p:nvSpPr>
          <p:cNvPr id="9" name="Content Placeholder 5"/>
          <p:cNvSpPr txBox="1">
            <a:spLocks/>
          </p:cNvSpPr>
          <p:nvPr/>
        </p:nvSpPr>
        <p:spPr bwMode="auto">
          <a:xfrm>
            <a:off x="72008" y="576558"/>
            <a:ext cx="6300191" cy="13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zh-CN" altLang="en-US" b="0" dirty="0">
                <a:latin typeface="Times New Roman" panose="02020603050405020304" pitchFamily="18" charset="0"/>
                <a:cs typeface="Times New Roman" panose="02020603050405020304" pitchFamily="18" charset="0"/>
              </a:rPr>
              <a:t>强化学习工具和仿真环境：</a:t>
            </a:r>
            <a:r>
              <a:rPr kumimoji="0" lang="en-US" altLang="zh-CN" b="0" dirty="0" err="1">
                <a:latin typeface="Times New Roman" panose="02020603050405020304" pitchFamily="18" charset="0"/>
                <a:cs typeface="Times New Roman" panose="02020603050405020304" pitchFamily="18" charset="0"/>
              </a:rPr>
              <a:t>OpenSpiel</a:t>
            </a:r>
            <a:endParaRPr kumimoji="0" lang="en-US" altLang="zh-CN" b="0" dirty="0">
              <a:latin typeface="Times New Roman" panose="02020603050405020304" pitchFamily="18" charset="0"/>
              <a:cs typeface="Times New Roman" panose="02020603050405020304" pitchFamily="18" charset="0"/>
            </a:endParaRPr>
          </a:p>
          <a:p>
            <a:pPr marL="0" indent="0">
              <a:buNone/>
            </a:pPr>
            <a:r>
              <a:rPr kumimoji="0" lang="en-US" altLang="zh-CN" b="0" dirty="0">
                <a:latin typeface="Times New Roman" panose="02020603050405020304" pitchFamily="18" charset="0"/>
                <a:cs typeface="Times New Roman" panose="02020603050405020304" pitchFamily="18" charset="0"/>
              </a:rPr>
              <a:t>https://github.com/deepmind/open_spiel</a:t>
            </a:r>
            <a:endParaRPr kumimoji="0" lang="zh-CN" altLang="en-US" b="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3E79B3B6-A301-440A-B99D-38FA0ECD1A45}"/>
              </a:ext>
            </a:extLst>
          </p:cNvPr>
          <p:cNvPicPr>
            <a:picLocks noChangeAspect="1"/>
          </p:cNvPicPr>
          <p:nvPr/>
        </p:nvPicPr>
        <p:blipFill>
          <a:blip r:embed="rId2"/>
          <a:stretch>
            <a:fillRect/>
          </a:stretch>
        </p:blipFill>
        <p:spPr>
          <a:xfrm>
            <a:off x="53967" y="1556792"/>
            <a:ext cx="4499992" cy="2833734"/>
          </a:xfrm>
          <a:prstGeom prst="rect">
            <a:avLst/>
          </a:prstGeom>
        </p:spPr>
      </p:pic>
      <p:sp>
        <p:nvSpPr>
          <p:cNvPr id="10" name="文本框 9">
            <a:extLst>
              <a:ext uri="{FF2B5EF4-FFF2-40B4-BE49-F238E27FC236}">
                <a16:creationId xmlns:a16="http://schemas.microsoft.com/office/drawing/2014/main" id="{12DEB478-5C91-4DD2-8CBE-4060274C4AFD}"/>
              </a:ext>
            </a:extLst>
          </p:cNvPr>
          <p:cNvSpPr txBox="1"/>
          <p:nvPr/>
        </p:nvSpPr>
        <p:spPr>
          <a:xfrm>
            <a:off x="0" y="4656205"/>
            <a:ext cx="8600431" cy="2185214"/>
          </a:xfrm>
          <a:prstGeom prst="rect">
            <a:avLst/>
          </a:prstGeom>
          <a:noFill/>
        </p:spPr>
        <p:txBody>
          <a:bodyPr wrap="none" rtlCol="0">
            <a:spAutoFit/>
          </a:bodyPr>
          <a:lstStyle/>
          <a:p>
            <a:pPr algn="l"/>
            <a:r>
              <a:rPr lang="zh-CN" altLang="en-US" sz="1800" b="0" i="0" dirty="0">
                <a:solidFill>
                  <a:srgbClr val="4F4F4F"/>
                </a:solidFill>
                <a:effectLst/>
                <a:latin typeface="-apple-system"/>
              </a:rPr>
              <a:t>双陆棋、突围棋、定约桥牌、</a:t>
            </a:r>
            <a:r>
              <a:rPr lang="en-US" altLang="zh-CN" sz="1800" b="0" i="0" dirty="0">
                <a:solidFill>
                  <a:srgbClr val="4F4F4F"/>
                </a:solidFill>
                <a:effectLst/>
                <a:latin typeface="-apple-system"/>
              </a:rPr>
              <a:t>Coin Game</a:t>
            </a:r>
            <a:r>
              <a:rPr lang="zh-CN" altLang="en-US" sz="1800" b="0" i="0" dirty="0">
                <a:solidFill>
                  <a:srgbClr val="4F4F4F"/>
                </a:solidFill>
                <a:effectLst/>
                <a:latin typeface="-apple-system"/>
              </a:rPr>
              <a:t>、屏风式四子棋、协作推箱子、国际象棋、</a:t>
            </a:r>
            <a:endParaRPr lang="en-US" altLang="zh-CN" sz="1800" b="0" i="0" dirty="0">
              <a:solidFill>
                <a:srgbClr val="4F4F4F"/>
              </a:solidFill>
              <a:effectLst/>
              <a:latin typeface="-apple-system"/>
            </a:endParaRPr>
          </a:p>
          <a:p>
            <a:pPr algn="l"/>
            <a:r>
              <a:rPr lang="zh-CN" altLang="en-US" sz="1800" b="0" i="0" dirty="0">
                <a:solidFill>
                  <a:srgbClr val="4F4F4F"/>
                </a:solidFill>
                <a:effectLst/>
                <a:latin typeface="-apple-system"/>
              </a:rPr>
              <a:t>第一价格密封拍卖、围棋、</a:t>
            </a:r>
            <a:r>
              <a:rPr lang="en-US" altLang="zh-CN" sz="1800" b="0" i="0" dirty="0" err="1">
                <a:solidFill>
                  <a:srgbClr val="4F4F4F"/>
                </a:solidFill>
                <a:effectLst/>
                <a:latin typeface="-apple-system"/>
              </a:rPr>
              <a:t>Goofspiel</a:t>
            </a:r>
            <a:r>
              <a:rPr lang="zh-CN" altLang="en-US" sz="1800" b="0" i="0" dirty="0">
                <a:solidFill>
                  <a:srgbClr val="4F4F4F"/>
                </a:solidFill>
                <a:effectLst/>
                <a:latin typeface="-apple-system"/>
              </a:rPr>
              <a:t>（一种多玩家纸牌游戏）</a:t>
            </a:r>
          </a:p>
          <a:p>
            <a:pPr algn="l"/>
            <a:r>
              <a:rPr lang="zh-CN" altLang="en-US" sz="1800" b="0" i="0" dirty="0">
                <a:solidFill>
                  <a:srgbClr val="4F4F4F"/>
                </a:solidFill>
                <a:effectLst/>
                <a:latin typeface="-apple-system"/>
              </a:rPr>
              <a:t>三宝棋、六贯棋、</a:t>
            </a:r>
            <a:r>
              <a:rPr lang="en-US" altLang="zh-CN" sz="1800" b="0" i="0" dirty="0">
                <a:solidFill>
                  <a:srgbClr val="4F4F4F"/>
                </a:solidFill>
                <a:effectLst/>
                <a:latin typeface="-apple-system"/>
              </a:rPr>
              <a:t>Kuhn</a:t>
            </a:r>
            <a:r>
              <a:rPr lang="zh-CN" altLang="en-US" sz="1800" b="0" i="0" dirty="0">
                <a:solidFill>
                  <a:srgbClr val="4F4F4F"/>
                </a:solidFill>
                <a:effectLst/>
                <a:latin typeface="-apple-system"/>
              </a:rPr>
              <a:t>扑克、</a:t>
            </a:r>
            <a:r>
              <a:rPr lang="en-US" altLang="zh-CN" sz="1800" b="0" i="0" dirty="0">
                <a:solidFill>
                  <a:srgbClr val="4F4F4F"/>
                </a:solidFill>
                <a:effectLst/>
                <a:latin typeface="-apple-system"/>
              </a:rPr>
              <a:t>Leduc</a:t>
            </a:r>
            <a:r>
              <a:rPr lang="zh-CN" altLang="en-US" sz="1800" b="0" i="0" dirty="0">
                <a:solidFill>
                  <a:srgbClr val="4F4F4F"/>
                </a:solidFill>
                <a:effectLst/>
                <a:latin typeface="-apple-system"/>
              </a:rPr>
              <a:t>扑克、大话骰、</a:t>
            </a:r>
            <a:r>
              <a:rPr lang="en-US" altLang="zh-CN" sz="1800" b="0" i="0" dirty="0">
                <a:solidFill>
                  <a:srgbClr val="4F4F4F"/>
                </a:solidFill>
                <a:effectLst/>
                <a:latin typeface="-apple-system"/>
              </a:rPr>
              <a:t>Markov Soccer</a:t>
            </a:r>
            <a:r>
              <a:rPr lang="zh-CN" altLang="en-US" sz="1800" b="0" i="0" dirty="0">
                <a:solidFill>
                  <a:srgbClr val="4F4F4F"/>
                </a:solidFill>
                <a:effectLst/>
                <a:latin typeface="-apple-system"/>
              </a:rPr>
              <a:t>、</a:t>
            </a:r>
            <a:endParaRPr lang="en-US" altLang="zh-CN" sz="1800" b="0" i="0" dirty="0">
              <a:solidFill>
                <a:srgbClr val="4F4F4F"/>
              </a:solidFill>
              <a:effectLst/>
              <a:latin typeface="-apple-system"/>
            </a:endParaRPr>
          </a:p>
          <a:p>
            <a:pPr algn="l"/>
            <a:r>
              <a:rPr lang="zh-CN" altLang="en-US" sz="1800" b="0" i="0" dirty="0">
                <a:solidFill>
                  <a:srgbClr val="4F4F4F"/>
                </a:solidFill>
                <a:effectLst/>
                <a:latin typeface="-apple-system"/>
              </a:rPr>
              <a:t>配对硬币（</a:t>
            </a:r>
            <a:r>
              <a:rPr lang="en-US" altLang="zh-CN" sz="1800" b="0" i="0" dirty="0">
                <a:solidFill>
                  <a:srgbClr val="4F4F4F"/>
                </a:solidFill>
                <a:effectLst/>
                <a:latin typeface="-apple-system"/>
              </a:rPr>
              <a:t>3</a:t>
            </a:r>
            <a:r>
              <a:rPr lang="zh-CN" altLang="en-US" sz="1800" b="0" i="0" dirty="0">
                <a:solidFill>
                  <a:srgbClr val="4F4F4F"/>
                </a:solidFill>
                <a:effectLst/>
                <a:latin typeface="-apple-system"/>
              </a:rPr>
              <a:t>人游戏）、矩阵游戏、</a:t>
            </a:r>
            <a:r>
              <a:rPr lang="en-US" altLang="zh-CN" sz="1800" b="0" i="0" dirty="0" err="1">
                <a:solidFill>
                  <a:srgbClr val="4F4F4F"/>
                </a:solidFill>
                <a:effectLst/>
                <a:latin typeface="-apple-system"/>
              </a:rPr>
              <a:t>Oshi-Zumo</a:t>
            </a:r>
            <a:r>
              <a:rPr lang="zh-CN" altLang="en-US" sz="1800" b="0" i="0" dirty="0">
                <a:solidFill>
                  <a:srgbClr val="4F4F4F"/>
                </a:solidFill>
                <a:effectLst/>
                <a:latin typeface="-apple-system"/>
              </a:rPr>
              <a:t>、西非播棋、转盘五子棋、</a:t>
            </a:r>
            <a:endParaRPr lang="en-US" altLang="zh-CN" sz="1800" b="0" i="0" dirty="0">
              <a:solidFill>
                <a:srgbClr val="4F4F4F"/>
              </a:solidFill>
              <a:effectLst/>
              <a:latin typeface="-apple-system"/>
            </a:endParaRPr>
          </a:p>
          <a:p>
            <a:pPr algn="l"/>
            <a:r>
              <a:rPr lang="en-US" altLang="zh-CN" sz="1800" b="0" i="0" dirty="0">
                <a:solidFill>
                  <a:srgbClr val="4F4F4F"/>
                </a:solidFill>
                <a:effectLst/>
                <a:latin typeface="-apple-system"/>
              </a:rPr>
              <a:t>Phantom</a:t>
            </a:r>
            <a:r>
              <a:rPr lang="zh-CN" altLang="en-US" sz="1800" b="0" i="0" dirty="0">
                <a:solidFill>
                  <a:srgbClr val="4F4F4F"/>
                </a:solidFill>
                <a:effectLst/>
                <a:latin typeface="-apple-system"/>
              </a:rPr>
              <a:t>三连棋、</a:t>
            </a:r>
            <a:r>
              <a:rPr lang="en-US" altLang="zh-CN" sz="1800" b="0" i="0" dirty="0">
                <a:solidFill>
                  <a:srgbClr val="4F4F4F"/>
                </a:solidFill>
                <a:effectLst/>
                <a:latin typeface="-apple-system"/>
              </a:rPr>
              <a:t>Pig</a:t>
            </a:r>
            <a:r>
              <a:rPr lang="zh-CN" altLang="en-US" sz="1800" b="0" i="0" dirty="0">
                <a:solidFill>
                  <a:srgbClr val="4F4F4F"/>
                </a:solidFill>
                <a:effectLst/>
                <a:latin typeface="-apple-system"/>
              </a:rPr>
              <a:t>游戏、三连棋、</a:t>
            </a:r>
            <a:r>
              <a:rPr lang="en-US" altLang="zh-CN" sz="1800" b="0" i="0" dirty="0">
                <a:solidFill>
                  <a:srgbClr val="4F4F4F"/>
                </a:solidFill>
                <a:effectLst/>
                <a:latin typeface="-apple-system"/>
              </a:rPr>
              <a:t>Tiny Bridge</a:t>
            </a:r>
            <a:r>
              <a:rPr lang="zh-CN" altLang="en-US" sz="1800" b="0" i="0" dirty="0">
                <a:solidFill>
                  <a:srgbClr val="4F4F4F"/>
                </a:solidFill>
                <a:effectLst/>
                <a:latin typeface="-apple-system"/>
              </a:rPr>
              <a:t>、</a:t>
            </a:r>
            <a:r>
              <a:rPr lang="en-US" altLang="zh-CN" sz="1800" b="0" i="0" dirty="0">
                <a:solidFill>
                  <a:srgbClr val="4F4F4F"/>
                </a:solidFill>
                <a:effectLst/>
                <a:latin typeface="-apple-system"/>
              </a:rPr>
              <a:t>Y</a:t>
            </a:r>
            <a:r>
              <a:rPr lang="zh-CN" altLang="en-US" sz="1800" b="0" i="0" dirty="0">
                <a:solidFill>
                  <a:srgbClr val="4F4F4F"/>
                </a:solidFill>
                <a:effectLst/>
                <a:latin typeface="-apple-system"/>
              </a:rPr>
              <a:t>（一种棋类游戏）、</a:t>
            </a:r>
            <a:endParaRPr lang="en-US" altLang="zh-CN" sz="1800" b="0" i="0" dirty="0">
              <a:solidFill>
                <a:srgbClr val="4F4F4F"/>
              </a:solidFill>
              <a:effectLst/>
              <a:latin typeface="-apple-system"/>
            </a:endParaRPr>
          </a:p>
          <a:p>
            <a:pPr algn="l"/>
            <a:r>
              <a:rPr lang="en-US" altLang="zh-CN" sz="1800" b="0" i="0" dirty="0">
                <a:solidFill>
                  <a:srgbClr val="4F4F4F"/>
                </a:solidFill>
                <a:effectLst/>
                <a:latin typeface="-apple-system"/>
              </a:rPr>
              <a:t>Catch</a:t>
            </a:r>
            <a:r>
              <a:rPr lang="zh-CN" altLang="en-US" sz="1800" b="0" i="0" dirty="0">
                <a:solidFill>
                  <a:srgbClr val="4F4F4F"/>
                </a:solidFill>
                <a:effectLst/>
                <a:latin typeface="-apple-system"/>
              </a:rPr>
              <a:t>（仅支持</a:t>
            </a:r>
            <a:r>
              <a:rPr lang="en-US" altLang="zh-CN" sz="1800" b="0" i="0" dirty="0">
                <a:solidFill>
                  <a:srgbClr val="4F4F4F"/>
                </a:solidFill>
                <a:effectLst/>
                <a:latin typeface="-apple-system"/>
              </a:rPr>
              <a:t>Python</a:t>
            </a:r>
            <a:r>
              <a:rPr lang="zh-CN" altLang="en-US" sz="1800" b="0" i="0" dirty="0">
                <a:solidFill>
                  <a:srgbClr val="4F4F4F"/>
                </a:solidFill>
                <a:effectLst/>
                <a:latin typeface="-apple-system"/>
              </a:rPr>
              <a:t>）、</a:t>
            </a:r>
            <a:r>
              <a:rPr lang="en-US" altLang="zh-CN" sz="1800" b="0" i="0" dirty="0">
                <a:solidFill>
                  <a:srgbClr val="4F4F4F"/>
                </a:solidFill>
                <a:effectLst/>
                <a:latin typeface="-apple-system"/>
              </a:rPr>
              <a:t>Cliff-Walking</a:t>
            </a:r>
            <a:r>
              <a:rPr lang="zh-CN" altLang="en-US" sz="1800" b="0" i="0" dirty="0">
                <a:solidFill>
                  <a:srgbClr val="4F4F4F"/>
                </a:solidFill>
                <a:effectLst/>
                <a:latin typeface="-apple-system"/>
              </a:rPr>
              <a:t>在悬崖边走的醉汉（仅支持</a:t>
            </a:r>
            <a:r>
              <a:rPr lang="en-US" altLang="zh-CN" sz="1800" b="0" i="0" dirty="0">
                <a:solidFill>
                  <a:srgbClr val="4F4F4F"/>
                </a:solidFill>
                <a:effectLst/>
                <a:latin typeface="-apple-system"/>
              </a:rPr>
              <a:t>Python</a:t>
            </a:r>
            <a:r>
              <a:rPr lang="zh-CN" altLang="en-US" sz="1800" b="0" i="0" dirty="0">
                <a:solidFill>
                  <a:srgbClr val="4F4F4F"/>
                </a:solidFill>
                <a:effectLst/>
                <a:latin typeface="-apple-system"/>
              </a:rPr>
              <a:t>）。</a:t>
            </a:r>
          </a:p>
          <a:p>
            <a:r>
              <a:rPr lang="zh-CN" altLang="en-US" dirty="0"/>
              <a:t>常和博弈、零和博弈、协调博弈、一般博弈</a:t>
            </a:r>
          </a:p>
        </p:txBody>
      </p:sp>
    </p:spTree>
    <p:extLst>
      <p:ext uri="{BB962C8B-B14F-4D97-AF65-F5344CB8AC3E}">
        <p14:creationId xmlns:p14="http://schemas.microsoft.com/office/powerpoint/2010/main" val="23252300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58090C4-2457-495E-84B7-33AEF415F379}"/>
              </a:ext>
            </a:extLst>
          </p:cNvPr>
          <p:cNvSpPr>
            <a:spLocks noGrp="1"/>
          </p:cNvSpPr>
          <p:nvPr>
            <p:ph type="body" sz="quarter" idx="13"/>
          </p:nvPr>
        </p:nvSpPr>
        <p:spPr/>
        <p:txBody>
          <a:bodyPr/>
          <a:lstStyle/>
          <a:p>
            <a:endParaRPr lang="zh-CN" altLang="en-US" dirty="0"/>
          </a:p>
        </p:txBody>
      </p:sp>
      <p:sp>
        <p:nvSpPr>
          <p:cNvPr id="4" name="文本占位符 3">
            <a:extLst>
              <a:ext uri="{FF2B5EF4-FFF2-40B4-BE49-F238E27FC236}">
                <a16:creationId xmlns:a16="http://schemas.microsoft.com/office/drawing/2014/main" id="{F777E6CF-6E2A-45BA-9401-A18FC5DBF9E9}"/>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2884D103-8FB3-40F1-9FA5-9F9F98449687}"/>
              </a:ext>
            </a:extLst>
          </p:cNvPr>
          <p:cNvSpPr>
            <a:spLocks noGrp="1"/>
          </p:cNvSpPr>
          <p:nvPr>
            <p:ph type="sldNum" sz="quarter" idx="17"/>
          </p:nvPr>
        </p:nvSpPr>
        <p:spPr/>
        <p:txBody>
          <a:bodyPr/>
          <a:lstStyle/>
          <a:p>
            <a:pPr>
              <a:defRPr/>
            </a:pPr>
            <a:fld id="{6BC4609B-083C-404D-8758-FAE8AF11C044}" type="slidenum">
              <a:rPr lang="zh-CN" altLang="en-US" smtClean="0"/>
              <a:t>145</a:t>
            </a:fld>
            <a:endParaRPr lang="en-US" altLang="zh-CN"/>
          </a:p>
        </p:txBody>
      </p:sp>
      <p:sp>
        <p:nvSpPr>
          <p:cNvPr id="7" name="文本框 6">
            <a:extLst>
              <a:ext uri="{FF2B5EF4-FFF2-40B4-BE49-F238E27FC236}">
                <a16:creationId xmlns:a16="http://schemas.microsoft.com/office/drawing/2014/main" id="{CC02B5B7-ABA7-4700-8298-2D9F6B53DEE7}"/>
              </a:ext>
            </a:extLst>
          </p:cNvPr>
          <p:cNvSpPr txBox="1"/>
          <p:nvPr/>
        </p:nvSpPr>
        <p:spPr>
          <a:xfrm>
            <a:off x="41496" y="836712"/>
            <a:ext cx="9061007" cy="523220"/>
          </a:xfrm>
          <a:prstGeom prst="rect">
            <a:avLst/>
          </a:prstGeom>
          <a:noFill/>
        </p:spPr>
        <p:txBody>
          <a:bodyPr wrap="none" rtlCol="0">
            <a:spAutoFit/>
          </a:bodyPr>
          <a:lstStyle/>
          <a:p>
            <a:r>
              <a:rPr lang="zh-CN" altLang="en-US" dirty="0"/>
              <a:t>强化学习环境</a:t>
            </a:r>
            <a:r>
              <a:rPr lang="en-US" altLang="zh-CN" b="1" i="0" dirty="0">
                <a:solidFill>
                  <a:srgbClr val="000000"/>
                </a:solidFill>
                <a:effectLst/>
                <a:latin typeface="PingFang SC"/>
              </a:rPr>
              <a:t>  pysc2</a:t>
            </a:r>
            <a:r>
              <a:rPr lang="zh-CN" altLang="en-US" b="0" i="0" dirty="0">
                <a:solidFill>
                  <a:srgbClr val="000000"/>
                </a:solidFill>
                <a:effectLst/>
                <a:latin typeface="PingFang SC"/>
              </a:rPr>
              <a:t>（ </a:t>
            </a:r>
            <a:r>
              <a:rPr lang="en-US" altLang="zh-CN" b="0" i="0" dirty="0">
                <a:solidFill>
                  <a:srgbClr val="000000"/>
                </a:solidFill>
                <a:effectLst/>
                <a:latin typeface="PingFang SC"/>
              </a:rPr>
              <a:t>StarCraft II Learning Environment </a:t>
            </a:r>
            <a:r>
              <a:rPr lang="zh-CN" altLang="en-US" b="0" i="0" dirty="0">
                <a:solidFill>
                  <a:srgbClr val="000000"/>
                </a:solidFill>
                <a:effectLst/>
                <a:latin typeface="PingFang SC"/>
              </a:rPr>
              <a:t>）</a:t>
            </a:r>
            <a:endParaRPr lang="zh-CN" altLang="en-US" dirty="0"/>
          </a:p>
        </p:txBody>
      </p:sp>
      <p:pic>
        <p:nvPicPr>
          <p:cNvPr id="8" name="图片 7">
            <a:extLst>
              <a:ext uri="{FF2B5EF4-FFF2-40B4-BE49-F238E27FC236}">
                <a16:creationId xmlns:a16="http://schemas.microsoft.com/office/drawing/2014/main" id="{C270E213-1229-4013-813A-1660AA7AE722}"/>
              </a:ext>
            </a:extLst>
          </p:cNvPr>
          <p:cNvPicPr>
            <a:picLocks noChangeAspect="1"/>
          </p:cNvPicPr>
          <p:nvPr/>
        </p:nvPicPr>
        <p:blipFill>
          <a:blip r:embed="rId2"/>
          <a:stretch>
            <a:fillRect/>
          </a:stretch>
        </p:blipFill>
        <p:spPr>
          <a:xfrm>
            <a:off x="395536" y="2045451"/>
            <a:ext cx="4572000" cy="3429000"/>
          </a:xfrm>
          <a:prstGeom prst="rect">
            <a:avLst/>
          </a:prstGeom>
        </p:spPr>
      </p:pic>
      <p:sp>
        <p:nvSpPr>
          <p:cNvPr id="9" name="文本框 8">
            <a:extLst>
              <a:ext uri="{FF2B5EF4-FFF2-40B4-BE49-F238E27FC236}">
                <a16:creationId xmlns:a16="http://schemas.microsoft.com/office/drawing/2014/main" id="{A645C22D-97E5-4B7D-BED1-72B79AF59FCE}"/>
              </a:ext>
            </a:extLst>
          </p:cNvPr>
          <p:cNvSpPr txBox="1"/>
          <p:nvPr/>
        </p:nvSpPr>
        <p:spPr>
          <a:xfrm>
            <a:off x="526973" y="5661248"/>
            <a:ext cx="7191392" cy="523220"/>
          </a:xfrm>
          <a:prstGeom prst="rect">
            <a:avLst/>
          </a:prstGeom>
          <a:noFill/>
        </p:spPr>
        <p:txBody>
          <a:bodyPr wrap="none" rtlCol="0">
            <a:spAutoFit/>
          </a:bodyPr>
          <a:lstStyle/>
          <a:p>
            <a:r>
              <a:rPr lang="zh-CN" altLang="en-US" b="0" i="0" dirty="0">
                <a:solidFill>
                  <a:srgbClr val="000000"/>
                </a:solidFill>
                <a:effectLst/>
                <a:latin typeface="PingFang SC"/>
              </a:rPr>
              <a:t>训练 星际争霸游戏的</a:t>
            </a:r>
            <a:r>
              <a:rPr lang="en-US" altLang="zh-CN" b="0" i="0" dirty="0">
                <a:solidFill>
                  <a:srgbClr val="000000"/>
                </a:solidFill>
                <a:effectLst/>
                <a:latin typeface="PingFang SC"/>
              </a:rPr>
              <a:t>AI</a:t>
            </a:r>
            <a:r>
              <a:rPr lang="zh-CN" altLang="en-US" b="0" i="0" dirty="0">
                <a:solidFill>
                  <a:srgbClr val="000000"/>
                </a:solidFill>
                <a:effectLst/>
                <a:latin typeface="PingFang SC"/>
              </a:rPr>
              <a:t>对战的强化学习平台</a:t>
            </a:r>
            <a:endParaRPr lang="zh-CN" altLang="en-US" dirty="0"/>
          </a:p>
        </p:txBody>
      </p:sp>
      <p:sp>
        <p:nvSpPr>
          <p:cNvPr id="10" name="文本框 9">
            <a:extLst>
              <a:ext uri="{FF2B5EF4-FFF2-40B4-BE49-F238E27FC236}">
                <a16:creationId xmlns:a16="http://schemas.microsoft.com/office/drawing/2014/main" id="{CE48AAEF-78E7-47C4-8E62-EF0C15DC6362}"/>
              </a:ext>
            </a:extLst>
          </p:cNvPr>
          <p:cNvSpPr txBox="1"/>
          <p:nvPr/>
        </p:nvSpPr>
        <p:spPr>
          <a:xfrm>
            <a:off x="32605" y="1389028"/>
            <a:ext cx="5586786" cy="523220"/>
          </a:xfrm>
          <a:prstGeom prst="rect">
            <a:avLst/>
          </a:prstGeom>
          <a:noFill/>
        </p:spPr>
        <p:txBody>
          <a:bodyPr wrap="none" rtlCol="0">
            <a:spAutoFit/>
          </a:bodyPr>
          <a:lstStyle/>
          <a:p>
            <a:r>
              <a:rPr lang="en-US" altLang="zh-CN" dirty="0"/>
              <a:t>https://github.com/deepmind/pysc2</a:t>
            </a:r>
            <a:endParaRPr lang="zh-CN" altLang="en-US" dirty="0"/>
          </a:p>
        </p:txBody>
      </p:sp>
    </p:spTree>
    <p:extLst>
      <p:ext uri="{BB962C8B-B14F-4D97-AF65-F5344CB8AC3E}">
        <p14:creationId xmlns:p14="http://schemas.microsoft.com/office/powerpoint/2010/main" val="401660079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E4D61E2-644E-4546-8CCA-8665701E9C7A}"/>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AD2531F6-EC92-47F1-A895-2871E62E6DEA}"/>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F6403437-8C05-41DF-AA05-918570DFB08F}"/>
              </a:ext>
            </a:extLst>
          </p:cNvPr>
          <p:cNvSpPr>
            <a:spLocks noGrp="1"/>
          </p:cNvSpPr>
          <p:nvPr>
            <p:ph type="sldNum" sz="quarter" idx="17"/>
          </p:nvPr>
        </p:nvSpPr>
        <p:spPr/>
        <p:txBody>
          <a:bodyPr/>
          <a:lstStyle/>
          <a:p>
            <a:pPr>
              <a:defRPr/>
            </a:pPr>
            <a:fld id="{6BC4609B-083C-404D-8758-FAE8AF11C044}" type="slidenum">
              <a:rPr lang="zh-CN" altLang="en-US" smtClean="0"/>
              <a:t>146</a:t>
            </a:fld>
            <a:endParaRPr lang="en-US" altLang="zh-CN"/>
          </a:p>
        </p:txBody>
      </p:sp>
      <p:sp>
        <p:nvSpPr>
          <p:cNvPr id="7" name="文本框 6">
            <a:extLst>
              <a:ext uri="{FF2B5EF4-FFF2-40B4-BE49-F238E27FC236}">
                <a16:creationId xmlns:a16="http://schemas.microsoft.com/office/drawing/2014/main" id="{C2BB9ADC-5DA3-4322-AC48-F8B55DF94E8A}"/>
              </a:ext>
            </a:extLst>
          </p:cNvPr>
          <p:cNvSpPr txBox="1"/>
          <p:nvPr/>
        </p:nvSpPr>
        <p:spPr>
          <a:xfrm>
            <a:off x="124529" y="727391"/>
            <a:ext cx="8024184" cy="4462760"/>
          </a:xfrm>
          <a:prstGeom prst="rect">
            <a:avLst/>
          </a:prstGeom>
          <a:noFill/>
        </p:spPr>
        <p:txBody>
          <a:bodyPr wrap="none" rtlCol="0">
            <a:spAutoFit/>
          </a:bodyPr>
          <a:lstStyle/>
          <a:p>
            <a:r>
              <a:rPr lang="zh-CN" altLang="en-US" b="1" i="0" dirty="0">
                <a:solidFill>
                  <a:srgbClr val="191919"/>
                </a:solidFill>
                <a:effectLst/>
                <a:latin typeface="PingFang SC"/>
              </a:rPr>
              <a:t>强化学习环境：</a:t>
            </a:r>
            <a:r>
              <a:rPr lang="en-US" altLang="zh-CN" b="1" i="0" dirty="0">
                <a:solidFill>
                  <a:srgbClr val="191919"/>
                </a:solidFill>
                <a:effectLst/>
                <a:latin typeface="PingFang SC"/>
              </a:rPr>
              <a:t>ELF(</a:t>
            </a:r>
            <a:r>
              <a:rPr lang="en-US" altLang="zh-CN" b="0" i="0" dirty="0">
                <a:solidFill>
                  <a:srgbClr val="191919"/>
                </a:solidFill>
                <a:effectLst/>
                <a:latin typeface="PingFang SC"/>
              </a:rPr>
              <a:t> Extensive, Lightweight, Flexible</a:t>
            </a:r>
            <a:r>
              <a:rPr lang="en-US" altLang="zh-CN" b="1" i="0" dirty="0">
                <a:solidFill>
                  <a:srgbClr val="191919"/>
                </a:solidFill>
                <a:effectLst/>
                <a:latin typeface="PingFang SC"/>
              </a:rPr>
              <a:t>)</a:t>
            </a:r>
          </a:p>
          <a:p>
            <a:r>
              <a:rPr lang="en-US" altLang="zh-CN" b="1" i="0" dirty="0">
                <a:solidFill>
                  <a:srgbClr val="191919"/>
                </a:solidFill>
                <a:effectLst/>
                <a:latin typeface="PingFang SC"/>
              </a:rPr>
              <a:t>Facebook</a:t>
            </a:r>
          </a:p>
          <a:p>
            <a:r>
              <a:rPr lang="en-US" altLang="zh-CN" b="1" i="0" dirty="0">
                <a:solidFill>
                  <a:srgbClr val="191919"/>
                </a:solidFill>
                <a:effectLst/>
                <a:latin typeface="PingFang SC"/>
                <a:hlinkClick r:id="rId2"/>
              </a:rPr>
              <a:t>https://github.com/facebookresearch/ELF</a:t>
            </a:r>
            <a:endParaRPr lang="en-US" altLang="zh-CN" b="1" i="0" dirty="0">
              <a:solidFill>
                <a:srgbClr val="191919"/>
              </a:solidFill>
              <a:effectLst/>
              <a:latin typeface="PingFang SC"/>
            </a:endParaRPr>
          </a:p>
          <a:p>
            <a:r>
              <a:rPr lang="en-US" altLang="zh-CN" b="1" i="0" dirty="0">
                <a:solidFill>
                  <a:srgbClr val="191919"/>
                </a:solidFill>
                <a:effectLst/>
                <a:latin typeface="PingFang SC"/>
              </a:rPr>
              <a:t> C++/Python </a:t>
            </a:r>
            <a:r>
              <a:rPr lang="zh-CN" altLang="en-US" b="1" i="0" dirty="0">
                <a:solidFill>
                  <a:srgbClr val="191919"/>
                </a:solidFill>
                <a:effectLst/>
                <a:latin typeface="PingFang SC"/>
              </a:rPr>
              <a:t>混合框架</a:t>
            </a:r>
            <a:endParaRPr lang="en-US" altLang="zh-CN" b="1" i="0" dirty="0">
              <a:solidFill>
                <a:srgbClr val="191919"/>
              </a:solidFill>
              <a:effectLst/>
              <a:latin typeface="PingFang SC"/>
            </a:endParaRPr>
          </a:p>
          <a:p>
            <a:endParaRPr lang="en-US" altLang="zh-CN" dirty="0">
              <a:solidFill>
                <a:srgbClr val="191919"/>
              </a:solidFill>
              <a:latin typeface="PingFang SC"/>
            </a:endParaRPr>
          </a:p>
          <a:p>
            <a:pPr marL="342900" indent="-342900">
              <a:buFont typeface="Wingdings" panose="05000000000000000000" pitchFamily="2" charset="2"/>
              <a:buChar char="l"/>
            </a:pPr>
            <a:r>
              <a:rPr lang="en-US" altLang="zh-CN" sz="2400" dirty="0"/>
              <a:t>ELF</a:t>
            </a:r>
            <a:r>
              <a:rPr lang="zh-CN" altLang="en-US" sz="2400" dirty="0"/>
              <a:t>包含三种游戏环境（微型实时策略、夺旗和塔</a:t>
            </a:r>
          </a:p>
          <a:p>
            <a:r>
              <a:rPr lang="zh-CN" altLang="en-US" sz="2400" dirty="0"/>
              <a:t>     防）的高度可定制的实时策略引擎</a:t>
            </a:r>
            <a:endParaRPr lang="en-US" altLang="zh-CN" sz="2400" b="1" i="0" dirty="0">
              <a:solidFill>
                <a:srgbClr val="191919"/>
              </a:solidFill>
              <a:effectLst/>
              <a:latin typeface="PingFang SC"/>
            </a:endParaRPr>
          </a:p>
          <a:p>
            <a:pPr marL="342900" indent="-342900">
              <a:buFont typeface="Wingdings" panose="05000000000000000000" pitchFamily="2" charset="2"/>
              <a:buChar char="l"/>
            </a:pPr>
            <a:r>
              <a:rPr lang="zh-CN" altLang="en-US" sz="2400" b="1" i="0" dirty="0">
                <a:solidFill>
                  <a:srgbClr val="191919"/>
                </a:solidFill>
                <a:effectLst/>
                <a:latin typeface="PingFang SC"/>
              </a:rPr>
              <a:t>为</a:t>
            </a:r>
            <a:r>
              <a:rPr lang="zh-CN" altLang="en-US" sz="2400" dirty="0">
                <a:solidFill>
                  <a:srgbClr val="191919"/>
                </a:solidFill>
                <a:latin typeface="PingFang SC"/>
              </a:rPr>
              <a:t>策略</a:t>
            </a:r>
            <a:r>
              <a:rPr lang="zh-CN" altLang="en-US" sz="2400" b="1" i="0" dirty="0">
                <a:solidFill>
                  <a:srgbClr val="191919"/>
                </a:solidFill>
                <a:effectLst/>
                <a:latin typeface="PingFang SC"/>
              </a:rPr>
              <a:t>游戏提供了多样化的属性、高效率的模拟和高度</a:t>
            </a:r>
            <a:endParaRPr lang="en-US" altLang="zh-CN" sz="2400" b="1" i="0" dirty="0">
              <a:solidFill>
                <a:srgbClr val="191919"/>
              </a:solidFill>
              <a:effectLst/>
              <a:latin typeface="PingFang SC"/>
            </a:endParaRPr>
          </a:p>
          <a:p>
            <a:r>
              <a:rPr lang="zh-CN" altLang="en-US" sz="2400" b="1" i="0" dirty="0">
                <a:solidFill>
                  <a:srgbClr val="191919"/>
                </a:solidFill>
                <a:effectLst/>
                <a:latin typeface="PingFang SC"/>
              </a:rPr>
              <a:t>     可定制的环境设置。在这个平台上不仅可以更改游戏的</a:t>
            </a:r>
            <a:endParaRPr lang="en-US" altLang="zh-CN" sz="2400" b="1" i="0" dirty="0">
              <a:solidFill>
                <a:srgbClr val="191919"/>
              </a:solidFill>
              <a:effectLst/>
              <a:latin typeface="PingFang SC"/>
            </a:endParaRPr>
          </a:p>
          <a:p>
            <a:r>
              <a:rPr lang="zh-CN" altLang="en-US" sz="2400" b="1" i="0" dirty="0">
                <a:solidFill>
                  <a:srgbClr val="191919"/>
                </a:solidFill>
                <a:effectLst/>
                <a:latin typeface="PingFang SC"/>
              </a:rPr>
              <a:t>     参数，也可以构建新的游戏</a:t>
            </a:r>
            <a:endParaRPr lang="en-US" altLang="zh-CN" sz="2400" dirty="0">
              <a:solidFill>
                <a:srgbClr val="191919"/>
              </a:solidFill>
              <a:latin typeface="PingFang SC"/>
            </a:endParaRPr>
          </a:p>
          <a:p>
            <a:pPr marL="342900" indent="-342900">
              <a:buFont typeface="Wingdings" panose="05000000000000000000" pitchFamily="2" charset="2"/>
              <a:buChar char="l"/>
            </a:pPr>
            <a:r>
              <a:rPr lang="zh-CN" altLang="en-US" sz="2400" b="0" i="0" dirty="0">
                <a:solidFill>
                  <a:srgbClr val="191919"/>
                </a:solidFill>
                <a:effectLst/>
                <a:latin typeface="PingFang SC"/>
              </a:rPr>
              <a:t>对并行发生的事件的模拟进行了优化</a:t>
            </a:r>
            <a:endParaRPr lang="en-US" altLang="zh-CN" sz="2400" b="1" i="0" dirty="0">
              <a:solidFill>
                <a:srgbClr val="191919"/>
              </a:solidFill>
              <a:effectLst/>
              <a:latin typeface="PingFang SC"/>
            </a:endParaRPr>
          </a:p>
        </p:txBody>
      </p:sp>
      <p:pic>
        <p:nvPicPr>
          <p:cNvPr id="8" name="图片 7">
            <a:extLst>
              <a:ext uri="{FF2B5EF4-FFF2-40B4-BE49-F238E27FC236}">
                <a16:creationId xmlns:a16="http://schemas.microsoft.com/office/drawing/2014/main" id="{E53C6E7D-C9C1-444D-B6DC-360F973FDB8E}"/>
              </a:ext>
            </a:extLst>
          </p:cNvPr>
          <p:cNvPicPr>
            <a:picLocks noChangeAspect="1"/>
          </p:cNvPicPr>
          <p:nvPr/>
        </p:nvPicPr>
        <p:blipFill>
          <a:blip r:embed="rId3"/>
          <a:stretch>
            <a:fillRect/>
          </a:stretch>
        </p:blipFill>
        <p:spPr>
          <a:xfrm>
            <a:off x="295809" y="5190151"/>
            <a:ext cx="7048500" cy="1581150"/>
          </a:xfrm>
          <a:prstGeom prst="rect">
            <a:avLst/>
          </a:prstGeom>
        </p:spPr>
      </p:pic>
      <p:sp>
        <p:nvSpPr>
          <p:cNvPr id="9" name="文本框 8">
            <a:extLst>
              <a:ext uri="{FF2B5EF4-FFF2-40B4-BE49-F238E27FC236}">
                <a16:creationId xmlns:a16="http://schemas.microsoft.com/office/drawing/2014/main" id="{4A4F1F3E-7036-4AC3-8B3D-EE7954568238}"/>
              </a:ext>
            </a:extLst>
          </p:cNvPr>
          <p:cNvSpPr txBox="1"/>
          <p:nvPr/>
        </p:nvSpPr>
        <p:spPr>
          <a:xfrm>
            <a:off x="7361114" y="5761250"/>
            <a:ext cx="1717137" cy="400110"/>
          </a:xfrm>
          <a:prstGeom prst="rect">
            <a:avLst/>
          </a:prstGeom>
          <a:noFill/>
        </p:spPr>
        <p:txBody>
          <a:bodyPr wrap="none" rtlCol="0">
            <a:spAutoFit/>
          </a:bodyPr>
          <a:lstStyle/>
          <a:p>
            <a:r>
              <a:rPr lang="en-US" altLang="zh-CN" sz="2000" b="1" i="0" dirty="0">
                <a:solidFill>
                  <a:srgbClr val="5A5A5A"/>
                </a:solidFill>
                <a:effectLst/>
                <a:latin typeface="microsoft yahei" panose="020B0503020204020204" pitchFamily="34" charset="-122"/>
                <a:ea typeface="microsoft yahei" panose="020B0503020204020204" pitchFamily="34" charset="-122"/>
              </a:rPr>
              <a:t>ELF </a:t>
            </a:r>
            <a:r>
              <a:rPr lang="zh-CN" altLang="en-US" sz="2000" b="1" i="0" dirty="0">
                <a:solidFill>
                  <a:srgbClr val="5A5A5A"/>
                </a:solidFill>
                <a:effectLst/>
                <a:latin typeface="microsoft yahei" panose="020B0503020204020204" pitchFamily="34" charset="-122"/>
                <a:ea typeface="microsoft yahei" panose="020B0503020204020204" pitchFamily="34" charset="-122"/>
              </a:rPr>
              <a:t>执行架构</a:t>
            </a:r>
            <a:endParaRPr lang="zh-CN" altLang="en-US" dirty="0"/>
          </a:p>
        </p:txBody>
      </p:sp>
    </p:spTree>
    <p:extLst>
      <p:ext uri="{BB962C8B-B14F-4D97-AF65-F5344CB8AC3E}">
        <p14:creationId xmlns:p14="http://schemas.microsoft.com/office/powerpoint/2010/main" val="8310498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931D6-9FFB-4CC2-AD56-B50A11FBE068}"/>
              </a:ext>
            </a:extLst>
          </p:cNvPr>
          <p:cNvSpPr>
            <a:spLocks noGrp="1"/>
          </p:cNvSpPr>
          <p:nvPr>
            <p:ph type="title"/>
          </p:nvPr>
        </p:nvSpPr>
        <p:spPr/>
        <p:txBody>
          <a:bodyPr/>
          <a:lstStyle/>
          <a:p>
            <a:r>
              <a:rPr lang="zh-CN" altLang="en-US" dirty="0"/>
              <a:t>思考</a:t>
            </a:r>
          </a:p>
        </p:txBody>
      </p:sp>
      <p:sp>
        <p:nvSpPr>
          <p:cNvPr id="3" name="文本占位符 2">
            <a:extLst>
              <a:ext uri="{FF2B5EF4-FFF2-40B4-BE49-F238E27FC236}">
                <a16:creationId xmlns:a16="http://schemas.microsoft.com/office/drawing/2014/main" id="{32556A6B-C70C-4DC0-9EB9-D3D85B508FEA}"/>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0BF30CA8-5B1D-4B79-921E-9552497C8235}"/>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36FD52E3-7A48-4802-8722-635E16971ECB}"/>
              </a:ext>
            </a:extLst>
          </p:cNvPr>
          <p:cNvSpPr>
            <a:spLocks noGrp="1"/>
          </p:cNvSpPr>
          <p:nvPr>
            <p:ph type="sldNum" sz="quarter" idx="17"/>
          </p:nvPr>
        </p:nvSpPr>
        <p:spPr/>
        <p:txBody>
          <a:bodyPr/>
          <a:lstStyle/>
          <a:p>
            <a:pPr>
              <a:defRPr/>
            </a:pPr>
            <a:fld id="{6BC4609B-083C-404D-8758-FAE8AF11C044}" type="slidenum">
              <a:rPr lang="zh-CN" altLang="en-US" smtClean="0"/>
              <a:t>147</a:t>
            </a:fld>
            <a:endParaRPr lang="en-US" altLang="zh-CN"/>
          </a:p>
        </p:txBody>
      </p:sp>
      <p:sp>
        <p:nvSpPr>
          <p:cNvPr id="6" name="内容占位符 5">
            <a:extLst>
              <a:ext uri="{FF2B5EF4-FFF2-40B4-BE49-F238E27FC236}">
                <a16:creationId xmlns:a16="http://schemas.microsoft.com/office/drawing/2014/main" id="{DD973A10-56C1-4534-949A-BC246E02AC3A}"/>
              </a:ext>
            </a:extLst>
          </p:cNvPr>
          <p:cNvSpPr>
            <a:spLocks noGrp="1"/>
          </p:cNvSpPr>
          <p:nvPr>
            <p:ph sz="half" idx="1"/>
          </p:nvPr>
        </p:nvSpPr>
        <p:spPr>
          <a:xfrm>
            <a:off x="457199" y="1844824"/>
            <a:ext cx="8507289" cy="4281339"/>
          </a:xfrm>
        </p:spPr>
        <p:txBody>
          <a:bodyPr/>
          <a:lstStyle/>
          <a:p>
            <a:r>
              <a:rPr lang="zh-CN" altLang="zh-CN" dirty="0"/>
              <a:t>强化学习算法</a:t>
            </a:r>
            <a:r>
              <a:rPr lang="zh-CN" altLang="en-US" dirty="0"/>
              <a:t>思想及与</a:t>
            </a:r>
            <a:r>
              <a:rPr lang="zh-CN" altLang="zh-CN" dirty="0"/>
              <a:t>别的类型算法之间的区别</a:t>
            </a:r>
            <a:r>
              <a:rPr lang="zh-CN" altLang="en-US" dirty="0"/>
              <a:t>？</a:t>
            </a:r>
            <a:endParaRPr lang="en-US" altLang="zh-CN" dirty="0"/>
          </a:p>
          <a:p>
            <a:r>
              <a:rPr lang="zh-CN" altLang="en-US" dirty="0"/>
              <a:t>确定性策略和随机策略比较？</a:t>
            </a:r>
            <a:endParaRPr lang="en-US" altLang="zh-CN" dirty="0"/>
          </a:p>
          <a:p>
            <a:r>
              <a:rPr lang="zh-CN" altLang="en-US" dirty="0"/>
              <a:t>探索</a:t>
            </a:r>
            <a:r>
              <a:rPr lang="en-US" altLang="zh-CN" dirty="0"/>
              <a:t>-</a:t>
            </a:r>
            <a:r>
              <a:rPr lang="zh-CN" altLang="en-US" dirty="0"/>
              <a:t>利用问题？</a:t>
            </a:r>
            <a:endParaRPr lang="en-US" altLang="zh-CN" dirty="0"/>
          </a:p>
          <a:p>
            <a:r>
              <a:rPr lang="zh-CN" altLang="en-US" dirty="0"/>
              <a:t>同策略与异策略方法的优缺点？</a:t>
            </a:r>
            <a:endParaRPr lang="en-US" altLang="zh-CN" dirty="0"/>
          </a:p>
          <a:p>
            <a:r>
              <a:rPr lang="zh-CN" altLang="en-US" dirty="0"/>
              <a:t>时间差分、蒙特卡洛方法、动态规划方法的区别与联系？</a:t>
            </a:r>
            <a:endParaRPr lang="en-US" altLang="zh-CN" dirty="0"/>
          </a:p>
          <a:p>
            <a:r>
              <a:rPr lang="zh-CN" altLang="en-US" dirty="0"/>
              <a:t>时序差分的信用分配机制？</a:t>
            </a:r>
            <a:endParaRPr lang="en-US" altLang="zh-CN" dirty="0"/>
          </a:p>
          <a:p>
            <a:r>
              <a:rPr lang="zh-CN" altLang="en-US" dirty="0"/>
              <a:t>引入值函数逼近的原因？优缺点？</a:t>
            </a:r>
            <a:endParaRPr lang="en-US" altLang="zh-CN" dirty="0"/>
          </a:p>
          <a:p>
            <a:r>
              <a:rPr lang="zh-CN" altLang="en-US"/>
              <a:t>直接策略搜索与值函数方法的比较？</a:t>
            </a:r>
            <a:endParaRPr lang="en-US" altLang="zh-CN" dirty="0"/>
          </a:p>
          <a:p>
            <a:endParaRPr lang="zh-CN" altLang="en-US" dirty="0"/>
          </a:p>
        </p:txBody>
      </p:sp>
    </p:spTree>
    <p:extLst>
      <p:ext uri="{BB962C8B-B14F-4D97-AF65-F5344CB8AC3E}">
        <p14:creationId xmlns:p14="http://schemas.microsoft.com/office/powerpoint/2010/main" val="326303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总回报（</a:t>
                </a:r>
                <a:r>
                  <a:rPr lang="en-US" altLang="zh-CN" dirty="0">
                    <a:latin typeface="Times New Roman" panose="02020603050405020304" pitchFamily="18" charset="0"/>
                    <a:cs typeface="Times New Roman" panose="02020603050405020304" pitchFamily="18" charset="0"/>
                  </a:rPr>
                  <a:t> return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回合（</a:t>
                </a:r>
                <a:r>
                  <a:rPr lang="en-US" altLang="zh-CN" dirty="0">
                    <a:latin typeface="Times New Roman" panose="02020603050405020304" pitchFamily="18" charset="0"/>
                    <a:cs typeface="Times New Roman" panose="02020603050405020304" pitchFamily="18" charset="0"/>
                  </a:rPr>
                  <a:t>episode</a:t>
                </a:r>
                <a:r>
                  <a:rPr lang="zh-CN" altLang="en-US" dirty="0">
                    <a:latin typeface="Times New Roman" panose="02020603050405020304" pitchFamily="18" charset="0"/>
                    <a:cs typeface="Times New Roman" panose="02020603050405020304" pitchFamily="18" charset="0"/>
                  </a:rPr>
                  <a:t>）或试验（</a:t>
                </a:r>
                <a:r>
                  <a:rPr lang="en-US" altLang="zh-CN" dirty="0">
                    <a:latin typeface="Times New Roman" panose="02020603050405020304" pitchFamily="18" charset="0"/>
                    <a:cs typeface="Times New Roman" panose="02020603050405020304" pitchFamily="18" charset="0"/>
                  </a:rPr>
                  <a:t>trial</a:t>
                </a:r>
                <a:r>
                  <a:rPr lang="zh-CN" altLang="en-US" dirty="0">
                    <a:latin typeface="Times New Roman" panose="02020603050405020304" pitchFamily="18" charset="0"/>
                    <a:cs typeface="Times New Roman" panose="02020603050405020304" pitchFamily="18" charset="0"/>
                  </a:rPr>
                  <a:t>）：假设环境中有一个或多个特殊的终止状态（</a:t>
                </a:r>
                <a:r>
                  <a:rPr lang="en-US" altLang="zh-CN" dirty="0">
                    <a:latin typeface="Times New Roman" panose="02020603050405020304" pitchFamily="18" charset="0"/>
                    <a:cs typeface="Times New Roman" panose="02020603050405020304" pitchFamily="18" charset="0"/>
                  </a:rPr>
                  <a:t>terminal state</a:t>
                </a:r>
                <a:r>
                  <a:rPr lang="zh-CN" altLang="en-US" dirty="0">
                    <a:latin typeface="Times New Roman" panose="02020603050405020304" pitchFamily="18" charset="0"/>
                    <a:cs typeface="Times New Roman" panose="02020603050405020304" pitchFamily="18" charset="0"/>
                  </a:rPr>
                  <a:t>），当到达终止状态时，一个智能体和环境的交互过程就结束</a:t>
                </a: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有限阶段总回报</a:t>
                </a:r>
                <a:r>
                  <a:rPr lang="zh-CN" altLang="en-US" dirty="0">
                    <a:latin typeface="Times New Roman" panose="02020603050405020304" pitchFamily="18" charset="0"/>
                    <a:cs typeface="Times New Roman" panose="02020603050405020304" pitchFamily="18" charset="0"/>
                  </a:rPr>
                  <a:t>：给定策略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，智能体和环境一次交互过程的轨迹</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𝜏</m:t>
                    </m:r>
                  </m:oMath>
                </a14:m>
                <a:r>
                  <a:rPr lang="zh-CN" altLang="en-US" dirty="0">
                    <a:latin typeface="Times New Roman" panose="02020603050405020304" pitchFamily="18" charset="0"/>
                    <a:cs typeface="Times New Roman" panose="02020603050405020304" pitchFamily="18" charset="0"/>
                  </a:rPr>
                  <a:t> 所收到的累积奖励为总回报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nary>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r>
                            <a:rPr lang="en-US" altLang="zh-CN" b="0" i="1" smtClean="0">
                              <a:latin typeface="Cambria Math" panose="02040503050406030204" pitchFamily="18" charset="0"/>
                              <a:cs typeface="Times New Roman" panose="02020603050405020304" pitchFamily="18" charset="0"/>
                            </a:rPr>
                            <m:t>𝑟</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𝑎</m:t>
                              </m:r>
                            </m:e>
                            <m:sub>
                              <m:r>
                                <a:rPr lang="en-US" altLang="zh-CN" b="0" i="1" smtClean="0">
                                  <a:latin typeface="Cambria Math" panose="02040503050406030204" pitchFamily="18" charset="0"/>
                                  <a:cs typeface="Times New Roman" panose="02020603050405020304" pitchFamily="18" charset="0"/>
                                </a:rPr>
                                <m:t>𝑡</m:t>
                              </m:r>
                            </m:sub>
                          </m:sSub>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r>
                            <a:rPr lang="en-US" altLang="zh-CN" b="0" i="1" smtClean="0">
                              <a:latin typeface="Cambria Math" panose="02040503050406030204" pitchFamily="18" charset="0"/>
                              <a:cs typeface="Times New Roman" panose="02020603050405020304" pitchFamily="18" charset="0"/>
                            </a:rPr>
                            <m:t>)</m:t>
                          </m:r>
                        </m:e>
                      </m:nary>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3"/>
                <a:stretch>
                  <a:fillRect l="-1215" t="-1533" r="-945"/>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无限折扣总回报</a:t>
                </a:r>
                <a:r>
                  <a:rPr lang="zh-CN" altLang="en-US" dirty="0">
                    <a:latin typeface="Times New Roman" panose="02020603050405020304" pitchFamily="18" charset="0"/>
                    <a:cs typeface="Times New Roman" panose="02020603050405020304" pitchFamily="18" charset="0"/>
                  </a:rPr>
                  <a:t>：如果环境中没有终止状态</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持续性的任务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，即</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𝑇</m:t>
                    </m:r>
                    <m:r>
                      <a:rPr lang="en-US" altLang="zh-CN" i="1" dirty="0" smtClean="0">
                        <a:latin typeface="Cambria Math" panose="02040503050406030204" pitchFamily="18" charset="0"/>
                        <a:cs typeface="Times New Roman" panose="02020603050405020304" pitchFamily="18" charset="0"/>
                      </a:rPr>
                      <m:t> = ∞</m:t>
                    </m:r>
                  </m:oMath>
                </a14:m>
                <a:r>
                  <a:rPr lang="zh-CN" altLang="en-US" dirty="0">
                    <a:latin typeface="Times New Roman" panose="02020603050405020304" pitchFamily="18" charset="0"/>
                    <a:cs typeface="Times New Roman" panose="02020603050405020304" pitchFamily="18" charset="0"/>
                  </a:rPr>
                  <a:t>，其总回报也可能是无穷大。</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引入折扣率来降低远期回报的权重，折扣回报（</a:t>
                </a:r>
                <a:r>
                  <a:rPr lang="en-US" altLang="zh-CN" dirty="0">
                    <a:latin typeface="Times New Roman" panose="02020603050405020304" pitchFamily="18" charset="0"/>
                    <a:cs typeface="Times New Roman" panose="02020603050405020304" pitchFamily="18" charset="0"/>
                  </a:rPr>
                  <a:t>discounted return</a:t>
                </a:r>
                <a:r>
                  <a:rPr lang="zh-CN" altLang="en-US" dirty="0">
                    <a:latin typeface="Times New Roman" panose="02020603050405020304" pitchFamily="18" charset="0"/>
                    <a:cs typeface="Times New Roman" panose="02020603050405020304" pitchFamily="18" charset="0"/>
                  </a:rPr>
                  <a:t>）定义为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r>
                        <a:rPr lang="en-US" altLang="zh-CN" b="0" i="1" smtClean="0">
                          <a:latin typeface="Cambria Math" panose="02040503050406030204" pitchFamily="18" charset="0"/>
                          <a:cs typeface="Times New Roman" panose="02020603050405020304" pitchFamily="18" charset="0"/>
                        </a:rPr>
                        <m:t>=</m:t>
                      </m:r>
                      <m:nary>
                        <m:naryPr>
                          <m:chr m:val="∑"/>
                          <m:limLoc m:val="subSup"/>
                          <m:ctrlPr>
                            <a:rPr lang="en-US" altLang="zh-CN" b="0"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altLang="zh-CN" b="0" i="1" smtClean="0">
                                  <a:solidFill>
                                    <a:srgbClr val="FF0000"/>
                                  </a:solidFill>
                                  <a:latin typeface="Cambria Math" panose="02040503050406030204" pitchFamily="18" charset="0"/>
                                  <a:cs typeface="Times New Roman" panose="02020603050405020304" pitchFamily="18" charset="0"/>
                                </a:rPr>
                              </m:ctrlPr>
                            </m:sSupPr>
                            <m:e>
                              <m:r>
                                <a:rPr lang="zh-CN" altLang="en-US" b="0" i="1" smtClean="0">
                                  <a:solidFill>
                                    <a:srgbClr val="FF0000"/>
                                  </a:solidFill>
                                  <a:latin typeface="Cambria Math" panose="02040503050406030204" pitchFamily="18" charset="0"/>
                                  <a:cs typeface="Times New Roman" panose="02020603050405020304" pitchFamily="18" charset="0"/>
                                </a:rPr>
                                <m:t>𝛾</m:t>
                              </m:r>
                            </m:e>
                            <m:sup>
                              <m:r>
                                <a:rPr lang="en-US" altLang="zh-CN" b="0" i="1" smtClean="0">
                                  <a:solidFill>
                                    <a:srgbClr val="FF0000"/>
                                  </a:solidFill>
                                  <a:latin typeface="Cambria Math" panose="02040503050406030204" pitchFamily="18" charset="0"/>
                                  <a:cs typeface="Times New Roman" panose="02020603050405020304" pitchFamily="18" charset="0"/>
                                </a:rPr>
                                <m:t>𝑡</m:t>
                              </m:r>
                            </m:sup>
                          </m:sSup>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r>
                        <a:rPr lang="zh-CN" altLang="en-US" i="1">
                          <a:latin typeface="Cambria Math" panose="02040503050406030204" pitchFamily="18" charset="0"/>
                          <a:cs typeface="Times New Roman" panose="02020603050405020304" pitchFamily="18" charset="0"/>
                        </a:rPr>
                        <m:t>，</m:t>
                      </m:r>
                      <m:r>
                        <a:rPr lang="zh-CN" altLang="en-US" i="1" smtClean="0">
                          <a:latin typeface="Cambria Math" panose="02040503050406030204" pitchFamily="18" charset="0"/>
                          <a:cs typeface="Times New Roman" panose="02020603050405020304" pitchFamily="18" charset="0"/>
                        </a:rPr>
                        <m:t>𝛾</m:t>
                      </m:r>
                      <m:r>
                        <a:rPr lang="zh-CN" altLang="en-US" i="1" smtClean="0">
                          <a:latin typeface="Cambria Math" panose="02040503050406030204" pitchFamily="18" charset="0"/>
                          <a:cs typeface="Times New Roman" panose="02020603050405020304" pitchFamily="18" charset="0"/>
                        </a:rPr>
                        <m:t>∈[0,1)</m:t>
                      </m:r>
                    </m:oMath>
                  </m:oMathPara>
                </a14:m>
                <a:endParaRPr lang="en-US" altLang="zh-CN" b="0" dirty="0">
                  <a:latin typeface="Times New Roman" panose="02020603050405020304" pitchFamily="18" charset="0"/>
                  <a:cs typeface="Times New Roman" panose="02020603050405020304" pitchFamily="18" charset="0"/>
                </a:endParaRPr>
              </a:p>
              <a:p>
                <a:pPr lvl="1"/>
                <a14:m>
                  <m:oMath xmlns:m="http://schemas.openxmlformats.org/officeDocument/2006/math">
                    <m:r>
                      <a:rPr lang="zh-CN" altLang="en-US" i="1" smtClean="0">
                        <a:latin typeface="Cambria Math" panose="02040503050406030204" pitchFamily="18" charset="0"/>
                        <a:cs typeface="Times New Roman" panose="02020603050405020304" pitchFamily="18" charset="0"/>
                      </a:rPr>
                      <m:t>𝛾</m:t>
                    </m:r>
                    <m:r>
                      <a:rPr lang="zh-CN" altLang="en-US" i="1">
                        <a:latin typeface="Cambria Math" panose="02040503050406030204" pitchFamily="18" charset="0"/>
                        <a:cs typeface="Times New Roman" panose="02020603050405020304" pitchFamily="18" charset="0"/>
                      </a:rPr>
                      <m:t>接近</m:t>
                    </m:r>
                  </m:oMath>
                </a14:m>
                <a:r>
                  <a:rPr lang="zh-CN" altLang="en-US"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，智能体更在意短期回报</a:t>
                </a:r>
                <a:endParaRPr lang="en-US" altLang="zh-CN" dirty="0">
                  <a:latin typeface="Times New Roman" panose="02020603050405020304" pitchFamily="18" charset="0"/>
                  <a:cs typeface="Times New Roman" panose="02020603050405020304" pitchFamily="18" charset="0"/>
                </a:endParaRPr>
              </a:p>
              <a:p>
                <a:pPr lvl="1"/>
                <a14:m>
                  <m:oMath xmlns:m="http://schemas.openxmlformats.org/officeDocument/2006/math">
                    <m:r>
                      <a:rPr lang="zh-CN" altLang="en-US" i="1" smtClean="0">
                        <a:latin typeface="Cambria Math" panose="02040503050406030204" pitchFamily="18" charset="0"/>
                        <a:cs typeface="Times New Roman" panose="02020603050405020304" pitchFamily="18" charset="0"/>
                      </a:rPr>
                      <m:t>𝛾</m:t>
                    </m:r>
                    <m:r>
                      <a:rPr lang="zh-CN" altLang="en-US" i="1">
                        <a:latin typeface="Cambria Math" panose="02040503050406030204" pitchFamily="18" charset="0"/>
                        <a:cs typeface="Times New Roman" panose="02020603050405020304" pitchFamily="18" charset="0"/>
                      </a:rPr>
                      <m:t>接近</m:t>
                    </m:r>
                  </m:oMath>
                </a14:m>
                <a:r>
                  <a:rPr lang="zh-CN" altLang="en-US" dirty="0">
                    <a:latin typeface="Times New Roman" panose="02020603050405020304" pitchFamily="18" charset="0"/>
                    <a:cs typeface="Times New Roman" panose="02020603050405020304" pitchFamily="18" charset="0"/>
                  </a:rPr>
                  <a:t>于</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，智能体更在意长期回报</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具有有用的理论性质</a:t>
                </a:r>
              </a:p>
              <a:p>
                <a:pPr lvl="1"/>
                <a:r>
                  <a:rPr lang="zh-CN" altLang="en-US" dirty="0">
                    <a:latin typeface="Times New Roman" panose="02020603050405020304" pitchFamily="18" charset="0"/>
                    <a:cs typeface="Times New Roman" panose="02020603050405020304" pitchFamily="18" charset="0"/>
                  </a:rPr>
                  <a:t>可以产生稳定的最优策略，即给定状态，最优策略是相同的</a:t>
                </a:r>
              </a:p>
              <a:p>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2"/>
                <a:stretch>
                  <a:fillRect l="-1215" t="-15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254818" y="4221088"/>
                <a:ext cx="2730363" cy="7167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𝐺</m:t>
                      </m:r>
                      <m:d>
                        <m:dPr>
                          <m:ctrlPr>
                            <a:rPr lang="en-US" altLang="zh-CN" sz="2000" b="0" i="1" smtClean="0">
                              <a:latin typeface="Cambria Math" panose="02040503050406030204" pitchFamily="18" charset="0"/>
                            </a:rPr>
                          </m:ctrlPr>
                        </m:dPr>
                        <m:e>
                          <m:r>
                            <a:rPr lang="zh-CN" altLang="en-US" sz="2000" b="0" i="1" smtClean="0">
                              <a:latin typeface="Cambria Math" panose="02040503050406030204" pitchFamily="18" charset="0"/>
                            </a:rPr>
                            <m:t>𝜏</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𝑅</m:t>
                          </m:r>
                        </m:num>
                        <m:den>
                          <m:r>
                            <a:rPr lang="en-US" altLang="zh-CN" sz="2000" b="0" i="1" smtClean="0">
                              <a:latin typeface="Cambria Math" panose="02040503050406030204" pitchFamily="18" charset="0"/>
                            </a:rPr>
                            <m:t>1−</m:t>
                          </m:r>
                          <m:r>
                            <a:rPr lang="zh-CN" altLang="en-US" sz="2000" b="0" i="1" smtClean="0">
                              <a:latin typeface="Cambria Math" panose="02040503050406030204" pitchFamily="18" charset="0"/>
                            </a:rPr>
                            <m:t>𝛾</m:t>
                          </m:r>
                        </m:den>
                      </m:f>
                    </m:oMath>
                  </m:oMathPara>
                </a14:m>
                <a:endParaRPr lang="zh-CN" altLang="en-US" sz="20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6254818" y="4221088"/>
                <a:ext cx="2730363" cy="716799"/>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目标函数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5164682"/>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期望回报</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因为策略和状态转移都有一定的随机性，每次试验得到的轨迹是一个随机序列，其收获的总回报也不一样。一个策略</a:t>
                </a:r>
                <a14:m>
                  <m:oMath xmlns:m="http://schemas.openxmlformats.org/officeDocument/2006/math">
                    <m:r>
                      <a:rPr lang="zh-CN" altLang="en-US"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的</a:t>
                </a:r>
                <a:r>
                  <a:rPr lang="zh-CN" altLang="en-US" dirty="0">
                    <a:solidFill>
                      <a:srgbClr val="FF0000"/>
                    </a:solidFill>
                    <a:latin typeface="Times New Roman" panose="02020603050405020304" pitchFamily="18" charset="0"/>
                    <a:cs typeface="Times New Roman" panose="02020603050405020304" pitchFamily="18" charset="0"/>
                  </a:rPr>
                  <a:t>期望回报</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expected return</a:t>
                </a:r>
                <a:r>
                  <a:rPr lang="zh-CN" altLang="en-US" dirty="0">
                    <a:latin typeface="Times New Roman" panose="02020603050405020304" pitchFamily="18" charset="0"/>
                    <a:cs typeface="Times New Roman" panose="02020603050405020304" pitchFamily="18" charset="0"/>
                  </a:rPr>
                  <a:t>）为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𝐸</m:t>
                          </m:r>
                        </m:e>
                        <m:sub>
                          <m:r>
                            <a:rPr lang="zh-CN" altLang="en-US" i="1" smtClean="0">
                              <a:latin typeface="Cambria Math" panose="02040503050406030204" pitchFamily="18" charset="0"/>
                              <a:cs typeface="Times New Roman" panose="02020603050405020304" pitchFamily="18" charset="0"/>
                            </a:rPr>
                            <m:t>𝜏</m:t>
                          </m:r>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ea typeface="Cambria Math" panose="02040503050406030204" pitchFamily="18" charset="0"/>
                              <a:cs typeface="Times New Roman" panose="02020603050405020304" pitchFamily="18" charset="0"/>
                            </a:rPr>
                            <m:t>𝜏</m:t>
                          </m:r>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𝐺</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𝜏</m:t>
                              </m:r>
                            </m:e>
                          </m:d>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smtClean="0">
                                  <a:latin typeface="Cambria Math" panose="02040503050406030204" pitchFamily="18" charset="0"/>
                                  <a:cs typeface="Times New Roman" panose="02020603050405020304" pitchFamily="18" charset="0"/>
                                </a:rPr>
                              </m:ctrlPr>
                            </m:naryPr>
                            <m:sub>
                              <m:r>
                                <m:rPr>
                                  <m:brk m:alnAt="25"/>
                                </m:rP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=0</m:t>
                              </m:r>
                            </m:sub>
                            <m:sup>
                              <m:r>
                                <a:rPr lang="en-US" altLang="zh-CN" b="0" i="1" smtClean="0">
                                  <a:latin typeface="Cambria Math" panose="02040503050406030204" pitchFamily="18" charset="0"/>
                                  <a:cs typeface="Times New Roman" panose="02020603050405020304" pitchFamily="18" charset="0"/>
                                </a:rPr>
                                <m:t>𝑇</m:t>
                              </m:r>
                              <m:r>
                                <a:rPr lang="en-US" altLang="zh-CN" b="0" i="1" smtClean="0">
                                  <a:latin typeface="Cambria Math" panose="02040503050406030204" pitchFamily="18" charset="0"/>
                                  <a:cs typeface="Times New Roman" panose="02020603050405020304" pitchFamily="18" charset="0"/>
                                </a:rPr>
                                <m:t>−1</m:t>
                              </m:r>
                            </m:sup>
                            <m:e>
                              <m:sSup>
                                <m:sSupPr>
                                  <m:ctrlPr>
                                    <a:rPr lang="en-US" altLang="zh-CN" i="1" smtClean="0">
                                      <a:latin typeface="Cambria Math" panose="02040503050406030204" pitchFamily="18" charset="0"/>
                                      <a:cs typeface="Times New Roman" panose="02020603050405020304" pitchFamily="18" charset="0"/>
                                    </a:rPr>
                                  </m:ctrlPr>
                                </m:sSupPr>
                                <m:e>
                                  <m:r>
                                    <a:rPr lang="zh-CN" altLang="en-US" i="1" smtClean="0">
                                      <a:latin typeface="Cambria Math" panose="02040503050406030204" pitchFamily="18" charset="0"/>
                                      <a:cs typeface="Times New Roman" panose="02020603050405020304" pitchFamily="18" charset="0"/>
                                    </a:rPr>
                                    <m:t>𝛾</m:t>
                                  </m:r>
                                </m:e>
                                <m:sup>
                                  <m:r>
                                    <a:rPr lang="en-US" altLang="zh-CN" b="0" i="1" smtClean="0">
                                      <a:latin typeface="Cambria Math" panose="02040503050406030204" pitchFamily="18" charset="0"/>
                                      <a:cs typeface="Times New Roman" panose="02020603050405020304" pitchFamily="18" charset="0"/>
                                    </a:rPr>
                                    <m:t>𝑡</m:t>
                                  </m:r>
                                </m:sup>
                              </m:sSup>
                              <m:sSub>
                                <m:sSubPr>
                                  <m:ctrlPr>
                                    <a:rPr lang="en-US" altLang="zh-CN"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𝑟</m:t>
                                  </m:r>
                                </m:e>
                                <m:sub>
                                  <m:r>
                                    <a:rPr lang="en-US" altLang="zh-CN" b="0" i="1" smtClean="0">
                                      <a:latin typeface="Cambria Math" panose="02040503050406030204" pitchFamily="18" charset="0"/>
                                      <a:cs typeface="Times New Roman" panose="02020603050405020304" pitchFamily="18" charset="0"/>
                                    </a:rPr>
                                    <m:t>𝑡</m:t>
                                  </m:r>
                                  <m:r>
                                    <a:rPr lang="en-US" altLang="zh-CN" b="0" i="1" smtClean="0">
                                      <a:latin typeface="Cambria Math" panose="02040503050406030204" pitchFamily="18" charset="0"/>
                                      <a:cs typeface="Times New Roman" panose="02020603050405020304" pitchFamily="18" charset="0"/>
                                    </a:rPr>
                                    <m:t>+1</m:t>
                                  </m:r>
                                </m:sub>
                              </m:sSub>
                            </m:e>
                          </m:nary>
                        </m:e>
                      </m:d>
                    </m:oMath>
                  </m:oMathPara>
                </a14:m>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solidFill>
                      <a:srgbClr val="FF0000"/>
                    </a:solidFill>
                    <a:latin typeface="Times New Roman" panose="02020603050405020304" pitchFamily="18" charset="0"/>
                    <a:cs typeface="Times New Roman" panose="02020603050405020304" pitchFamily="18" charset="0"/>
                  </a:rPr>
                  <a:t>强化学习目标</a:t>
                </a:r>
                <a:r>
                  <a:rPr lang="zh-CN" altLang="en-US" dirty="0">
                    <a:latin typeface="Times New Roman" panose="02020603050405020304" pitchFamily="18" charset="0"/>
                    <a:cs typeface="Times New Roman" panose="02020603050405020304" pitchFamily="18" charset="0"/>
                  </a:rPr>
                  <a:t>：学习策略使得</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smtClean="0">
                            <a:latin typeface="Cambria Math" panose="02040503050406030204" pitchFamily="18" charset="0"/>
                            <a:cs typeface="Times New Roman" panose="02020603050405020304" pitchFamily="18" charset="0"/>
                          </a:rPr>
                          <m:t>𝜋</m:t>
                        </m:r>
                      </m:e>
                      <m:sub>
                        <m:r>
                          <a:rPr lang="zh-CN" altLang="en-US" i="1" smtClean="0">
                            <a:latin typeface="Cambria Math" panose="02040503050406030204" pitchFamily="18" charset="0"/>
                            <a:cs typeface="Times New Roman" panose="02020603050405020304" pitchFamily="18" charset="0"/>
                          </a:rPr>
                          <m:t>𝜃</m:t>
                        </m:r>
                      </m:sub>
                    </m:sSub>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最大化期望回报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cs typeface="Times New Roman" panose="02020603050405020304" pitchFamily="18" charset="0"/>
                        </a:rPr>
                        <m:t>𝐽</m:t>
                      </m:r>
                      <m:d>
                        <m:dPr>
                          <m:ctrlPr>
                            <a:rPr lang="en-US" altLang="zh-CN" b="0" i="1" smtClean="0">
                              <a:latin typeface="Cambria Math" panose="02040503050406030204" pitchFamily="18" charset="0"/>
                              <a:cs typeface="Times New Roman" panose="02020603050405020304" pitchFamily="18" charset="0"/>
                            </a:rPr>
                          </m:ctrlPr>
                        </m:dPr>
                        <m:e>
                          <m:r>
                            <a:rPr lang="zh-CN" altLang="en-US" b="0" i="1" smtClean="0">
                              <a:latin typeface="Cambria Math" panose="02040503050406030204" pitchFamily="18" charset="0"/>
                              <a:cs typeface="Times New Roman" panose="02020603050405020304" pitchFamily="18" charset="0"/>
                            </a:rPr>
                            <m:t>𝜃</m:t>
                          </m:r>
                        </m:e>
                      </m:d>
                      <m:r>
                        <a:rPr lang="en-US" altLang="zh-CN" b="0" i="1" smtClean="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e>
                            <m:sub>
                              <m:r>
                                <a:rPr lang="zh-CN" altLang="en-US" i="1" smtClean="0">
                                  <a:latin typeface="Cambria Math" panose="02040503050406030204" pitchFamily="18" charset="0"/>
                                  <a:ea typeface="Cambria Math" panose="02040503050406030204" pitchFamily="18" charset="0"/>
                                  <a:cs typeface="Times New Roman" panose="02020603050405020304" pitchFamily="18" charset="0"/>
                                </a:rPr>
                                <m:t>𝜃</m:t>
                              </m:r>
                            </m:sub>
                          </m:sSub>
                          <m:r>
                            <a:rPr lang="en-US" altLang="zh-CN" i="1"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a:latin typeface="Cambria Math" panose="02040503050406030204" pitchFamily="18" charset="0"/>
                                  <a:cs typeface="Times New Roman" panose="02020603050405020304" pitchFamily="18" charset="0"/>
                                </a:rPr>
                              </m:ctrlPr>
                            </m:naryPr>
                            <m:sub>
                              <m:r>
                                <m:rPr>
                                  <m:brk m:alnAt="25"/>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cs typeface="Times New Roman" panose="02020603050405020304" pitchFamily="18" charset="0"/>
                                </a:rPr>
                                <m:t>𝑇</m:t>
                              </m:r>
                              <m:r>
                                <a:rPr lang="en-US" altLang="zh-CN" i="1">
                                  <a:latin typeface="Cambria Math" panose="02040503050406030204" pitchFamily="18" charset="0"/>
                                  <a:cs typeface="Times New Roman" panose="02020603050405020304" pitchFamily="18" charset="0"/>
                                </a:rPr>
                                <m:t>−1</m:t>
                              </m:r>
                            </m:sup>
                            <m:e>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i="1">
                                          <a:latin typeface="Cambria Math" panose="02040503050406030204" pitchFamily="18" charset="0"/>
                                          <a:cs typeface="Times New Roman" panose="02020603050405020304" pitchFamily="18" charset="0"/>
                                        </a:rPr>
                                        <m:t>𝑡</m:t>
                                      </m:r>
                                    </m:sup>
                                  </m:sSup>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e>
                      </m:d>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5164682"/>
              </a:xfrm>
              <a:blipFill rotWithShape="0">
                <a:blip r:embed="rId2"/>
                <a:stretch>
                  <a:fillRect l="-1417" t="-153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18</a:t>
            </a:fld>
            <a:endParaRPr lang="en-US" altLang="zh-CN" dirty="0"/>
          </a:p>
        </p:txBody>
      </p:sp>
      <p:sp>
        <p:nvSpPr>
          <p:cNvPr id="6" name="内容占位符 5"/>
          <p:cNvSpPr>
            <a:spLocks noGrp="1"/>
          </p:cNvSpPr>
          <p:nvPr>
            <p:ph sz="half" idx="1"/>
          </p:nvPr>
        </p:nvSpPr>
        <p:spPr>
          <a:xfrm>
            <a:off x="62257" y="1476933"/>
            <a:ext cx="8902231" cy="1644387"/>
          </a:xfrm>
        </p:spPr>
        <p:txBody>
          <a:bodyPr/>
          <a:lstStyle/>
          <a:p>
            <a:pPr>
              <a:buFont typeface="Wingdings" panose="05000000000000000000" pitchFamily="2" charset="2"/>
              <a:buChar char="n"/>
            </a:pPr>
            <a:r>
              <a:rPr lang="zh-CN" altLang="en-US" dirty="0"/>
              <a:t>用来衡量某一状态或动作</a:t>
            </a:r>
            <a:r>
              <a:rPr lang="en-US" altLang="zh-CN" dirty="0"/>
              <a:t>-</a:t>
            </a:r>
            <a:r>
              <a:rPr lang="zh-CN" altLang="en-US" dirty="0"/>
              <a:t>状态的优劣（对回报函数的一种预测），即对智能体来说是否值得选择某一状态或在某一状态下执行某一动作</a:t>
            </a:r>
          </a:p>
          <a:p>
            <a:endParaRPr lang="zh-CN" altLang="en-US" dirty="0"/>
          </a:p>
        </p:txBody>
      </p:sp>
      <p:sp>
        <p:nvSpPr>
          <p:cNvPr id="7" name="椭圆 6"/>
          <p:cNvSpPr/>
          <p:nvPr/>
        </p:nvSpPr>
        <p:spPr>
          <a:xfrm>
            <a:off x="488290" y="3697386"/>
            <a:ext cx="2304256"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值函数</a:t>
            </a:r>
          </a:p>
        </p:txBody>
      </p:sp>
      <p:sp>
        <p:nvSpPr>
          <p:cNvPr id="8" name="矩形 7"/>
          <p:cNvSpPr/>
          <p:nvPr/>
        </p:nvSpPr>
        <p:spPr>
          <a:xfrm>
            <a:off x="3738994" y="2924944"/>
            <a:ext cx="432048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状态值函数</a:t>
            </a:r>
            <a:r>
              <a:rPr lang="en-US" altLang="zh-CN" dirty="0"/>
              <a:t>—V</a:t>
            </a:r>
            <a:r>
              <a:rPr lang="zh-CN" altLang="en-US" dirty="0"/>
              <a:t>函数</a:t>
            </a:r>
          </a:p>
        </p:txBody>
      </p:sp>
      <p:sp>
        <p:nvSpPr>
          <p:cNvPr id="9" name="矩形 8"/>
          <p:cNvSpPr/>
          <p:nvPr/>
        </p:nvSpPr>
        <p:spPr>
          <a:xfrm>
            <a:off x="3738994" y="4340123"/>
            <a:ext cx="432048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状态动作值函数</a:t>
            </a:r>
            <a:r>
              <a:rPr lang="en-US" altLang="zh-CN" dirty="0"/>
              <a:t>—Q</a:t>
            </a:r>
            <a:r>
              <a:rPr lang="zh-CN" altLang="en-US" dirty="0"/>
              <a:t>函数</a:t>
            </a:r>
          </a:p>
        </p:txBody>
      </p:sp>
      <p:sp>
        <p:nvSpPr>
          <p:cNvPr id="10" name="左大括号 9"/>
          <p:cNvSpPr/>
          <p:nvPr/>
        </p:nvSpPr>
        <p:spPr>
          <a:xfrm>
            <a:off x="2956475" y="3384452"/>
            <a:ext cx="576064" cy="156428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p:cNvSpPr txBox="1"/>
          <p:nvPr/>
        </p:nvSpPr>
        <p:spPr>
          <a:xfrm>
            <a:off x="62257" y="5338583"/>
            <a:ext cx="9004388" cy="1200329"/>
          </a:xfrm>
          <a:prstGeom prst="rect">
            <a:avLst/>
          </a:prstGeom>
          <a:noFill/>
        </p:spPr>
        <p:txBody>
          <a:bodyPr wrap="none" rtlCol="0">
            <a:spAutoFit/>
          </a:bodyPr>
          <a:lstStyle/>
          <a:p>
            <a:r>
              <a:rPr lang="zh-CN" altLang="en-US" sz="2400" dirty="0">
                <a:ea typeface="仿宋" pitchFamily="49" charset="-122"/>
                <a:cs typeface="Times New Roman" panose="02020603050405020304" pitchFamily="18" charset="0"/>
              </a:rPr>
              <a:t>一个状态</a:t>
            </a:r>
            <a:r>
              <a:rPr lang="en-US" altLang="zh-CN" sz="2400" dirty="0">
                <a:ea typeface="仿宋" pitchFamily="49" charset="-122"/>
                <a:cs typeface="Times New Roman" panose="02020603050405020304" pitchFamily="18" charset="0"/>
              </a:rPr>
              <a:t>s</a:t>
            </a:r>
            <a:r>
              <a:rPr lang="zh-CN" altLang="en-US" sz="2400" dirty="0">
                <a:ea typeface="仿宋" pitchFamily="49" charset="-122"/>
                <a:cs typeface="Times New Roman" panose="02020603050405020304" pitchFamily="18" charset="0"/>
              </a:rPr>
              <a:t>可能会产生一个较低的立即回报</a:t>
            </a:r>
            <a:r>
              <a:rPr lang="en-US" altLang="zh-CN" sz="2400" dirty="0">
                <a:ea typeface="仿宋" pitchFamily="49" charset="-122"/>
                <a:cs typeface="Times New Roman" panose="02020603050405020304" pitchFamily="18" charset="0"/>
              </a:rPr>
              <a:t>r</a:t>
            </a:r>
            <a:r>
              <a:rPr lang="zh-CN" altLang="en-US" sz="2400" dirty="0">
                <a:ea typeface="仿宋" pitchFamily="49" charset="-122"/>
                <a:cs typeface="Times New Roman" panose="02020603050405020304" pitchFamily="18" charset="0"/>
              </a:rPr>
              <a:t>，但从长远来看可能</a:t>
            </a:r>
            <a:endParaRPr lang="en-US" altLang="zh-CN" sz="2400" dirty="0">
              <a:ea typeface="仿宋" pitchFamily="49" charset="-122"/>
              <a:cs typeface="Times New Roman" panose="02020603050405020304" pitchFamily="18" charset="0"/>
            </a:endParaRPr>
          </a:p>
          <a:p>
            <a:r>
              <a:rPr lang="zh-CN" altLang="en-US" sz="2400" dirty="0">
                <a:ea typeface="仿宋" pitchFamily="49" charset="-122"/>
                <a:cs typeface="Times New Roman" panose="02020603050405020304" pitchFamily="18" charset="0"/>
              </a:rPr>
              <a:t>会带来更高的</a:t>
            </a:r>
            <a:r>
              <a:rPr lang="en-US" altLang="zh-CN" sz="2400" dirty="0">
                <a:ea typeface="仿宋" pitchFamily="49" charset="-122"/>
                <a:cs typeface="Times New Roman" panose="02020603050405020304" pitchFamily="18" charset="0"/>
              </a:rPr>
              <a:t>V</a:t>
            </a:r>
            <a:r>
              <a:rPr lang="zh-CN" altLang="en-US" sz="2400" dirty="0">
                <a:ea typeface="仿宋" pitchFamily="49" charset="-122"/>
                <a:cs typeface="Times New Roman" panose="02020603050405020304" pitchFamily="18" charset="0"/>
              </a:rPr>
              <a:t>值，或</a:t>
            </a:r>
            <a:r>
              <a:rPr lang="en-US" altLang="zh-CN" sz="2400" dirty="0">
                <a:ea typeface="仿宋" pitchFamily="49" charset="-122"/>
                <a:cs typeface="Times New Roman" panose="02020603050405020304" pitchFamily="18" charset="0"/>
              </a:rPr>
              <a:t>Q</a:t>
            </a:r>
            <a:r>
              <a:rPr lang="zh-CN" altLang="en-US" sz="2400" dirty="0">
                <a:ea typeface="仿宋" pitchFamily="49" charset="-122"/>
                <a:cs typeface="Times New Roman" panose="02020603050405020304" pitchFamily="18" charset="0"/>
              </a:rPr>
              <a:t>值。 </a:t>
            </a:r>
            <a:r>
              <a:rPr lang="zh-CN" altLang="en-US" sz="2400" dirty="0">
                <a:solidFill>
                  <a:srgbClr val="FF0000"/>
                </a:solidFill>
                <a:ea typeface="仿宋" pitchFamily="49" charset="-122"/>
                <a:cs typeface="Times New Roman" panose="02020603050405020304" pitchFamily="18" charset="0"/>
              </a:rPr>
              <a:t>选择能带来最大值函数的动作，而不</a:t>
            </a:r>
            <a:endParaRPr lang="en-US" altLang="zh-CN" sz="2400" dirty="0">
              <a:solidFill>
                <a:srgbClr val="FF0000"/>
              </a:solidFill>
              <a:ea typeface="仿宋" pitchFamily="49" charset="-122"/>
              <a:cs typeface="Times New Roman" panose="02020603050405020304" pitchFamily="18" charset="0"/>
            </a:endParaRPr>
          </a:p>
          <a:p>
            <a:r>
              <a:rPr lang="zh-CN" altLang="en-US" sz="2400" dirty="0">
                <a:solidFill>
                  <a:srgbClr val="FF0000"/>
                </a:solidFill>
                <a:ea typeface="仿宋" pitchFamily="49" charset="-122"/>
                <a:cs typeface="Times New Roman" panose="02020603050405020304" pitchFamily="18" charset="0"/>
              </a:rPr>
              <a:t>是选择能带来最大立即回报的动作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r>
              <a:rPr lang="en-US" altLang="zh-CN" dirty="0"/>
              <a:t>—V</a:t>
            </a:r>
            <a:r>
              <a:rPr lang="zh-CN" altLang="en-US" dirty="0"/>
              <a:t>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3"/>
                <a:ext cx="9036496" cy="3816423"/>
              </a:xfrm>
            </p:spPr>
            <p:txBody>
              <a:bodyPr/>
              <a:lstStyle/>
              <a:p>
                <a:pPr marL="0" indent="0">
                  <a:buNone/>
                </a:pPr>
                <a:r>
                  <a:rPr lang="zh-CN" altLang="en-US" dirty="0">
                    <a:latin typeface="Times New Roman" panose="02020603050405020304" pitchFamily="18" charset="0"/>
                    <a:cs typeface="Times New Roman" panose="02020603050405020304" pitchFamily="18" charset="0"/>
                  </a:rPr>
                  <a:t>期望回报可以分解</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zh-CN" altLang="en-US" sz="2000" i="1">
                              <a:latin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𝐺</m:t>
                          </m:r>
                          <m:d>
                            <m:dPr>
                              <m:ctrlPr>
                                <a:rPr lang="en-US" altLang="zh-CN" sz="2000" i="1">
                                  <a:latin typeface="Cambria Math" panose="02040503050406030204" pitchFamily="18" charset="0"/>
                                  <a:cs typeface="Times New Roman" panose="02020603050405020304" pitchFamily="18" charset="0"/>
                                </a:rPr>
                              </m:ctrlPr>
                            </m:dPr>
                            <m:e>
                              <m:r>
                                <a:rPr lang="zh-CN" altLang="en-US" sz="2000" i="1">
                                  <a:latin typeface="Cambria Math" panose="02040503050406030204" pitchFamily="18" charset="0"/>
                                  <a:cs typeface="Times New Roman" panose="02020603050405020304" pitchFamily="18" charset="0"/>
                                </a:rPr>
                                <m:t>𝜏</m:t>
                              </m:r>
                            </m:e>
                          </m:d>
                        </m:e>
                      </m:d>
                      <m:r>
                        <a:rPr lang="en-US" altLang="zh-CN" sz="2000" i="1" smtClean="0">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𝐸</m:t>
                          </m:r>
                        </m:e>
                        <m:sub>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smtClean="0">
                              <a:latin typeface="Cambria Math" panose="02040503050406030204" pitchFamily="18" charset="0"/>
                              <a:cs typeface="Times New Roman" panose="02020603050405020304" pitchFamily="18" charset="0"/>
                            </a:rPr>
                          </m:ctrlPr>
                        </m:dPr>
                        <m:e>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𝐸</m:t>
                              </m:r>
                            </m:e>
                            <m:sub>
                              <m:r>
                                <a:rPr lang="zh-CN" altLang="en-US" sz="2000" i="1">
                                  <a:solidFill>
                                    <a:srgbClr val="FF0000"/>
                                  </a:solidFill>
                                  <a:latin typeface="Cambria Math" panose="02040503050406030204" pitchFamily="18" charset="0"/>
                                  <a:cs typeface="Times New Roman" panose="02020603050405020304" pitchFamily="18" charset="0"/>
                                </a:rPr>
                                <m:t>𝜏</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𝜏</m:t>
                              </m:r>
                              <m:r>
                                <a:rPr lang="en-US" altLang="zh-CN" sz="2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a:solidFill>
                                    <a:srgbClr val="FF0000"/>
                                  </a:solidFill>
                                  <a:latin typeface="Cambria Math" panose="02040503050406030204" pitchFamily="18" charset="0"/>
                                  <a:cs typeface="Times New Roman" panose="02020603050405020304" pitchFamily="18" charset="0"/>
                                </a:rPr>
                              </m:ctrlPr>
                            </m:dPr>
                            <m:e>
                              <m:nary>
                                <m:naryPr>
                                  <m:chr m:val="∑"/>
                                  <m:limLoc m:val="subSup"/>
                                  <m:ctrlPr>
                                    <a:rPr lang="en-US" altLang="zh-CN" sz="2000" i="1" smtClean="0">
                                      <a:solidFill>
                                        <a:srgbClr val="FF0000"/>
                                      </a:solidFill>
                                      <a:latin typeface="Cambria Math" panose="02040503050406030204" pitchFamily="18" charset="0"/>
                                      <a:cs typeface="Times New Roman" panose="02020603050405020304" pitchFamily="18" charset="0"/>
                                    </a:rPr>
                                  </m:ctrlPr>
                                </m:naryPr>
                                <m:sub>
                                  <m:r>
                                    <m:rPr>
                                      <m:brk m:alnAt="25"/>
                                    </m:rPr>
                                    <a:rPr lang="en-US" altLang="zh-CN" sz="2000" b="0" i="1" smtClean="0">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=0</m:t>
                                  </m:r>
                                </m:sub>
                                <m:sup>
                                  <m:r>
                                    <a:rPr lang="en-US" altLang="zh-CN" sz="2000" b="0" i="1" smtClean="0">
                                      <a:solidFill>
                                        <a:srgbClr val="FF0000"/>
                                      </a:solidFill>
                                      <a:latin typeface="Cambria Math" panose="02040503050406030204" pitchFamily="18" charset="0"/>
                                      <a:cs typeface="Times New Roman" panose="02020603050405020304" pitchFamily="18" charset="0"/>
                                    </a:rPr>
                                    <m:t>𝑇</m:t>
                                  </m:r>
                                  <m:r>
                                    <a:rPr lang="en-US" altLang="zh-CN" sz="2000" b="0" i="1" smtClean="0">
                                      <a:solidFill>
                                        <a:srgbClr val="FF0000"/>
                                      </a:solidFill>
                                      <a:latin typeface="Cambria Math" panose="02040503050406030204" pitchFamily="18" charset="0"/>
                                      <a:cs typeface="Times New Roman" panose="02020603050405020304" pitchFamily="18" charset="0"/>
                                    </a:rPr>
                                    <m:t>−1</m:t>
                                  </m:r>
                                </m:sup>
                                <m:e>
                                  <m:sSub>
                                    <m:sSubPr>
                                      <m:ctrlPr>
                                        <a:rPr lang="en-US" altLang="zh-CN" sz="2000" i="1" smtClean="0">
                                          <a:solidFill>
                                            <a:srgbClr val="FF0000"/>
                                          </a:solidFill>
                                          <a:latin typeface="Cambria Math" panose="02040503050406030204" pitchFamily="18" charset="0"/>
                                          <a:cs typeface="Times New Roman" panose="02020603050405020304" pitchFamily="18" charset="0"/>
                                        </a:rPr>
                                      </m:ctrlPr>
                                    </m:sSubPr>
                                    <m:e>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zh-CN" altLang="en-US" sz="2000" i="1">
                                              <a:solidFill>
                                                <a:srgbClr val="FF0000"/>
                                              </a:solidFill>
                                              <a:latin typeface="Cambria Math" panose="02040503050406030204" pitchFamily="18" charset="0"/>
                                              <a:cs typeface="Times New Roman" panose="02020603050405020304" pitchFamily="18" charset="0"/>
                                            </a:rPr>
                                            <m:t>𝛾</m:t>
                                          </m:r>
                                        </m:e>
                                        <m:sup>
                                          <m:r>
                                            <a:rPr lang="en-US" altLang="zh-CN" sz="2000" i="1">
                                              <a:solidFill>
                                                <a:srgbClr val="FF0000"/>
                                              </a:solidFill>
                                              <a:latin typeface="Cambria Math" panose="02040503050406030204" pitchFamily="18" charset="0"/>
                                              <a:cs typeface="Times New Roman" panose="02020603050405020304" pitchFamily="18" charset="0"/>
                                            </a:rPr>
                                            <m:t>𝑡</m:t>
                                          </m:r>
                                        </m:sup>
                                      </m:sSup>
                                      <m:r>
                                        <a:rPr lang="en-US" altLang="zh-CN" sz="2000" b="0" i="1" smtClean="0">
                                          <a:solidFill>
                                            <a:srgbClr val="FF0000"/>
                                          </a:solidFill>
                                          <a:latin typeface="Cambria Math" panose="02040503050406030204" pitchFamily="18" charset="0"/>
                                          <a:cs typeface="Times New Roman" panose="02020603050405020304" pitchFamily="18" charset="0"/>
                                        </a:rPr>
                                        <m:t>𝑟</m:t>
                                      </m:r>
                                    </m:e>
                                    <m:sub>
                                      <m:r>
                                        <a:rPr lang="en-US" altLang="zh-CN" sz="2000" b="0" i="1" smtClean="0">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+1</m:t>
                                      </m:r>
                                    </m:sub>
                                  </m:sSub>
                                </m:e>
                              </m:nary>
                              <m:r>
                                <a:rPr lang="en-US" altLang="zh-CN" sz="2000" b="0" i="1" smtClean="0">
                                  <a:solidFill>
                                    <a:srgbClr val="FF0000"/>
                                  </a:solidFill>
                                  <a:latin typeface="Cambria Math" panose="02040503050406030204" pitchFamily="18" charset="0"/>
                                  <a:cs typeface="Times New Roman" panose="02020603050405020304" pitchFamily="18" charset="0"/>
                                </a:rPr>
                                <m:t>|</m:t>
                              </m:r>
                              <m:sSub>
                                <m:sSubPr>
                                  <m:ctrlPr>
                                    <a:rPr lang="en-US" altLang="zh-CN" sz="2000" b="0" i="1" smtClean="0">
                                      <a:solidFill>
                                        <a:srgbClr val="FF0000"/>
                                      </a:solidFill>
                                      <a:latin typeface="Cambria Math" panose="02040503050406030204" pitchFamily="18" charset="0"/>
                                      <a:cs typeface="Times New Roman" panose="02020603050405020304" pitchFamily="18" charset="0"/>
                                    </a:rPr>
                                  </m:ctrlPr>
                                </m:sSubPr>
                                <m:e>
                                  <m:r>
                                    <a:rPr lang="zh-CN" altLang="en-US" sz="2000" b="0" i="1" smtClean="0">
                                      <a:solidFill>
                                        <a:srgbClr val="FF0000"/>
                                      </a:solidFill>
                                      <a:latin typeface="Cambria Math" panose="02040503050406030204" pitchFamily="18" charset="0"/>
                                      <a:cs typeface="Times New Roman" panose="02020603050405020304" pitchFamily="18" charset="0"/>
                                    </a:rPr>
                                    <m:t>𝜏</m:t>
                                  </m:r>
                                </m:e>
                                <m:sub>
                                  <m:sSub>
                                    <m:sSubPr>
                                      <m:ctrlPr>
                                        <a:rPr lang="en-US" altLang="zh-CN" sz="2000" b="0" i="1" smtClean="0">
                                          <a:solidFill>
                                            <a:srgbClr val="FF0000"/>
                                          </a:solidFill>
                                          <a:latin typeface="Cambria Math" panose="02040503050406030204" pitchFamily="18" charset="0"/>
                                          <a:cs typeface="Times New Roman" panose="02020603050405020304" pitchFamily="18" charset="0"/>
                                        </a:rPr>
                                      </m:ctrlPr>
                                    </m:sSubPr>
                                    <m:e>
                                      <m:r>
                                        <a:rPr lang="en-US" altLang="zh-CN" sz="2000" b="0" i="1" smtClean="0">
                                          <a:solidFill>
                                            <a:srgbClr val="FF0000"/>
                                          </a:solidFill>
                                          <a:latin typeface="Cambria Math" panose="02040503050406030204" pitchFamily="18" charset="0"/>
                                          <a:cs typeface="Times New Roman" panose="02020603050405020304" pitchFamily="18" charset="0"/>
                                        </a:rPr>
                                        <m:t>𝑠</m:t>
                                      </m:r>
                                    </m:e>
                                    <m:sub>
                                      <m:r>
                                        <a:rPr lang="en-US" altLang="zh-CN" sz="2000" b="0" i="1" smtClean="0">
                                          <a:solidFill>
                                            <a:srgbClr val="FF0000"/>
                                          </a:solidFill>
                                          <a:latin typeface="Cambria Math" panose="02040503050406030204" pitchFamily="18" charset="0"/>
                                          <a:cs typeface="Times New Roman" panose="02020603050405020304" pitchFamily="18" charset="0"/>
                                        </a:rPr>
                                        <m:t>0</m:t>
                                      </m:r>
                                    </m:sub>
                                  </m:sSub>
                                </m:sub>
                              </m:sSub>
                              <m:r>
                                <a:rPr lang="en-US" altLang="zh-CN" sz="2000" b="0" i="1" smtClean="0">
                                  <a:solidFill>
                                    <a:srgbClr val="FF0000"/>
                                  </a:solidFill>
                                  <a:latin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cs typeface="Times New Roman" panose="02020603050405020304" pitchFamily="18" charset="0"/>
                                </a:rPr>
                                <m:t>𝑠</m:t>
                              </m:r>
                            </m:e>
                          </m:d>
                        </m:e>
                      </m:d>
                      <m:r>
                        <a:rPr lang="en-US" altLang="zh-CN" sz="2000" b="0" i="1" smtClean="0">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sz="2000"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sz="2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rPr>
                  <a:t>状态值函数</a:t>
                </a:r>
                <a14:m>
                  <m:oMath xmlns:m="http://schemas.openxmlformats.org/officeDocument/2006/math">
                    <m:sSup>
                      <m:sSupPr>
                        <m:ctrlP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dirty="0">
                    <a:solidFill>
                      <a:srgbClr val="FF0000"/>
                    </a:solidFill>
                  </a:rPr>
                  <a:t> </a:t>
                </a:r>
                <a:r>
                  <a:rPr lang="zh-CN" altLang="en-US" dirty="0"/>
                  <a:t>（</a:t>
                </a:r>
                <a:r>
                  <a:rPr lang="en-US" altLang="zh-CN" dirty="0">
                    <a:latin typeface="Times New Roman" panose="02020603050405020304" pitchFamily="18" charset="0"/>
                    <a:cs typeface="Times New Roman" panose="02020603050405020304" pitchFamily="18" charset="0"/>
                  </a:rPr>
                  <a:t>state value function</a:t>
                </a:r>
                <a:r>
                  <a:rPr lang="zh-CN" altLang="en-US" dirty="0"/>
                  <a:t>）</a:t>
                </a:r>
                <a:r>
                  <a:rPr lang="en-US" altLang="zh-CN" dirty="0"/>
                  <a:t>: </a:t>
                </a:r>
                <a:r>
                  <a:rPr lang="zh-CN" altLang="en-US" dirty="0"/>
                  <a:t>从状态</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m:t>
                    </m:r>
                  </m:oMath>
                </a14:m>
                <a:r>
                  <a:rPr lang="zh-CN" altLang="en-US" dirty="0"/>
                  <a:t>开始，执行策略</a:t>
                </a:r>
                <a14:m>
                  <m:oMath xmlns:m="http://schemas.openxmlformats.org/officeDocument/2006/math">
                    <m:r>
                      <a:rPr lang="zh-CN" altLang="en-US" i="1" dirty="0" smtClean="0">
                        <a:latin typeface="Cambria Math" panose="02040503050406030204" pitchFamily="18" charset="0"/>
                      </a:rPr>
                      <m:t>𝜋</m:t>
                    </m:r>
                  </m:oMath>
                </a14:m>
                <a:r>
                  <a:rPr lang="zh-CN" altLang="en-US" dirty="0"/>
                  <a:t>得到的期望总回报</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e>
                      </m:d>
                      <m:r>
                        <a:rPr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zh-CN" altLang="en-US" i="1">
                              <a:latin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𝑝</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𝜏</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nary>
                            <m:naryPr>
                              <m:chr m:val="∑"/>
                              <m:limLoc m:val="subSup"/>
                              <m:ctrlPr>
                                <a:rPr lang="en-US" altLang="zh-CN" i="1">
                                  <a:latin typeface="Cambria Math" panose="02040503050406030204" pitchFamily="18" charset="0"/>
                                  <a:cs typeface="Times New Roman" panose="02020603050405020304" pitchFamily="18" charset="0"/>
                                </a:rPr>
                              </m:ctrlPr>
                            </m:naryPr>
                            <m:sub>
                              <m:r>
                                <m:rPr>
                                  <m:brk m:alnAt="25"/>
                                </m:rP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=0</m:t>
                              </m:r>
                            </m:sub>
                            <m:sup>
                              <m:r>
                                <a:rPr lang="en-US" altLang="zh-CN" i="1">
                                  <a:latin typeface="Cambria Math" panose="02040503050406030204" pitchFamily="18" charset="0"/>
                                  <a:cs typeface="Times New Roman" panose="02020603050405020304" pitchFamily="18" charset="0"/>
                                </a:rPr>
                                <m:t>𝑇</m:t>
                              </m:r>
                              <m:r>
                                <a:rPr lang="en-US" altLang="zh-CN" i="1">
                                  <a:latin typeface="Cambria Math" panose="02040503050406030204" pitchFamily="18" charset="0"/>
                                  <a:cs typeface="Times New Roman" panose="02020603050405020304" pitchFamily="18" charset="0"/>
                                </a:rPr>
                                <m:t>−1</m:t>
                              </m:r>
                            </m:sup>
                            <m:e>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i="1">
                                          <a:latin typeface="Cambria Math" panose="02040503050406030204" pitchFamily="18" charset="0"/>
                                          <a:cs typeface="Times New Roman" panose="02020603050405020304" pitchFamily="18" charset="0"/>
                                        </a:rPr>
                                        <m:t>𝑡</m:t>
                                      </m:r>
                                    </m:sup>
                                  </m:sSup>
                                  <m:r>
                                    <a:rPr lang="en-US" altLang="zh-CN" i="1">
                                      <a:latin typeface="Cambria Math" panose="02040503050406030204" pitchFamily="18" charset="0"/>
                                      <a:cs typeface="Times New Roman" panose="02020603050405020304" pitchFamily="18" charset="0"/>
                                    </a:rPr>
                                    <m:t>𝑟</m:t>
                                  </m:r>
                                </m:e>
                                <m:sub>
                                  <m:r>
                                    <a:rPr lang="en-US" altLang="zh-CN" i="1">
                                      <a:latin typeface="Cambria Math" panose="02040503050406030204" pitchFamily="18" charset="0"/>
                                      <a:cs typeface="Times New Roman" panose="02020603050405020304" pitchFamily="18" charset="0"/>
                                    </a:rPr>
                                    <m:t>𝑡</m:t>
                                  </m:r>
                                  <m:r>
                                    <a:rPr lang="en-US" altLang="zh-CN" i="1">
                                      <a:latin typeface="Cambria Math" panose="02040503050406030204" pitchFamily="18" charset="0"/>
                                      <a:cs typeface="Times New Roman" panose="02020603050405020304" pitchFamily="18" charset="0"/>
                                    </a:rPr>
                                    <m:t>+1</m:t>
                                  </m:r>
                                </m:sub>
                              </m:sSub>
                            </m:e>
                          </m:nary>
                          <m:r>
                            <a:rPr lang="en-US" altLang="zh-CN"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0</m:t>
                                  </m:r>
                                </m:sub>
                              </m:sSub>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e>
                      </m:d>
                    </m:oMath>
                  </m:oMathPara>
                </a14:m>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3"/>
                <a:ext cx="9036496" cy="3816423"/>
              </a:xfrm>
              <a:blipFill rotWithShape="0">
                <a:blip r:embed="rId2"/>
                <a:stretch>
                  <a:fillRect l="-1417" t="-2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6522" y="5661248"/>
                <a:ext cx="6856364" cy="523220"/>
              </a:xfrm>
              <a:prstGeom prst="rect">
                <a:avLst/>
              </a:prstGeom>
              <a:noFill/>
            </p:spPr>
            <p:txBody>
              <a:bodyPr wrap="none" rtlCol="0">
                <a:spAutoFit/>
              </a:bodyPr>
              <a:lstStyle/>
              <a:p>
                <a:r>
                  <a:rPr lang="zh-CN" altLang="en-US" dirty="0"/>
                  <a:t>状态值函数：累积回报在状态</a:t>
                </a:r>
                <a14:m>
                  <m:oMath xmlns:m="http://schemas.openxmlformats.org/officeDocument/2006/math">
                    <m:r>
                      <a:rPr lang="en-US" altLang="zh-CN" b="1" i="1" smtClean="0">
                        <a:latin typeface="Cambria Math" panose="02040503050406030204" pitchFamily="18" charset="0"/>
                      </a:rPr>
                      <m:t>𝒔</m:t>
                    </m:r>
                  </m:oMath>
                </a14:m>
                <a:r>
                  <a:rPr lang="zh-CN" altLang="en-US" dirty="0"/>
                  <a:t>处的期望值</a:t>
                </a:r>
              </a:p>
            </p:txBody>
          </p:sp>
        </mc:Choice>
        <mc:Fallback xmlns="">
          <p:sp>
            <p:nvSpPr>
              <p:cNvPr id="8" name="文本框 7"/>
              <p:cNvSpPr txBox="1">
                <a:spLocks noRot="1" noChangeAspect="1" noMove="1" noResize="1" noEditPoints="1" noAdjustHandles="1" noChangeArrowheads="1" noChangeShapeType="1" noTextEdit="1"/>
              </p:cNvSpPr>
              <p:nvPr/>
            </p:nvSpPr>
            <p:spPr>
              <a:xfrm>
                <a:off x="766522" y="5661248"/>
                <a:ext cx="6856364" cy="523220"/>
              </a:xfrm>
              <a:prstGeom prst="rect">
                <a:avLst/>
              </a:prstGeom>
              <a:blipFill rotWithShape="0">
                <a:blip r:embed="rId3"/>
                <a:stretch>
                  <a:fillRect l="-1868" t="-16279" r="-890" b="-279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dirty="0">
                <a:solidFill>
                  <a:srgbClr val="002060"/>
                </a:solidFill>
                <a:latin typeface="Microsoft YaHei" panose="020B0503020204020204" pitchFamily="34" charset="-122"/>
                <a:ea typeface="Microsoft YaHei" panose="020B0503020204020204" pitchFamily="34" charset="-122"/>
              </a:rPr>
              <a:t>强化学习</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panose="020B0604020202020204" pitchFamily="34" charset="0"/>
              <a:buNone/>
              <a:defRPr/>
            </a:pPr>
            <a:r>
              <a:rPr kumimoji="1" lang="zh-CN" altLang="en-US" sz="2400" dirty="0">
                <a:solidFill>
                  <a:schemeClr val="tx2">
                    <a:lumMod val="75000"/>
                  </a:schemeClr>
                </a:solidFill>
                <a:latin typeface="Times New Roman" panose="02020603050405020304" pitchFamily="18" charset="0"/>
                <a:ea typeface="LiSu" panose="02010509060101010101" pitchFamily="49" charset="-122"/>
              </a:rPr>
              <a:t>袁如意 高级工程师</a:t>
            </a:r>
            <a:endParaRPr kumimoji="1" lang="en-US" altLang="zh-CN" sz="2400" dirty="0">
              <a:solidFill>
                <a:schemeClr val="tx2">
                  <a:lumMod val="75000"/>
                </a:schemeClr>
              </a:solidFill>
              <a:latin typeface="Times New Roman" panose="02020603050405020304" pitchFamily="18" charset="0"/>
              <a:ea typeface="LiSu" panose="02010509060101010101" pitchFamily="49" charset="-122"/>
            </a:endParaRPr>
          </a:p>
          <a:p>
            <a:pPr eaLnBrk="1" hangingPunct="1">
              <a:buFont typeface="Arial" panose="020B0604020202020204" pitchFamily="34" charset="0"/>
              <a:buNone/>
              <a:defRPr/>
            </a:pPr>
            <a:r>
              <a:rPr kumimoji="1" lang="en-US" altLang="zh-CN" sz="2400" dirty="0">
                <a:solidFill>
                  <a:schemeClr val="tx2">
                    <a:lumMod val="75000"/>
                  </a:schemeClr>
                </a:solidFill>
                <a:latin typeface="Times New Roman" panose="02020603050405020304" pitchFamily="18" charset="0"/>
                <a:ea typeface="LiSu" panose="02010509060101010101" pitchFamily="49" charset="-122"/>
              </a:rPr>
              <a:t>ruyi.yuan@ia.ac.cn</a:t>
            </a:r>
            <a:endParaRPr kumimoji="1" lang="zh-CN" altLang="en-US" sz="2400" dirty="0">
              <a:solidFill>
                <a:schemeClr val="tx2">
                  <a:lumMod val="75000"/>
                </a:schemeClr>
              </a:solidFill>
              <a:latin typeface="Times New Roman" panose="02020603050405020304" pitchFamily="18" charset="0"/>
              <a:ea typeface="LiSu" panose="02010509060101010101" pitchFamily="49" charset="-122"/>
            </a:endParaRPr>
          </a:p>
        </p:txBody>
      </p:sp>
      <p:pic>
        <p:nvPicPr>
          <p:cNvPr id="15" name="图片 14"/>
          <p:cNvPicPr>
            <a:picLocks noChangeAspect="1"/>
          </p:cNvPicPr>
          <p:nvPr/>
        </p:nvPicPr>
        <p:blipFill rotWithShape="1">
          <a:blip r:embed="rId3"/>
          <a:srcRect l="6287" r="18844"/>
          <a:stretch>
            <a:fillRect/>
          </a:stretch>
        </p:blipFill>
        <p:spPr>
          <a:xfrm>
            <a:off x="4557713" y="3933825"/>
            <a:ext cx="2246312"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a:fillRect/>
          </a:stretch>
        </p:blipFill>
        <p:spPr>
          <a:xfrm>
            <a:off x="34925" y="3933825"/>
            <a:ext cx="2089150"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状态动作值函数</a:t>
            </a:r>
            <a:r>
              <a:rPr lang="en-US" altLang="zh-CN" dirty="0"/>
              <a:t>—Q</a:t>
            </a:r>
            <a:r>
              <a:rPr lang="zh-CN" altLang="en-US" dirty="0"/>
              <a:t>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09928" y="1678686"/>
                <a:ext cx="8579296" cy="2088232"/>
              </a:xfrm>
            </p:spPr>
            <p:txBody>
              <a:bodyPr/>
              <a:lstStyle/>
              <a:p>
                <a:pPr>
                  <a:buFont typeface="Wingdings" panose="05000000000000000000" pitchFamily="2" charset="2"/>
                  <a:buChar char="n"/>
                </a:pPr>
                <a:r>
                  <a:rPr lang="zh-CN" altLang="en-US" dirty="0">
                    <a:solidFill>
                      <a:srgbClr val="FF0000"/>
                    </a:solidFill>
                    <a:latin typeface="Cambria Math" panose="02040503050406030204" pitchFamily="18" charset="0"/>
                    <a:cs typeface="Times New Roman" panose="02020603050405020304" pitchFamily="18" charset="0"/>
                  </a:rPr>
                  <a:t>状态</a:t>
                </a:r>
                <a:r>
                  <a:rPr lang="en-US" altLang="zh-CN" dirty="0">
                    <a:solidFill>
                      <a:srgbClr val="FF0000"/>
                    </a:solidFill>
                    <a:latin typeface="Cambria Math" panose="02040503050406030204" pitchFamily="18" charset="0"/>
                    <a:cs typeface="Times New Roman" panose="02020603050405020304" pitchFamily="18" charset="0"/>
                  </a:rPr>
                  <a:t>-</a:t>
                </a:r>
                <a:r>
                  <a:rPr lang="zh-CN" altLang="en-US" dirty="0">
                    <a:solidFill>
                      <a:srgbClr val="FF0000"/>
                    </a:solidFill>
                    <a:latin typeface="Cambria Math" panose="02040503050406030204" pitchFamily="18" charset="0"/>
                    <a:cs typeface="Times New Roman" panose="02020603050405020304" pitchFamily="18" charset="0"/>
                  </a:rPr>
                  <a:t>动作值函数</a:t>
                </a:r>
                <a:r>
                  <a:rPr lang="zh-CN" altLang="en-US" dirty="0">
                    <a:latin typeface="Cambria Math" panose="02040503050406030204" pitchFamily="18" charset="0"/>
                    <a:cs typeface="Times New Roman" panose="02020603050405020304" pitchFamily="18" charset="0"/>
                  </a:rPr>
                  <a:t>（</a:t>
                </a:r>
                <a:r>
                  <a:rPr lang="en-US" altLang="zh-CN" dirty="0">
                    <a:latin typeface="Cambria Math" panose="02040503050406030204" pitchFamily="18" charset="0"/>
                    <a:cs typeface="Times New Roman" panose="02020603050405020304" pitchFamily="18" charset="0"/>
                  </a:rPr>
                  <a:t>state-action value function </a:t>
                </a:r>
                <a:r>
                  <a:rPr lang="zh-CN" altLang="en-US" dirty="0">
                    <a:latin typeface="Cambria Math" panose="02040503050406030204" pitchFamily="18" charset="0"/>
                    <a:cs typeface="Times New Roman" panose="02020603050405020304" pitchFamily="18" charset="0"/>
                  </a:rPr>
                  <a:t>）</a:t>
                </a:r>
                <a:endParaRPr lang="en-US" altLang="zh-CN" dirty="0">
                  <a:latin typeface="Cambria Math" panose="02040503050406030204" pitchFamily="18" charset="0"/>
                  <a:cs typeface="Times New Roman" panose="02020603050405020304" pitchFamily="18" charset="0"/>
                </a:endParaRPr>
              </a:p>
              <a:p>
                <a:pPr marL="0" indent="0">
                  <a:buNone/>
                </a:pPr>
                <a:r>
                  <a:rPr lang="zh-CN" altLang="en-US" dirty="0">
                    <a:latin typeface="Cambria Math" panose="02040503050406030204" pitchFamily="18" charset="0"/>
                    <a:cs typeface="Times New Roman" panose="02020603050405020304" pitchFamily="18" charset="0"/>
                  </a:rPr>
                  <a:t>初始状态为</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𝑠</m:t>
                    </m:r>
                  </m:oMath>
                </a14:m>
                <a:r>
                  <a:rPr lang="zh-CN" altLang="en-US" dirty="0">
                    <a:latin typeface="Cambria Math" panose="02040503050406030204" pitchFamily="18" charset="0"/>
                    <a:cs typeface="Times New Roman" panose="02020603050405020304" pitchFamily="18" charset="0"/>
                  </a:rPr>
                  <a:t>并进行动作</a:t>
                </a:r>
                <a14:m>
                  <m:oMath xmlns:m="http://schemas.openxmlformats.org/officeDocument/2006/math">
                    <m:r>
                      <a:rPr lang="en-US" altLang="zh-CN" i="1" dirty="0">
                        <a:latin typeface="Cambria Math" panose="02040503050406030204" pitchFamily="18" charset="0"/>
                        <a:cs typeface="Times New Roman" panose="02020603050405020304" pitchFamily="18" charset="0"/>
                      </a:rPr>
                      <m:t>𝑎</m:t>
                    </m:r>
                  </m:oMath>
                </a14:m>
                <a:r>
                  <a:rPr lang="zh-CN" altLang="en-US" dirty="0">
                    <a:latin typeface="Cambria Math" panose="02040503050406030204" pitchFamily="18" charset="0"/>
                    <a:cs typeface="Times New Roman" panose="02020603050405020304" pitchFamily="18" charset="0"/>
                  </a:rPr>
                  <a:t>，然后执行策略</a:t>
                </a:r>
                <a14:m>
                  <m:oMath xmlns:m="http://schemas.openxmlformats.org/officeDocument/2006/math">
                    <m:r>
                      <a:rPr lang="zh-CN" altLang="en-US" i="1" dirty="0">
                        <a:latin typeface="Cambria Math" panose="02040503050406030204" pitchFamily="18" charset="0"/>
                        <a:cs typeface="Times New Roman" panose="02020603050405020304" pitchFamily="18" charset="0"/>
                      </a:rPr>
                      <m:t>𝜋</m:t>
                    </m:r>
                  </m:oMath>
                </a14:m>
                <a:r>
                  <a:rPr lang="zh-CN" altLang="en-US" dirty="0">
                    <a:latin typeface="Cambria Math" panose="02040503050406030204" pitchFamily="18" charset="0"/>
                    <a:cs typeface="Times New Roman" panose="02020603050405020304" pitchFamily="18" charset="0"/>
                  </a:rPr>
                  <a:t> 得到的期望总回报，称为状态</a:t>
                </a:r>
                <a:r>
                  <a:rPr lang="en-US" altLang="zh-CN" dirty="0">
                    <a:latin typeface="Cambria Math" panose="02040503050406030204" pitchFamily="18" charset="0"/>
                    <a:cs typeface="Times New Roman" panose="02020603050405020304" pitchFamily="18" charset="0"/>
                  </a:rPr>
                  <a:t>-</a:t>
                </a:r>
                <a:r>
                  <a:rPr lang="zh-CN" altLang="en-US" dirty="0">
                    <a:latin typeface="Cambria Math" panose="02040503050406030204" pitchFamily="18" charset="0"/>
                    <a:cs typeface="Times New Roman" panose="02020603050405020304" pitchFamily="18" charset="0"/>
                  </a:rPr>
                  <a:t>动作值函数，也称为</a:t>
                </a:r>
                <a:r>
                  <a:rPr lang="en-US" altLang="zh-CN" dirty="0">
                    <a:latin typeface="Cambria Math" panose="02040503050406030204" pitchFamily="18" charset="0"/>
                    <a:cs typeface="Times New Roman" panose="02020603050405020304" pitchFamily="18" charset="0"/>
                  </a:rPr>
                  <a:t>Q</a:t>
                </a:r>
                <a:r>
                  <a:rPr lang="zh-CN" altLang="en-US" dirty="0">
                    <a:latin typeface="Cambria Math" panose="02040503050406030204" pitchFamily="18" charset="0"/>
                    <a:cs typeface="Times New Roman" panose="02020603050405020304" pitchFamily="18" charset="0"/>
                  </a:rPr>
                  <a:t>函数</a:t>
                </a:r>
                <a:r>
                  <a:rPr lang="en-US" altLang="zh-CN" dirty="0">
                    <a:latin typeface="Cambria Math" panose="02040503050406030204" pitchFamily="18" charset="0"/>
                    <a:cs typeface="Times New Roman" panose="02020603050405020304" pitchFamily="18" charset="0"/>
                  </a:rPr>
                  <a:t>(Q-function)</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09928" y="1678686"/>
                <a:ext cx="8579296" cy="2088232"/>
              </a:xfrm>
              <a:blipFill rotWithShape="0">
                <a:blip r:embed="rId2"/>
                <a:stretch>
                  <a:fillRect l="-1493" t="-37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55576" y="3832162"/>
                <a:ext cx="6997941" cy="583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𝑄</m:t>
                          </m:r>
                        </m:e>
                        <m:sup>
                          <m:r>
                            <a:rPr lang="zh-CN" altLang="en-US" b="0"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𝑎</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𝑟</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𝛾</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55576" y="3832162"/>
                <a:ext cx="6997941" cy="583878"/>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443759" y="4756245"/>
                <a:ext cx="8311634" cy="564706"/>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cs typeface="Times New Roman" panose="02020603050405020304" pitchFamily="18" charset="0"/>
                  </a:rPr>
                  <a:t>V</a:t>
                </a:r>
                <a:r>
                  <a:rPr lang="zh-CN" altLang="en-US" dirty="0">
                    <a:cs typeface="Times New Roman" panose="02020603050405020304" pitchFamily="18" charset="0"/>
                  </a:rPr>
                  <a:t>函数</a:t>
                </a:r>
                <a:r>
                  <a:rPr lang="en-US" altLang="zh-CN" dirty="0">
                    <a:cs typeface="Times New Roman" panose="02020603050405020304" pitchFamily="18" charset="0"/>
                  </a:rPr>
                  <a:t>—Q</a:t>
                </a:r>
                <a:r>
                  <a:rPr lang="zh-CN" altLang="en-US" dirty="0">
                    <a:cs typeface="Times New Roman" panose="02020603050405020304" pitchFamily="18" charset="0"/>
                  </a:rPr>
                  <a:t>函数关系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e>
                    </m:d>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43759" y="4756245"/>
                <a:ext cx="8311634" cy="564706"/>
              </a:xfrm>
              <a:prstGeom prst="rect">
                <a:avLst/>
              </a:prstGeom>
              <a:blipFill rotWithShape="0">
                <a:blip r:embed="rId4"/>
                <a:stretch>
                  <a:fillRect l="-1321" t="-13978" b="-22581"/>
                </a:stretch>
              </a:blipFill>
            </p:spPr>
            <p:txBody>
              <a:bodyPr/>
              <a:lstStyle/>
              <a:p>
                <a:r>
                  <a:rPr lang="zh-CN" altLang="en-US">
                    <a:noFill/>
                  </a:rPr>
                  <a:t> </a:t>
                </a:r>
                <a:endParaRPr lang="zh-CN" altLang="en-US">
                  <a:noFill/>
                </a:endParaRPr>
              </a:p>
            </p:txBody>
          </p:sp>
        </mc:Fallback>
      </mc:AlternateContent>
      <p:sp>
        <p:nvSpPr>
          <p:cNvPr id="9" name="文本框 8"/>
          <p:cNvSpPr txBox="1"/>
          <p:nvPr/>
        </p:nvSpPr>
        <p:spPr>
          <a:xfrm>
            <a:off x="4499992" y="5451439"/>
            <a:ext cx="3788217" cy="523220"/>
          </a:xfrm>
          <a:prstGeom prst="rect">
            <a:avLst/>
          </a:prstGeom>
          <a:noFill/>
        </p:spPr>
        <p:txBody>
          <a:bodyPr wrap="none" rtlCol="0">
            <a:spAutoFit/>
          </a:bodyPr>
          <a:lstStyle/>
          <a:p>
            <a:r>
              <a:rPr lang="en-US" altLang="zh-CN" dirty="0"/>
              <a:t>V</a:t>
            </a:r>
            <a:r>
              <a:rPr lang="zh-CN" altLang="en-US" dirty="0"/>
              <a:t>是</a:t>
            </a:r>
            <a:r>
              <a:rPr lang="en-US" altLang="zh-CN" dirty="0"/>
              <a:t>Q</a:t>
            </a:r>
            <a:r>
              <a:rPr lang="zh-CN" altLang="en-US" dirty="0"/>
              <a:t>关于动作</a:t>
            </a:r>
            <a:r>
              <a:rPr lang="en-US" altLang="zh-CN" dirty="0"/>
              <a:t>a</a:t>
            </a:r>
            <a:r>
              <a:rPr lang="zh-CN" altLang="en-US" dirty="0"/>
              <a:t>的期望</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50009" y="1460091"/>
                <a:ext cx="8784976" cy="1584176"/>
              </a:xfrm>
            </p:spPr>
            <p:txBody>
              <a:bodyPr/>
              <a:lstStyle/>
              <a:p>
                <a:pPr>
                  <a:buFont typeface="Wingdings" panose="05000000000000000000" pitchFamily="2" charset="2"/>
                  <a:buChar char="n"/>
                </a:pPr>
                <a:r>
                  <a:rPr lang="en-US" altLang="zh-CN" dirty="0">
                    <a:latin typeface="Cambria Math" panose="02040503050406030204" pitchFamily="18" charset="0"/>
                    <a:cs typeface="Times New Roman" panose="02020603050405020304" pitchFamily="18" charset="0"/>
                  </a:rPr>
                  <a:t>V</a:t>
                </a:r>
                <a:r>
                  <a:rPr lang="zh-CN" altLang="en-US" dirty="0">
                    <a:latin typeface="Cambria Math" panose="02040503050406030204" pitchFamily="18" charset="0"/>
                    <a:cs typeface="Times New Roman" panose="02020603050405020304" pitchFamily="18" charset="0"/>
                  </a:rPr>
                  <a:t>值函数</a:t>
                </a:r>
                <a:r>
                  <a:rPr lang="en-US" altLang="zh-CN" dirty="0">
                    <a:latin typeface="Times New Roman" panose="02020603050405020304" pitchFamily="18" charset="0"/>
                    <a:cs typeface="Times New Roman" panose="02020603050405020304" pitchFamily="18" charset="0"/>
                  </a:rPr>
                  <a:t>Bellman</a:t>
                </a:r>
                <a:r>
                  <a:rPr lang="zh-CN" altLang="en-US" dirty="0"/>
                  <a:t>方程</a:t>
                </a:r>
                <a:endParaRPr lang="en-US" altLang="zh-CN" dirty="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𝑇</m:t>
                        </m:r>
                      </m:sub>
                    </m:sSub>
                    <m:r>
                      <a:rPr lang="zh-CN" altLang="en-US" i="1">
                        <a:latin typeface="Cambria Math" panose="02040503050406030204" pitchFamily="18" charset="0"/>
                        <a:cs typeface="Times New Roman" panose="02020603050405020304" pitchFamily="18" charset="0"/>
                      </a:rPr>
                      <m:t>表示</m:t>
                    </m:r>
                  </m:oMath>
                </a14:m>
                <a:r>
                  <a:rPr lang="zh-CN" altLang="en-US" dirty="0">
                    <a:latin typeface="Times New Roman" panose="02020603050405020304" pitchFamily="18" charset="0"/>
                    <a:cs typeface="Times New Roman" panose="02020603050405020304" pitchFamily="18" charset="0"/>
                  </a:rPr>
                  <a:t>轨迹</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𝑇</m:t>
                        </m:r>
                      </m:sub>
                    </m:sSub>
                  </m:oMath>
                </a14:m>
                <a:r>
                  <a:rPr lang="en-US" altLang="zh-CN"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i="1" smtClean="0">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𝑇</m:t>
                        </m:r>
                      </m:sub>
                    </m:sSub>
                    <m:r>
                      <a:rPr lang="zh-CN" altLang="en-US" i="1">
                        <a:latin typeface="Cambria Math" panose="02040503050406030204" pitchFamily="18" charset="0"/>
                        <a:cs typeface="Times New Roman" panose="02020603050405020304" pitchFamily="18" charset="0"/>
                      </a:rPr>
                      <m:t>表示</m:t>
                    </m:r>
                  </m:oMath>
                </a14:m>
                <a:r>
                  <a:rPr lang="zh-CN" altLang="en-US" dirty="0">
                    <a:latin typeface="Times New Roman" panose="02020603050405020304" pitchFamily="18" charset="0"/>
                    <a:cs typeface="Times New Roman" panose="02020603050405020304" pitchFamily="18" charset="0"/>
                  </a:rPr>
                  <a:t>轨迹</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1</m:t>
                        </m:r>
                      </m:sub>
                    </m:sSub>
                    <m:r>
                      <a:rPr lang="en-US" altLang="zh-CN" i="1" dirty="0">
                        <a:latin typeface="Cambria Math" panose="02040503050406030204" pitchFamily="18" charset="0"/>
                        <a:cs typeface="Times New Roman" panose="02020603050405020304" pitchFamily="18" charset="0"/>
                      </a:rPr>
                      <m:t>,</m:t>
                    </m:r>
                    <m:r>
                      <a:rPr lang="en-US" altLang="zh-CN"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ea typeface="Cambria Math" panose="02040503050406030204" pitchFamily="18" charset="0"/>
                            <a:cs typeface="Times New Roman" panose="02020603050405020304" pitchFamily="18" charset="0"/>
                          </a:rPr>
                          <m:t>𝑇</m:t>
                        </m:r>
                      </m:sub>
                    </m:sSub>
                  </m:oMath>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cs typeface="Times New Roman" panose="02020603050405020304" pitchFamily="18" charset="0"/>
                  </a:rPr>
                  <a:t>则</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0:</m:t>
                        </m:r>
                        <m:r>
                          <a:rPr lang="en-US" altLang="zh-CN" i="1">
                            <a:latin typeface="Cambria Math" panose="02040503050406030204" pitchFamily="18" charset="0"/>
                            <a:cs typeface="Times New Roman" panose="02020603050405020304" pitchFamily="18" charset="0"/>
                          </a:rPr>
                          <m:t>𝑇</m:t>
                        </m:r>
                      </m:sub>
                    </m:sSub>
                    <m:r>
                      <a:rPr lang="en-US" altLang="zh-CN" i="1">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𝑠</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𝑎</m:t>
                        </m:r>
                      </m:e>
                      <m:sub>
                        <m:r>
                          <a:rPr lang="en-US" altLang="zh-CN" i="1" dirty="0">
                            <a:latin typeface="Cambria Math" panose="02040503050406030204" pitchFamily="18" charset="0"/>
                            <a:cs typeface="Times New Roman" panose="02020603050405020304" pitchFamily="18" charset="0"/>
                          </a:rPr>
                          <m:t>0</m:t>
                        </m:r>
                      </m:sub>
                    </m:sSub>
                    <m:r>
                      <a:rPr lang="en-US" altLang="zh-CN" i="1" dirty="0">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zh-CN" altLang="en-US" i="1">
                            <a:latin typeface="Cambria Math" panose="02040503050406030204" pitchFamily="18" charset="0"/>
                            <a:cs typeface="Times New Roman" panose="02020603050405020304" pitchFamily="18" charset="0"/>
                          </a:rPr>
                          <m:t>𝜏</m:t>
                        </m:r>
                      </m:e>
                      <m:sub>
                        <m:r>
                          <a:rPr lang="en-US" altLang="zh-CN" i="1">
                            <a:latin typeface="Cambria Math" panose="02040503050406030204" pitchFamily="18" charset="0"/>
                            <a:cs typeface="Times New Roman" panose="02020603050405020304" pitchFamily="18" charset="0"/>
                          </a:rPr>
                          <m:t>1:</m:t>
                        </m:r>
                        <m:r>
                          <a:rPr lang="en-US" altLang="zh-CN" i="1">
                            <a:latin typeface="Cambria Math" panose="02040503050406030204" pitchFamily="18" charset="0"/>
                            <a:cs typeface="Times New Roman" panose="02020603050405020304" pitchFamily="18" charset="0"/>
                          </a:rPr>
                          <m:t>𝑇</m:t>
                        </m:r>
                      </m:sub>
                    </m:sSub>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50009" y="1460091"/>
                <a:ext cx="8784976" cy="1584176"/>
              </a:xfrm>
              <a:blipFill rotWithShape="0">
                <a:blip r:embed="rId2"/>
                <a:stretch>
                  <a:fillRect l="-1457" t="-5405" b="-77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5211" y="2946068"/>
                <a:ext cx="5702202"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b="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b="0" i="1">
                              <a:latin typeface="Cambria Math" panose="02040503050406030204" pitchFamily="18" charset="0"/>
                              <a:cs typeface="Times New Roman" panose="02020603050405020304" pitchFamily="18" charset="0"/>
                            </a:rPr>
                          </m:ctrlPr>
                        </m:dPr>
                        <m:e>
                          <m:r>
                            <a:rPr lang="en-US" altLang="zh-CN" sz="2000" b="0" i="1">
                              <a:latin typeface="Cambria Math" panose="02040503050406030204" pitchFamily="18" charset="0"/>
                              <a:cs typeface="Times New Roman" panose="02020603050405020304" pitchFamily="18" charset="0"/>
                            </a:rPr>
                            <m:t>𝑠</m:t>
                          </m:r>
                        </m:e>
                      </m:d>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𝐸</m:t>
                          </m:r>
                        </m:e>
                        <m:sub>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r>
                                <a:rPr lang="en-US" altLang="zh-CN" sz="2000" i="1">
                                  <a:latin typeface="Cambria Math" panose="02040503050406030204" pitchFamily="18" charset="0"/>
                                  <a:cs typeface="Times New Roman" panose="02020603050405020304" pitchFamily="18" charset="0"/>
                                </a:rPr>
                                <m:t>0:</m:t>
                              </m:r>
                              <m:r>
                                <a:rPr lang="en-US" altLang="zh-CN" sz="2000" i="1">
                                  <a:latin typeface="Cambria Math" panose="02040503050406030204" pitchFamily="18" charset="0"/>
                                  <a:cs typeface="Times New Roman" panose="02020603050405020304" pitchFamily="18" charset="0"/>
                                </a:rPr>
                                <m:t>𝑇</m:t>
                              </m:r>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𝑝</m:t>
                          </m:r>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𝜏</m:t>
                          </m:r>
                          <m:r>
                            <a:rPr lang="en-US" altLang="zh-CN" sz="2000" b="0" i="1">
                              <a:latin typeface="Cambria Math" panose="02040503050406030204" pitchFamily="18" charset="0"/>
                              <a:cs typeface="Times New Roman" panose="02020603050405020304" pitchFamily="18" charset="0"/>
                            </a:rPr>
                            <m:t>)</m:t>
                          </m:r>
                        </m:sub>
                      </m:sSub>
                      <m:d>
                        <m:dPr>
                          <m:begChr m:val="["/>
                          <m:endChr m:val="]"/>
                          <m:ctrlPr>
                            <a:rPr lang="en-US" altLang="zh-CN" sz="2000" b="0" i="1">
                              <a:latin typeface="Cambria Math" panose="02040503050406030204" pitchFamily="18" charset="0"/>
                              <a:cs typeface="Times New Roman" panose="02020603050405020304" pitchFamily="18" charset="0"/>
                            </a:rPr>
                          </m:ctrlPr>
                        </m:dPr>
                        <m:e>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𝑟</m:t>
                              </m:r>
                            </m:e>
                            <m:sub>
                              <m:r>
                                <a:rPr lang="en-US" altLang="zh-CN" sz="2000" b="0" i="1">
                                  <a:latin typeface="Cambria Math" panose="02040503050406030204" pitchFamily="18" charset="0"/>
                                  <a:cs typeface="Times New Roman" panose="02020603050405020304" pitchFamily="18" charset="0"/>
                                </a:rPr>
                                <m:t>1</m:t>
                              </m:r>
                            </m:sub>
                          </m:sSub>
                          <m:r>
                            <a:rPr lang="en-US" altLang="zh-CN" sz="2000" b="0" i="1">
                              <a:latin typeface="Cambria Math" panose="02040503050406030204" pitchFamily="18" charset="0"/>
                              <a:cs typeface="Times New Roman" panose="02020603050405020304" pitchFamily="18" charset="0"/>
                            </a:rPr>
                            <m:t>+</m:t>
                          </m:r>
                          <m:r>
                            <a:rPr lang="zh-CN" altLang="en-US" sz="2000" b="0" i="1">
                              <a:latin typeface="Cambria Math" panose="02040503050406030204" pitchFamily="18" charset="0"/>
                              <a:cs typeface="Times New Roman" panose="02020603050405020304" pitchFamily="18" charset="0"/>
                            </a:rPr>
                            <m:t>𝛾</m:t>
                          </m:r>
                          <m:nary>
                            <m:naryPr>
                              <m:chr m:val="∑"/>
                              <m:limLoc m:val="subSup"/>
                              <m:ctrlPr>
                                <a:rPr lang="zh-CN" altLang="en-US" sz="2000" b="0" i="1">
                                  <a:latin typeface="Cambria Math" panose="02040503050406030204" pitchFamily="18" charset="0"/>
                                  <a:cs typeface="Times New Roman" panose="02020603050405020304" pitchFamily="18" charset="0"/>
                                </a:rPr>
                              </m:ctrlPr>
                            </m:naryPr>
                            <m:sub>
                              <m:r>
                                <m:rPr>
                                  <m:brk m:alnAt="25"/>
                                </m:rP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b>
                            <m:sup>
                              <m:r>
                                <a:rPr lang="en-US" altLang="zh-CN" sz="2000" b="0" i="1">
                                  <a:latin typeface="Cambria Math" panose="02040503050406030204" pitchFamily="18" charset="0"/>
                                  <a:cs typeface="Times New Roman" panose="02020603050405020304" pitchFamily="18" charset="0"/>
                                </a:rPr>
                                <m:t>𝑇</m:t>
                              </m:r>
                              <m:r>
                                <a:rPr lang="en-US" altLang="zh-CN" sz="2000" b="0" i="1">
                                  <a:latin typeface="Cambria Math" panose="02040503050406030204" pitchFamily="18" charset="0"/>
                                  <a:cs typeface="Times New Roman" panose="02020603050405020304" pitchFamily="18" charset="0"/>
                                </a:rPr>
                                <m:t>−1</m:t>
                              </m:r>
                            </m:sup>
                            <m:e>
                              <m:sSup>
                                <m:sSupPr>
                                  <m:ctrlPr>
                                    <a:rPr lang="en-US" altLang="zh-CN" sz="2000" b="0" i="1">
                                      <a:latin typeface="Cambria Math" panose="02040503050406030204" pitchFamily="18" charset="0"/>
                                      <a:cs typeface="Times New Roman" panose="02020603050405020304" pitchFamily="18" charset="0"/>
                                    </a:rPr>
                                  </m:ctrlPr>
                                </m:sSupPr>
                                <m:e>
                                  <m:r>
                                    <a:rPr lang="zh-CN" altLang="en-US" sz="2000" b="0" i="1">
                                      <a:latin typeface="Cambria Math" panose="02040503050406030204" pitchFamily="18" charset="0"/>
                                      <a:cs typeface="Times New Roman" panose="02020603050405020304" pitchFamily="18" charset="0"/>
                                    </a:rPr>
                                    <m:t>𝛾</m:t>
                                  </m:r>
                                </m:e>
                                <m:sup>
                                  <m: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p>
                              </m:sSup>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𝑟</m:t>
                                  </m:r>
                                </m:e>
                                <m:sub>
                                  <m:r>
                                    <a:rPr lang="en-US" altLang="zh-CN" sz="2000" b="0" i="1">
                                      <a:latin typeface="Cambria Math" panose="02040503050406030204" pitchFamily="18" charset="0"/>
                                      <a:cs typeface="Times New Roman" panose="02020603050405020304" pitchFamily="18" charset="0"/>
                                    </a:rPr>
                                    <m:t>𝑡</m:t>
                                  </m:r>
                                  <m:r>
                                    <a:rPr lang="en-US" altLang="zh-CN" sz="2000" b="0" i="1">
                                      <a:latin typeface="Cambria Math" panose="02040503050406030204" pitchFamily="18" charset="0"/>
                                      <a:cs typeface="Times New Roman" panose="02020603050405020304" pitchFamily="18" charset="0"/>
                                    </a:rPr>
                                    <m:t>+1</m:t>
                                  </m:r>
                                </m:sub>
                              </m:sSub>
                            </m:e>
                          </m:nary>
                          <m:r>
                            <a:rPr lang="en-US" altLang="zh-CN" sz="2000" b="0" i="1">
                              <a:latin typeface="Cambria Math" panose="02040503050406030204" pitchFamily="18" charset="0"/>
                              <a:cs typeface="Times New Roman" panose="02020603050405020304" pitchFamily="18" charset="0"/>
                            </a:rPr>
                            <m:t>|</m:t>
                          </m:r>
                          <m:sSub>
                            <m:sSubPr>
                              <m:ctrlPr>
                                <a:rPr lang="en-US" altLang="zh-CN" sz="2000" b="0" i="1">
                                  <a:latin typeface="Cambria Math" panose="02040503050406030204" pitchFamily="18" charset="0"/>
                                  <a:cs typeface="Times New Roman" panose="02020603050405020304" pitchFamily="18" charset="0"/>
                                </a:rPr>
                              </m:ctrlPr>
                            </m:sSubPr>
                            <m:e>
                              <m:r>
                                <a:rPr lang="zh-CN" altLang="en-US" sz="2000" b="0" i="1">
                                  <a:latin typeface="Cambria Math" panose="02040503050406030204" pitchFamily="18" charset="0"/>
                                  <a:cs typeface="Times New Roman" panose="02020603050405020304" pitchFamily="18" charset="0"/>
                                </a:rPr>
                                <m:t>𝜏</m:t>
                              </m:r>
                            </m:e>
                            <m:sub>
                              <m:sSub>
                                <m:sSubPr>
                                  <m:ctrlPr>
                                    <a:rPr lang="en-US" altLang="zh-CN" sz="2000" b="0" i="1">
                                      <a:latin typeface="Cambria Math" panose="02040503050406030204" pitchFamily="18" charset="0"/>
                                      <a:cs typeface="Times New Roman" panose="02020603050405020304" pitchFamily="18" charset="0"/>
                                    </a:rPr>
                                  </m:ctrlPr>
                                </m:sSubPr>
                                <m:e>
                                  <m:r>
                                    <a:rPr lang="en-US" altLang="zh-CN" sz="2000" b="0" i="1">
                                      <a:latin typeface="Cambria Math" panose="02040503050406030204" pitchFamily="18" charset="0"/>
                                      <a:cs typeface="Times New Roman" panose="02020603050405020304" pitchFamily="18" charset="0"/>
                                    </a:rPr>
                                    <m:t>𝑠</m:t>
                                  </m:r>
                                </m:e>
                                <m:sub>
                                  <m:r>
                                    <a:rPr lang="en-US" altLang="zh-CN" sz="2000" b="0" i="1">
                                      <a:latin typeface="Cambria Math" panose="02040503050406030204" pitchFamily="18" charset="0"/>
                                      <a:cs typeface="Times New Roman" panose="02020603050405020304" pitchFamily="18" charset="0"/>
                                    </a:rPr>
                                    <m:t>0</m:t>
                                  </m:r>
                                </m:sub>
                              </m:sSub>
                            </m:sub>
                          </m:sSub>
                          <m:r>
                            <a:rPr lang="en-US" altLang="zh-CN" sz="2000" b="0" i="1">
                              <a:latin typeface="Cambria Math" panose="02040503050406030204" pitchFamily="18" charset="0"/>
                              <a:cs typeface="Times New Roman" panose="02020603050405020304" pitchFamily="18" charset="0"/>
                            </a:rPr>
                            <m:t>=</m:t>
                          </m:r>
                          <m:r>
                            <a:rPr lang="en-US" altLang="zh-CN" sz="2000" b="0" i="1">
                              <a:latin typeface="Cambria Math" panose="02040503050406030204" pitchFamily="18" charset="0"/>
                              <a:cs typeface="Times New Roman" panose="02020603050405020304" pitchFamily="18" charset="0"/>
                            </a:rPr>
                            <m:t>𝑠</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85211" y="2946068"/>
                <a:ext cx="5702202" cy="77726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957352" y="3723332"/>
                <a:ext cx="7258975" cy="7087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𝑝</m:t>
                          </m:r>
                          <m:r>
                            <a:rPr lang="en-US" altLang="zh-CN" sz="1800" b="0" i="1">
                              <a:latin typeface="Cambria Math" panose="02040503050406030204" pitchFamily="18" charset="0"/>
                              <a:cs typeface="Times New Roman" panose="02020603050405020304" pitchFamily="18" charset="0"/>
                            </a:rPr>
                            <m:t>(</m:t>
                          </m:r>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𝑠</m:t>
                              </m:r>
                            </m:e>
                            <m:sup>
                              <m:r>
                                <a:rPr lang="en-US" altLang="zh-CN" sz="1800" b="0" i="1">
                                  <a:latin typeface="Cambria Math" panose="02040503050406030204" pitchFamily="18" charset="0"/>
                                  <a:cs typeface="Times New Roman" panose="02020603050405020304" pitchFamily="18" charset="0"/>
                                </a:rPr>
                                <m:t>′</m:t>
                              </m:r>
                            </m:sup>
                          </m:sSup>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cs typeface="Times New Roman" panose="02020603050405020304" pitchFamily="18" charset="0"/>
                            </a:rPr>
                            <m:t>)</m:t>
                          </m:r>
                        </m:sub>
                      </m:s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𝐸</m:t>
                          </m:r>
                        </m:e>
                        <m:sub>
                          <m:sSub>
                            <m:sSubPr>
                              <m:ctrlPr>
                                <a:rPr lang="en-US" altLang="zh-CN" sz="1800" i="1">
                                  <a:latin typeface="Cambria Math" panose="02040503050406030204" pitchFamily="18" charset="0"/>
                                  <a:cs typeface="Times New Roman" panose="02020603050405020304" pitchFamily="18" charset="0"/>
                                </a:rPr>
                              </m:ctrlPr>
                            </m:sSubPr>
                            <m:e>
                              <m:r>
                                <a:rPr lang="zh-CN" altLang="en-US" sz="1800" i="1">
                                  <a:latin typeface="Cambria Math" panose="02040503050406030204" pitchFamily="18" charset="0"/>
                                  <a:cs typeface="Times New Roman" panose="02020603050405020304" pitchFamily="18" charset="0"/>
                                </a:rPr>
                                <m:t>𝜏</m:t>
                              </m:r>
                            </m:e>
                            <m:sub>
                              <m:r>
                                <a:rPr lang="en-US" altLang="zh-CN" sz="1800" i="1">
                                  <a:latin typeface="Cambria Math" panose="02040503050406030204" pitchFamily="18" charset="0"/>
                                  <a:cs typeface="Times New Roman" panose="02020603050405020304" pitchFamily="18" charset="0"/>
                                </a:rPr>
                                <m:t>1:</m:t>
                              </m:r>
                              <m:r>
                                <a:rPr lang="en-US" altLang="zh-CN" sz="1800" i="1">
                                  <a:latin typeface="Cambria Math" panose="02040503050406030204" pitchFamily="18" charset="0"/>
                                  <a:cs typeface="Times New Roman" panose="02020603050405020304" pitchFamily="18" charset="0"/>
                                </a:rPr>
                                <m:t>𝑇</m:t>
                              </m:r>
                            </m:sub>
                          </m:sSub>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𝑝</m:t>
                          </m:r>
                          <m:r>
                            <a:rPr lang="en-US" altLang="zh-CN" sz="1800" b="0" i="1">
                              <a:latin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cs typeface="Times New Roman" panose="02020603050405020304" pitchFamily="18" charset="0"/>
                            </a:rPr>
                            <m:t>𝜏</m:t>
                          </m:r>
                          <m:r>
                            <a:rPr lang="en-US" altLang="zh-CN" sz="1800" b="0" i="1">
                              <a:latin typeface="Cambria Math" panose="02040503050406030204" pitchFamily="18" charset="0"/>
                              <a:cs typeface="Times New Roman" panose="02020603050405020304" pitchFamily="18" charset="0"/>
                            </a:rPr>
                            <m:t>)</m:t>
                          </m:r>
                        </m:sub>
                      </m:sSub>
                      <m:d>
                        <m:dPr>
                          <m:begChr m:val="["/>
                          <m:endChr m:val="]"/>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𝑟</m:t>
                          </m:r>
                          <m:d>
                            <m:dPr>
                              <m:ctrlPr>
                                <a:rPr lang="en-US" altLang="zh-CN" sz="1800" b="0" i="1">
                                  <a:latin typeface="Cambria Math" panose="02040503050406030204" pitchFamily="18" charset="0"/>
                                  <a:cs typeface="Times New Roman" panose="02020603050405020304" pitchFamily="18" charset="0"/>
                                </a:rPr>
                              </m:ctrlPr>
                            </m:dPr>
                            <m:e>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𝑎</m:t>
                              </m:r>
                              <m:r>
                                <a:rPr lang="en-US" altLang="zh-CN" sz="1800" b="0" i="1">
                                  <a:latin typeface="Cambria Math" panose="02040503050406030204" pitchFamily="18" charset="0"/>
                                  <a:cs typeface="Times New Roman" panose="02020603050405020304" pitchFamily="18" charset="0"/>
                                </a:rPr>
                                <m:t>,</m:t>
                              </m:r>
                              <m:sSup>
                                <m:sSupPr>
                                  <m:ctrlPr>
                                    <a:rPr lang="en-US" altLang="zh-CN" sz="1800" b="0" i="1">
                                      <a:latin typeface="Cambria Math" panose="02040503050406030204" pitchFamily="18" charset="0"/>
                                      <a:cs typeface="Times New Roman" panose="02020603050405020304" pitchFamily="18" charset="0"/>
                                    </a:rPr>
                                  </m:ctrlPr>
                                </m:sSupPr>
                                <m:e>
                                  <m:r>
                                    <a:rPr lang="en-US" altLang="zh-CN" sz="1800" b="0" i="1">
                                      <a:latin typeface="Cambria Math" panose="02040503050406030204" pitchFamily="18" charset="0"/>
                                      <a:cs typeface="Times New Roman" panose="02020603050405020304" pitchFamily="18" charset="0"/>
                                    </a:rPr>
                                    <m:t>𝑠</m:t>
                                  </m:r>
                                </m:e>
                                <m:sup>
                                  <m:r>
                                    <a:rPr lang="en-US" altLang="zh-CN" sz="1800" b="0" i="1">
                                      <a:latin typeface="Cambria Math" panose="02040503050406030204" pitchFamily="18" charset="0"/>
                                      <a:cs typeface="Times New Roman" panose="02020603050405020304" pitchFamily="18" charset="0"/>
                                    </a:rPr>
                                    <m:t>′</m:t>
                                  </m:r>
                                </m:sup>
                              </m:sSup>
                            </m:e>
                          </m:d>
                          <m:r>
                            <a:rPr lang="en-US" altLang="zh-CN" sz="1800" b="0" i="1">
                              <a:latin typeface="Cambria Math" panose="02040503050406030204" pitchFamily="18" charset="0"/>
                              <a:cs typeface="Times New Roman" panose="02020603050405020304" pitchFamily="18" charset="0"/>
                            </a:rPr>
                            <m:t>+</m:t>
                          </m:r>
                          <m:r>
                            <a:rPr lang="zh-CN" altLang="en-US" sz="1800" b="0" i="1">
                              <a:latin typeface="Cambria Math" panose="02040503050406030204" pitchFamily="18" charset="0"/>
                              <a:cs typeface="Times New Roman" panose="02020603050405020304" pitchFamily="18" charset="0"/>
                            </a:rPr>
                            <m:t>𝛾</m:t>
                          </m:r>
                          <m:nary>
                            <m:naryPr>
                              <m:chr m:val="∑"/>
                              <m:limLoc m:val="subSup"/>
                              <m:ctrlPr>
                                <a:rPr lang="zh-CN" altLang="en-US" sz="1800" b="0" i="1">
                                  <a:latin typeface="Cambria Math" panose="02040503050406030204" pitchFamily="18" charset="0"/>
                                  <a:cs typeface="Times New Roman" panose="02020603050405020304" pitchFamily="18" charset="0"/>
                                </a:rPr>
                              </m:ctrlPr>
                            </m:naryPr>
                            <m:sub>
                              <m:r>
                                <m:rPr>
                                  <m:brk m:alnAt="25"/>
                                </m:rP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b>
                            <m:sup>
                              <m:r>
                                <a:rPr lang="en-US" altLang="zh-CN" sz="1800" b="0" i="1">
                                  <a:latin typeface="Cambria Math" panose="02040503050406030204" pitchFamily="18" charset="0"/>
                                  <a:cs typeface="Times New Roman" panose="02020603050405020304" pitchFamily="18" charset="0"/>
                                </a:rPr>
                                <m:t>𝑇</m:t>
                              </m:r>
                              <m:r>
                                <a:rPr lang="en-US" altLang="zh-CN" sz="1800" b="0" i="1">
                                  <a:latin typeface="Cambria Math" panose="02040503050406030204" pitchFamily="18" charset="0"/>
                                  <a:cs typeface="Times New Roman" panose="02020603050405020304" pitchFamily="18" charset="0"/>
                                </a:rPr>
                                <m:t>−1</m:t>
                              </m:r>
                            </m:sup>
                            <m:e>
                              <m:sSup>
                                <m:sSupPr>
                                  <m:ctrlPr>
                                    <a:rPr lang="en-US" altLang="zh-CN" sz="1800" b="0" i="1">
                                      <a:latin typeface="Cambria Math" panose="02040503050406030204" pitchFamily="18" charset="0"/>
                                      <a:cs typeface="Times New Roman" panose="02020603050405020304" pitchFamily="18" charset="0"/>
                                    </a:rPr>
                                  </m:ctrlPr>
                                </m:sSupPr>
                                <m:e>
                                  <m:r>
                                    <a:rPr lang="zh-CN" altLang="en-US" sz="1800" b="0" i="1">
                                      <a:latin typeface="Cambria Math" panose="02040503050406030204" pitchFamily="18" charset="0"/>
                                      <a:cs typeface="Times New Roman" panose="02020603050405020304" pitchFamily="18" charset="0"/>
                                    </a:rPr>
                                    <m:t>𝛾</m:t>
                                  </m:r>
                                </m:e>
                                <m:sup>
                                  <m: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p>
                              </m:sSup>
                            </m:e>
                          </m:nary>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𝑟</m:t>
                              </m:r>
                            </m:e>
                            <m:sub>
                              <m:r>
                                <a:rPr lang="en-US" altLang="zh-CN" sz="1800" b="0" i="1">
                                  <a:latin typeface="Cambria Math" panose="02040503050406030204" pitchFamily="18" charset="0"/>
                                  <a:cs typeface="Times New Roman" panose="02020603050405020304" pitchFamily="18" charset="0"/>
                                </a:rPr>
                                <m:t>𝑡</m:t>
                              </m:r>
                              <m:r>
                                <a:rPr lang="en-US" altLang="zh-CN" sz="1800" b="0" i="1">
                                  <a:latin typeface="Cambria Math" panose="02040503050406030204" pitchFamily="18" charset="0"/>
                                  <a:cs typeface="Times New Roman" panose="02020603050405020304" pitchFamily="18" charset="0"/>
                                </a:rPr>
                                <m:t>+1</m:t>
                              </m:r>
                            </m:sub>
                          </m:sSub>
                          <m:r>
                            <a:rPr lang="en-US" altLang="zh-CN" sz="1800" b="0" i="1">
                              <a:latin typeface="Cambria Math" panose="02040503050406030204" pitchFamily="18" charset="0"/>
                              <a:cs typeface="Times New Roman" panose="02020603050405020304" pitchFamily="18" charset="0"/>
                            </a:rPr>
                            <m:t>|</m:t>
                          </m:r>
                          <m:sSub>
                            <m:sSubPr>
                              <m:ctrlPr>
                                <a:rPr lang="en-US" altLang="zh-CN" sz="1800" b="0" i="1">
                                  <a:latin typeface="Cambria Math" panose="02040503050406030204" pitchFamily="18" charset="0"/>
                                  <a:cs typeface="Times New Roman" panose="02020603050405020304" pitchFamily="18" charset="0"/>
                                </a:rPr>
                              </m:ctrlPr>
                            </m:sSubPr>
                            <m:e>
                              <m:r>
                                <a:rPr lang="zh-CN" altLang="en-US" sz="1800" b="0" i="1">
                                  <a:latin typeface="Cambria Math" panose="02040503050406030204" pitchFamily="18" charset="0"/>
                                  <a:cs typeface="Times New Roman" panose="02020603050405020304" pitchFamily="18" charset="0"/>
                                </a:rPr>
                                <m:t>𝜏</m:t>
                              </m:r>
                            </m:e>
                            <m:sub>
                              <m:sSub>
                                <m:sSubPr>
                                  <m:ctrlPr>
                                    <a:rPr lang="en-US" altLang="zh-CN" sz="1800" b="0" i="1">
                                      <a:latin typeface="Cambria Math" panose="02040503050406030204" pitchFamily="18" charset="0"/>
                                      <a:cs typeface="Times New Roman" panose="02020603050405020304" pitchFamily="18" charset="0"/>
                                    </a:rPr>
                                  </m:ctrlPr>
                                </m:sSubPr>
                                <m:e>
                                  <m:r>
                                    <a:rPr lang="en-US" altLang="zh-CN" sz="1800" b="0" i="1">
                                      <a:latin typeface="Cambria Math" panose="02040503050406030204" pitchFamily="18" charset="0"/>
                                      <a:cs typeface="Times New Roman" panose="02020603050405020304" pitchFamily="18" charset="0"/>
                                    </a:rPr>
                                    <m:t>𝑠</m:t>
                                  </m:r>
                                </m:e>
                                <m:sub>
                                  <m:r>
                                    <a:rPr lang="en-US" altLang="zh-CN" sz="1800" b="0" i="1">
                                      <a:latin typeface="Cambria Math" panose="02040503050406030204" pitchFamily="18" charset="0"/>
                                      <a:cs typeface="Times New Roman" panose="02020603050405020304" pitchFamily="18" charset="0"/>
                                    </a:rPr>
                                    <m:t>1</m:t>
                                  </m:r>
                                </m:sub>
                              </m:sSub>
                            </m:sub>
                          </m:sSub>
                          <m:r>
                            <a:rPr lang="en-US" altLang="zh-CN" sz="1800" b="0" i="1">
                              <a:latin typeface="Cambria Math" panose="02040503050406030204" pitchFamily="18" charset="0"/>
                              <a:cs typeface="Times New Roman" panose="02020603050405020304" pitchFamily="18" charset="0"/>
                            </a:rPr>
                            <m:t>=</m:t>
                          </m:r>
                          <m:r>
                            <a:rPr lang="en-US" altLang="zh-CN" sz="1800" b="0" i="1">
                              <a:latin typeface="Cambria Math" panose="02040503050406030204" pitchFamily="18" charset="0"/>
                              <a:cs typeface="Times New Roman" panose="02020603050405020304" pitchFamily="18" charset="0"/>
                            </a:rPr>
                            <m:t>𝑠</m:t>
                          </m:r>
                          <m:r>
                            <a:rPr lang="en-US" altLang="zh-CN" sz="1800" b="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957352" y="3723332"/>
                <a:ext cx="7258975" cy="7087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94259" y="4359308"/>
                <a:ext cx="8040726" cy="777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𝑟</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𝛾</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r>
                                    <a:rPr lang="en-US" altLang="zh-CN" sz="2000" i="1">
                                      <a:latin typeface="Cambria Math" panose="02040503050406030204" pitchFamily="18" charset="0"/>
                                      <a:cs typeface="Times New Roman" panose="02020603050405020304" pitchFamily="18" charset="0"/>
                                    </a:rPr>
                                    <m:t>1:</m:t>
                                  </m:r>
                                  <m:r>
                                    <a:rPr lang="en-US" altLang="zh-CN" sz="2000" i="1">
                                      <a:latin typeface="Cambria Math" panose="02040503050406030204" pitchFamily="18" charset="0"/>
                                      <a:cs typeface="Times New Roman" panose="02020603050405020304" pitchFamily="18" charset="0"/>
                                    </a:rPr>
                                    <m:t>𝑇</m:t>
                                  </m:r>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𝜏</m:t>
                              </m:r>
                              <m:r>
                                <a:rPr lang="en-US" altLang="zh-CN" sz="2000" i="1">
                                  <a:latin typeface="Cambria Math" panose="02040503050406030204" pitchFamily="18" charset="0"/>
                                  <a:cs typeface="Times New Roman" panose="02020603050405020304" pitchFamily="18" charset="0"/>
                                </a:rPr>
                                <m:t>)</m:t>
                              </m:r>
                            </m:sub>
                          </m:sSub>
                          <m:nary>
                            <m:naryPr>
                              <m:chr m:val="∑"/>
                              <m:limLoc m:val="subSup"/>
                              <m:ctrlPr>
                                <a:rPr lang="zh-CN" altLang="en-US" sz="2000" i="1">
                                  <a:latin typeface="Cambria Math" panose="02040503050406030204" pitchFamily="18" charset="0"/>
                                  <a:cs typeface="Times New Roman" panose="02020603050405020304" pitchFamily="18" charset="0"/>
                                </a:rPr>
                              </m:ctrlPr>
                            </m:naryPr>
                            <m:sub>
                              <m:r>
                                <m:rPr>
                                  <m:brk m:alnAt="25"/>
                                </m:rP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b>
                            <m:sup>
                              <m:r>
                                <a:rPr lang="en-US" altLang="zh-CN" sz="2000" i="1">
                                  <a:latin typeface="Cambria Math" panose="02040503050406030204" pitchFamily="18" charset="0"/>
                                  <a:cs typeface="Times New Roman" panose="02020603050405020304" pitchFamily="18" charset="0"/>
                                </a:rPr>
                                <m:t>𝑇</m:t>
                              </m:r>
                              <m:r>
                                <a:rPr lang="en-US" altLang="zh-CN" sz="2000" i="1">
                                  <a:latin typeface="Cambria Math" panose="02040503050406030204" pitchFamily="18" charset="0"/>
                                  <a:cs typeface="Times New Roman" panose="02020603050405020304" pitchFamily="18" charset="0"/>
                                </a:rPr>
                                <m:t>−1</m:t>
                              </m:r>
                            </m:sup>
                            <m:e>
                              <m:sSup>
                                <m:sSupPr>
                                  <m:ctrlPr>
                                    <a:rPr lang="en-US" altLang="zh-CN" sz="2000" i="1">
                                      <a:latin typeface="Cambria Math" panose="02040503050406030204" pitchFamily="18" charset="0"/>
                                      <a:cs typeface="Times New Roman" panose="02020603050405020304" pitchFamily="18" charset="0"/>
                                    </a:rPr>
                                  </m:ctrlPr>
                                </m:sSupPr>
                                <m:e>
                                  <m:r>
                                    <a:rPr lang="zh-CN" altLang="en-US" sz="2000" i="1">
                                      <a:latin typeface="Cambria Math" panose="02040503050406030204" pitchFamily="18" charset="0"/>
                                      <a:cs typeface="Times New Roman" panose="02020603050405020304" pitchFamily="18" charset="0"/>
                                    </a:rPr>
                                    <m:t>𝛾</m:t>
                                  </m:r>
                                </m:e>
                                <m:sup>
                                  <m: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p>
                              </m:sSup>
                            </m:e>
                          </m:nary>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𝑟</m:t>
                              </m:r>
                            </m:e>
                            <m:sub>
                              <m:r>
                                <a:rPr lang="en-US" altLang="zh-CN" sz="2000" i="1">
                                  <a:latin typeface="Cambria Math" panose="02040503050406030204" pitchFamily="18" charset="0"/>
                                  <a:cs typeface="Times New Roman" panose="02020603050405020304" pitchFamily="18" charset="0"/>
                                </a:rPr>
                                <m:t>𝑡</m:t>
                              </m:r>
                              <m:r>
                                <a:rPr lang="en-US" altLang="zh-CN" sz="2000" i="1">
                                  <a:latin typeface="Cambria Math" panose="02040503050406030204" pitchFamily="18" charset="0"/>
                                  <a:cs typeface="Times New Roman" panose="02020603050405020304" pitchFamily="18" charset="0"/>
                                </a:rPr>
                                <m:t>+1</m:t>
                              </m:r>
                            </m:sub>
                          </m:sSub>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zh-CN" altLang="en-US" sz="2000" i="1">
                                  <a:latin typeface="Cambria Math" panose="02040503050406030204" pitchFamily="18" charset="0"/>
                                  <a:cs typeface="Times New Roman" panose="02020603050405020304" pitchFamily="18" charset="0"/>
                                </a:rPr>
                                <m:t>𝜏</m:t>
                              </m:r>
                            </m:e>
                            <m: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1</m:t>
                                  </m:r>
                                </m:sub>
                              </m:sSub>
                            </m:sub>
                          </m:sSub>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894259" y="4359308"/>
                <a:ext cx="8040726" cy="77726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57352" y="5152101"/>
                <a:ext cx="5054332" cy="443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𝐸</m:t>
                          </m:r>
                        </m:e>
                        <m:sub>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𝑝</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ub>
                      </m:sSub>
                      <m:d>
                        <m:dPr>
                          <m:begChr m:val="["/>
                          <m:endChr m:val="]"/>
                          <m:ctrlPr>
                            <a:rPr lang="en-US" altLang="zh-CN" sz="2000" i="1">
                              <a:latin typeface="Cambria Math" panose="02040503050406030204" pitchFamily="18" charset="0"/>
                              <a:cs typeface="Times New Roman" panose="02020603050405020304" pitchFamily="18" charset="0"/>
                            </a:rPr>
                          </m:ctrlPr>
                        </m:dPr>
                        <m:e>
                          <m:r>
                            <a:rPr lang="en-US" altLang="zh-CN" sz="2000" i="1" smtClean="0">
                              <a:solidFill>
                                <a:srgbClr val="FF0000"/>
                              </a:solidFill>
                              <a:latin typeface="Cambria Math" panose="02040503050406030204" pitchFamily="18" charset="0"/>
                              <a:cs typeface="Times New Roman" panose="02020603050405020304" pitchFamily="18" charset="0"/>
                            </a:rPr>
                            <m:t>𝑟</m:t>
                          </m:r>
                          <m:d>
                            <m:dPr>
                              <m:ctrlPr>
                                <a:rPr lang="en-US" altLang="zh-CN" sz="2000" i="1">
                                  <a:solidFill>
                                    <a:srgbClr val="FF0000"/>
                                  </a:solidFill>
                                  <a:latin typeface="Cambria Math" panose="02040503050406030204" pitchFamily="18" charset="0"/>
                                  <a:cs typeface="Times New Roman" panose="02020603050405020304" pitchFamily="18" charset="0"/>
                                </a:rPr>
                              </m:ctrlPr>
                            </m:dPr>
                            <m:e>
                              <m:r>
                                <a:rPr lang="en-US" altLang="zh-CN" sz="2000" i="1">
                                  <a:solidFill>
                                    <a:srgbClr val="FF0000"/>
                                  </a:solidFill>
                                  <a:latin typeface="Cambria Math" panose="02040503050406030204" pitchFamily="18" charset="0"/>
                                  <a:cs typeface="Times New Roman" panose="02020603050405020304" pitchFamily="18" charset="0"/>
                                </a:rPr>
                                <m:t>𝑠</m:t>
                              </m:r>
                              <m:r>
                                <a:rPr lang="en-US" altLang="zh-CN" sz="2000" i="1">
                                  <a:solidFill>
                                    <a:srgbClr val="FF0000"/>
                                  </a:solidFill>
                                  <a:latin typeface="Cambria Math" panose="02040503050406030204" pitchFamily="18" charset="0"/>
                                  <a:cs typeface="Times New Roman" panose="02020603050405020304" pitchFamily="18" charset="0"/>
                                </a:rPr>
                                <m:t>,</m:t>
                              </m:r>
                              <m:r>
                                <a:rPr lang="en-US" altLang="zh-CN" sz="2000" i="1">
                                  <a:solidFill>
                                    <a:srgbClr val="FF0000"/>
                                  </a:solidFill>
                                  <a:latin typeface="Cambria Math" panose="02040503050406030204" pitchFamily="18" charset="0"/>
                                  <a:cs typeface="Times New Roman" panose="02020603050405020304" pitchFamily="18" charset="0"/>
                                </a:rPr>
                                <m:t>𝑎</m:t>
                              </m:r>
                              <m:r>
                                <a:rPr lang="en-US" altLang="zh-CN" sz="2000" i="1">
                                  <a:solidFill>
                                    <a:srgbClr val="FF0000"/>
                                  </a:solidFill>
                                  <a:latin typeface="Cambria Math" panose="02040503050406030204" pitchFamily="18" charset="0"/>
                                  <a:cs typeface="Times New Roman" panose="02020603050405020304" pitchFamily="18" charset="0"/>
                                </a:rPr>
                                <m:t>,</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cs typeface="Times New Roman" panose="02020603050405020304" pitchFamily="18" charset="0"/>
                                    </a:rPr>
                                    <m:t>𝑠</m:t>
                                  </m:r>
                                </m:e>
                                <m:sup>
                                  <m:r>
                                    <a:rPr lang="en-US" altLang="zh-CN" sz="2000" i="1">
                                      <a:solidFill>
                                        <a:srgbClr val="FF0000"/>
                                      </a:solidFill>
                                      <a:latin typeface="Cambria Math" panose="02040503050406030204" pitchFamily="18" charset="0"/>
                                      <a:cs typeface="Times New Roman" panose="02020603050405020304" pitchFamily="18" charset="0"/>
                                    </a:rPr>
                                    <m:t>′</m:t>
                                  </m:r>
                                </m:sup>
                              </m:sSup>
                            </m:e>
                          </m:d>
                          <m:r>
                            <a:rPr lang="en-US" altLang="zh-CN" sz="2000" i="1">
                              <a:solidFill>
                                <a:srgbClr val="FF0000"/>
                              </a:solidFill>
                              <a:latin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cs typeface="Times New Roman" panose="02020603050405020304" pitchFamily="18" charset="0"/>
                            </a:rPr>
                            <m:t>𝛾</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b="0" i="1">
                                  <a:solidFill>
                                    <a:srgbClr val="FF0000"/>
                                  </a:solidFill>
                                  <a:latin typeface="Cambria Math" panose="02040503050406030204" pitchFamily="18" charset="0"/>
                                  <a:cs typeface="Times New Roman" panose="02020603050405020304" pitchFamily="18" charset="0"/>
                                </a:rPr>
                                <m:t>𝑉</m:t>
                              </m:r>
                            </m:e>
                            <m:sup>
                              <m:r>
                                <a:rPr lang="zh-CN" altLang="en-US" sz="2000" i="1">
                                  <a:solidFill>
                                    <a:srgbClr val="FF0000"/>
                                  </a:solidFill>
                                  <a:latin typeface="Cambria Math" panose="02040503050406030204" pitchFamily="18" charset="0"/>
                                  <a:cs typeface="Times New Roman" panose="02020603050405020304" pitchFamily="18" charset="0"/>
                                </a:rPr>
                                <m:t>𝜋</m:t>
                              </m:r>
                            </m:sup>
                          </m:sSup>
                          <m:r>
                            <a:rPr lang="en-US" altLang="zh-CN" sz="2000" b="0" i="1">
                              <a:solidFill>
                                <a:srgbClr val="FF0000"/>
                              </a:solidFill>
                              <a:latin typeface="Cambria Math" panose="02040503050406030204" pitchFamily="18" charset="0"/>
                              <a:cs typeface="Times New Roman" panose="02020603050405020304" pitchFamily="18" charset="0"/>
                            </a:rPr>
                            <m:t>(</m:t>
                          </m:r>
                          <m:r>
                            <a:rPr lang="en-US" altLang="zh-CN" sz="2000" b="0" i="1">
                              <a:solidFill>
                                <a:srgbClr val="FF0000"/>
                              </a:solidFill>
                              <a:latin typeface="Cambria Math" panose="02040503050406030204" pitchFamily="18" charset="0"/>
                              <a:cs typeface="Times New Roman" panose="02020603050405020304" pitchFamily="18" charset="0"/>
                            </a:rPr>
                            <m:t>𝑠</m:t>
                          </m:r>
                          <m:r>
                            <a:rPr lang="en-US" altLang="zh-CN" sz="2000" b="0" i="1">
                              <a:solidFill>
                                <a:srgbClr val="FF0000"/>
                              </a:solidFill>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57352" y="5152101"/>
                <a:ext cx="5054332" cy="443519"/>
              </a:xfrm>
              <a:prstGeom prst="rect">
                <a:avLst/>
              </a:prstGeom>
              <a:blipFill rotWithShape="0">
                <a:blip r:embed="rId6"/>
                <a:stretch>
                  <a:fillRect b="-958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19639" y="5589787"/>
                <a:ext cx="5989525"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sub>
                        <m:sup/>
                        <m:e>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smtClean="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919639" y="5589787"/>
                <a:ext cx="5989525" cy="1137619"/>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22</a:t>
            </a:fld>
            <a:endParaRPr lang="en-US" altLang="zh-CN"/>
          </a:p>
        </p:txBody>
      </p:sp>
      <p:sp>
        <p:nvSpPr>
          <p:cNvPr id="7" name="椭圆 6"/>
          <p:cNvSpPr/>
          <p:nvPr/>
        </p:nvSpPr>
        <p:spPr>
          <a:xfrm>
            <a:off x="4968044" y="204189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031940" y="310066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948954" y="3117371"/>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239852" y="413686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571955"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382112"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660232" y="4182559"/>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8" idx="7"/>
            <a:endCxn id="7" idx="3"/>
          </p:cNvCxnSpPr>
          <p:nvPr/>
        </p:nvCxnSpPr>
        <p:spPr>
          <a:xfrm flipV="1">
            <a:off x="4216328" y="2349203"/>
            <a:ext cx="804443" cy="783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7" idx="5"/>
            <a:endCxn id="10" idx="1"/>
          </p:cNvCxnSpPr>
          <p:nvPr/>
        </p:nvCxnSpPr>
        <p:spPr>
          <a:xfrm>
            <a:off x="5275357" y="2349203"/>
            <a:ext cx="705233" cy="80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1" idx="0"/>
          </p:cNvCxnSpPr>
          <p:nvPr/>
        </p:nvCxnSpPr>
        <p:spPr>
          <a:xfrm flipV="1">
            <a:off x="3419872" y="3227702"/>
            <a:ext cx="688177" cy="909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2" idx="0"/>
          </p:cNvCxnSpPr>
          <p:nvPr/>
        </p:nvCxnSpPr>
        <p:spPr>
          <a:xfrm>
            <a:off x="4108049" y="3209359"/>
            <a:ext cx="643926" cy="97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3" idx="0"/>
          </p:cNvCxnSpPr>
          <p:nvPr/>
        </p:nvCxnSpPr>
        <p:spPr>
          <a:xfrm flipV="1">
            <a:off x="5562132" y="3316482"/>
            <a:ext cx="488060" cy="866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14" idx="0"/>
          </p:cNvCxnSpPr>
          <p:nvPr/>
        </p:nvCxnSpPr>
        <p:spPr>
          <a:xfrm>
            <a:off x="6115051" y="3284165"/>
            <a:ext cx="725201" cy="898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3214447" y="3338034"/>
                <a:ext cx="4667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𝒓</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214447" y="3338034"/>
                <a:ext cx="46679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973925" y="1791044"/>
                <a:ext cx="18594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2973925" y="1791044"/>
                <a:ext cx="1859420"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3572743" y="2760945"/>
                <a:ext cx="497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𝒂</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572743" y="2760945"/>
                <a:ext cx="497252"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1323785" y="3973685"/>
                <a:ext cx="20453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1323785" y="3973685"/>
                <a:ext cx="2045367"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1019172" y="4876262"/>
                <a:ext cx="7043916"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𝑽</m:t>
                          </m:r>
                        </m:e>
                        <m:sup>
                          <m:r>
                            <a:rPr lang="zh-CN" altLang="en-US" b="1" i="1">
                              <a:latin typeface="Cambria Math" panose="02040503050406030204" pitchFamily="18" charset="0"/>
                              <a:cs typeface="Times New Roman" panose="02020603050405020304" pitchFamily="18" charset="0"/>
                            </a:rPr>
                            <m:t>𝝅</m:t>
                          </m:r>
                        </m:sup>
                      </m:sSup>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sub>
                        <m:sup/>
                        <m:e>
                          <m:r>
                            <a:rPr lang="zh-CN" altLang="en-US"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b="1"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a:latin typeface="Cambria Math" panose="02040503050406030204" pitchFamily="18" charset="0"/>
                                          <a:cs typeface="Times New Roman" panose="02020603050405020304" pitchFamily="18" charset="0"/>
                                        </a:rPr>
                                      </m:ctrlPr>
                                    </m:sSup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i="1">
                                          <a:latin typeface="Cambria Math" panose="02040503050406030204" pitchFamily="18" charset="0"/>
                                          <a:cs typeface="Times New Roman" panose="02020603050405020304" pitchFamily="18" charset="0"/>
                                        </a:rPr>
                                        <m:t>𝑽</m:t>
                                      </m:r>
                                    </m:e>
                                    <m:sup>
                                      <m:r>
                                        <a:rPr lang="zh-CN" altLang="en-US" i="1">
                                          <a:latin typeface="Cambria Math" panose="02040503050406030204" pitchFamily="18" charset="0"/>
                                          <a:cs typeface="Times New Roman" panose="02020603050405020304" pitchFamily="18" charset="0"/>
                                        </a:rPr>
                                        <m:t>𝝅</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19172" y="4876262"/>
                <a:ext cx="7043916" cy="1137619"/>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700809"/>
                <a:ext cx="8435280" cy="2736304"/>
              </a:xfrm>
            </p:spPr>
            <p:txBody>
              <a:bodyPr/>
              <a:lstStyle/>
              <a:p>
                <a:pPr marL="0" indent="0">
                  <a:buNone/>
                </a:pPr>
                <a:r>
                  <a:rPr lang="zh-CN" altLang="en-US" dirty="0">
                    <a:latin typeface="Cambria Math" panose="02040503050406030204" pitchFamily="18" charset="0"/>
                  </a:rPr>
                  <a:t>模型已知情况下，</a:t>
                </a:r>
                <a:r>
                  <a:rPr lang="en-US" altLang="zh-CN" dirty="0">
                    <a:latin typeface="Cambria Math" panose="02040503050406030204" pitchFamily="18" charset="0"/>
                  </a:rPr>
                  <a:t>Bellman </a:t>
                </a:r>
                <a:r>
                  <a:rPr lang="zh-CN" altLang="en-US" dirty="0">
                    <a:latin typeface="Cambria Math" panose="02040503050406030204" pitchFamily="18" charset="0"/>
                  </a:rPr>
                  <a:t>方程可以表达成矩阵形式</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r>
                                  <m:rPr>
                                    <m:brk m:alnAt="7"/>
                                  </m:rPr>
                                  <a:rPr lang="en-US" altLang="zh-CN" b="0" i="1" smtClean="0">
                                    <a:latin typeface="Cambria Math" panose="02040503050406030204" pitchFamily="18" charset="0"/>
                                  </a:rPr>
                                  <m:t>𝑉</m:t>
                                </m:r>
                                <m:r>
                                  <a:rPr lang="en-US" altLang="zh-CN" b="0" i="1" smtClean="0">
                                    <a:latin typeface="Cambria Math" panose="02040503050406030204" pitchFamily="18" charset="0"/>
                                  </a:rPr>
                                  <m:t>(1)</m:t>
                                </m:r>
                              </m:e>
                            </m:mr>
                            <m:mr>
                              <m:e>
                                <m:r>
                                  <a:rPr lang="en-US" altLang="zh-CN" i="1" smtClean="0">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b="0" i="1" smtClean="0">
                                    <a:latin typeface="Cambria Math" panose="02040503050406030204" pitchFamily="18" charset="0"/>
                                  </a:rPr>
                                  <m:t>𝑅</m:t>
                                </m:r>
                                <m:r>
                                  <a:rPr lang="en-US" altLang="zh-CN" i="1">
                                    <a:latin typeface="Cambria Math" panose="02040503050406030204" pitchFamily="18" charset="0"/>
                                  </a:rPr>
                                  <m:t>(1)</m:t>
                                </m:r>
                              </m:e>
                            </m:mr>
                            <m:mr>
                              <m:e>
                                <m:r>
                                  <a:rPr lang="en-US" altLang="zh-CN" i="1">
                                    <a:latin typeface="Cambria Math" panose="02040503050406030204" pitchFamily="18" charset="0"/>
                                    <a:ea typeface="Cambria Math" panose="02040503050406030204" pitchFamily="18" charset="0"/>
                                  </a:rPr>
                                  <m:t>⋮</m:t>
                                </m:r>
                              </m:e>
                            </m:mr>
                            <m:mr>
                              <m:e>
                                <m:r>
                                  <a:rPr lang="en-US" altLang="zh-CN" b="0" i="1" smtClean="0">
                                    <a:latin typeface="Cambria Math" panose="02040503050406030204" pitchFamily="18" charset="0"/>
                                    <a:ea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mr>
                          </m:m>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11</m:t>
                                    </m:r>
                                  </m:sub>
                                </m:sSub>
                              </m:e>
                              <m:e>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1</m:t>
                                    </m:r>
                                    <m:r>
                                      <a:rPr lang="en-US" altLang="zh-CN" b="0" i="1" smtClean="0">
                                        <a:latin typeface="Cambria Math" panose="02040503050406030204" pitchFamily="18" charset="0"/>
                                      </a:rPr>
                                      <m:t>𝑛</m:t>
                                    </m:r>
                                  </m:sub>
                                </m:sSub>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m:t>
                                </m:r>
                              </m:e>
                              <m:e>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𝑛𝑛</m:t>
                                    </m:r>
                                  </m:sub>
                                </m:sSub>
                              </m:e>
                            </m:mr>
                          </m:m>
                        </m:e>
                      </m:d>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r>
                                  <m:rPr>
                                    <m:brk m:alnAt="7"/>
                                  </m:rPr>
                                  <a:rPr lang="en-US" altLang="zh-CN" i="1">
                                    <a:latin typeface="Cambria Math" panose="02040503050406030204" pitchFamily="18" charset="0"/>
                                  </a:rPr>
                                  <m:t>𝑉</m:t>
                                </m:r>
                                <m:r>
                                  <a:rPr lang="en-US" altLang="zh-CN" i="1">
                                    <a:latin typeface="Cambria Math" panose="02040503050406030204" pitchFamily="18" charset="0"/>
                                  </a:rPr>
                                  <m:t>(1)</m:t>
                                </m:r>
                              </m:e>
                            </m:mr>
                            <m:mr>
                              <m:e>
                                <m:r>
                                  <a:rPr lang="en-US" altLang="zh-CN" i="1">
                                    <a:latin typeface="Cambria Math" panose="02040503050406030204" pitchFamily="18" charset="0"/>
                                    <a:ea typeface="Cambria Math" panose="02040503050406030204" pitchFamily="18" charset="0"/>
                                  </a:rPr>
                                  <m:t>⋮</m:t>
                                </m:r>
                              </m:e>
                            </m:mr>
                            <m:mr>
                              <m:e>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mr>
                          </m:m>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𝑃𝑉</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700809"/>
                <a:ext cx="8435280" cy="2736304"/>
              </a:xfrm>
              <a:blipFill rotWithShape="0">
                <a:blip r:embed="rId3"/>
                <a:stretch>
                  <a:fillRect l="-1445" t="-289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11560" y="5445224"/>
                <a:ext cx="4285597" cy="532966"/>
              </a:xfrm>
              <a:prstGeom prst="rect">
                <a:avLst/>
              </a:prstGeom>
              <a:noFill/>
            </p:spPr>
            <p:txBody>
              <a:bodyPr wrap="none" rtlCol="0">
                <a:spAutoFit/>
              </a:bodyPr>
              <a:lstStyle/>
              <a:p>
                <a:r>
                  <a:rPr lang="zh-CN" altLang="en-US" dirty="0"/>
                  <a:t>直接求解</a:t>
                </a:r>
                <a14:m>
                  <m:oMath xmlns:m="http://schemas.openxmlformats.org/officeDocument/2006/math">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m:t>
                        </m:r>
                        <m:r>
                          <a:rPr lang="en-US" altLang="zh-CN" b="1" i="1" smtClean="0">
                            <a:latin typeface="Cambria Math" panose="02040503050406030204" pitchFamily="18" charset="0"/>
                          </a:rPr>
                          <m:t>𝑰</m:t>
                        </m:r>
                        <m:r>
                          <a:rPr lang="en-US" altLang="zh-CN" b="1" i="1" smtClean="0">
                            <a:latin typeface="Cambria Math" panose="02040503050406030204" pitchFamily="18" charset="0"/>
                          </a:rPr>
                          <m:t>−</m:t>
                        </m:r>
                        <m:r>
                          <a:rPr lang="zh-CN" altLang="en-US" b="1" i="1" smtClean="0">
                            <a:latin typeface="Cambria Math" panose="02040503050406030204" pitchFamily="18" charset="0"/>
                          </a:rPr>
                          <m:t>𝜸</m:t>
                        </m:r>
                        <m:r>
                          <a:rPr lang="en-US" altLang="zh-CN" b="1" i="1" smtClean="0">
                            <a:latin typeface="Cambria Math" panose="02040503050406030204" pitchFamily="18" charset="0"/>
                          </a:rPr>
                          <m:t>𝑷</m:t>
                        </m:r>
                        <m:r>
                          <a:rPr lang="en-US" altLang="zh-CN" b="1" i="1" smtClean="0">
                            <a:latin typeface="Cambria Math" panose="02040503050406030204" pitchFamily="18" charset="0"/>
                          </a:rPr>
                          <m:t>)</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𝑹</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11560" y="5445224"/>
                <a:ext cx="4285597" cy="532966"/>
              </a:xfrm>
              <a:prstGeom prst="rect">
                <a:avLst/>
              </a:prstGeom>
              <a:blipFill rotWithShape="0">
                <a:blip r:embed="rId4"/>
                <a:stretch>
                  <a:fillRect l="-2845" t="-13636" b="-2613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580112" y="5517232"/>
                <a:ext cx="2232150" cy="532966"/>
              </a:xfrm>
              <a:prstGeom prst="rect">
                <a:avLst/>
              </a:prstGeom>
              <a:noFill/>
            </p:spPr>
            <p:txBody>
              <a:bodyPr wrap="none" rtlCol="0">
                <a:spAutoFit/>
              </a:bodyPr>
              <a:lstStyle/>
              <a:p>
                <a:r>
                  <a:rPr lang="zh-CN" altLang="en-US" dirty="0"/>
                  <a:t>复杂度</a:t>
                </a:r>
                <a14:m>
                  <m:oMath xmlns:m="http://schemas.openxmlformats.org/officeDocument/2006/math">
                    <m:r>
                      <a:rPr lang="en-US" altLang="zh-CN" b="1" i="1" smtClean="0">
                        <a:latin typeface="Cambria Math" panose="02040503050406030204" pitchFamily="18" charset="0"/>
                      </a:rPr>
                      <m:t>𝑶</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𝒏</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580112" y="5517232"/>
                <a:ext cx="2232150" cy="532966"/>
              </a:xfrm>
              <a:prstGeom prst="rect">
                <a:avLst/>
              </a:prstGeom>
              <a:blipFill rotWithShape="0">
                <a:blip r:embed="rId5"/>
                <a:stretch>
                  <a:fillRect l="-5450" t="-13793" b="-275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9070" y="4679558"/>
                <a:ext cx="30340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zh-CN" altLang="en-US" b="0" i="1">
                          <a:latin typeface="Cambria Math" panose="02040503050406030204" pitchFamily="18" charset="0"/>
                        </a:rPr>
                        <m:t>𝛾</m:t>
                      </m:r>
                      <m:r>
                        <a:rPr lang="en-US" altLang="zh-CN" b="0" i="1">
                          <a:latin typeface="Cambria Math" panose="02040503050406030204" pitchFamily="18" charset="0"/>
                        </a:rPr>
                        <m:t>𝑃</m:t>
                      </m:r>
                      <m:r>
                        <a:rPr lang="en-US" altLang="zh-CN" b="0" i="1" smtClean="0">
                          <a:latin typeface="Cambria Math" panose="02040503050406030204" pitchFamily="18" charset="0"/>
                        </a:rPr>
                        <m:t>)</m:t>
                      </m:r>
                      <m:r>
                        <a:rPr lang="en-US" altLang="zh-CN" b="0" i="1" smtClean="0">
                          <a:solidFill>
                            <a:srgbClr val="FF0000"/>
                          </a:solidFill>
                          <a:latin typeface="Cambria Math" panose="02040503050406030204" pitchFamily="18" charset="0"/>
                        </a:rPr>
                        <m:t>𝑉</m:t>
                      </m:r>
                      <m:r>
                        <a:rPr lang="en-US" altLang="zh-CN" b="0" i="1">
                          <a:latin typeface="Cambria Math" panose="02040503050406030204" pitchFamily="18" charset="0"/>
                        </a:rPr>
                        <m:t>=</m:t>
                      </m:r>
                      <m:r>
                        <a:rPr lang="en-US" altLang="zh-CN" b="0" i="1">
                          <a:latin typeface="Cambria Math" panose="02040503050406030204" pitchFamily="18" charset="0"/>
                        </a:rPr>
                        <m:t>𝑅</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9070" y="4679558"/>
                <a:ext cx="3034036"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
        <p:nvSpPr>
          <p:cNvPr id="10" name="文本框 9"/>
          <p:cNvSpPr txBox="1"/>
          <p:nvPr/>
        </p:nvSpPr>
        <p:spPr>
          <a:xfrm>
            <a:off x="4861617" y="4701470"/>
            <a:ext cx="2660728" cy="523220"/>
          </a:xfrm>
          <a:prstGeom prst="rect">
            <a:avLst/>
          </a:prstGeom>
          <a:noFill/>
        </p:spPr>
        <p:txBody>
          <a:bodyPr wrap="none" rtlCol="0">
            <a:spAutoFit/>
          </a:bodyPr>
          <a:lstStyle/>
          <a:p>
            <a:r>
              <a:rPr lang="zh-CN" altLang="en-US" dirty="0"/>
              <a:t>线性方程 </a:t>
            </a:r>
            <a:r>
              <a:rPr lang="en-US" altLang="zh-CN" dirty="0"/>
              <a:t>AX=B</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24</a:t>
            </a:fld>
            <a:endParaRPr lang="en-US" altLang="zh-CN"/>
          </a:p>
        </p:txBody>
      </p:sp>
      <p:sp>
        <p:nvSpPr>
          <p:cNvPr id="6" name="内容占位符 5"/>
          <p:cNvSpPr>
            <a:spLocks noGrp="1"/>
          </p:cNvSpPr>
          <p:nvPr>
            <p:ph sz="half" idx="1"/>
          </p:nvPr>
        </p:nvSpPr>
        <p:spPr>
          <a:xfrm>
            <a:off x="457200" y="1844825"/>
            <a:ext cx="8229600" cy="864096"/>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值函数</a:t>
            </a:r>
            <a:r>
              <a:rPr lang="en-US" altLang="zh-CN" dirty="0">
                <a:latin typeface="Times New Roman" panose="02020603050405020304" pitchFamily="18" charset="0"/>
                <a:cs typeface="Times New Roman" panose="02020603050405020304" pitchFamily="18" charset="0"/>
              </a:rPr>
              <a:t>Bellman</a:t>
            </a:r>
            <a:r>
              <a:rPr lang="zh-CN" altLang="en-US" dirty="0">
                <a:latin typeface="Times New Roman" panose="02020603050405020304" pitchFamily="18" charset="0"/>
                <a:cs typeface="Times New Roman" panose="02020603050405020304" pitchFamily="18" charset="0"/>
              </a:rPr>
              <a:t>方程</a:t>
            </a:r>
          </a:p>
        </p:txBody>
      </p:sp>
      <mc:AlternateContent xmlns:mc="http://schemas.openxmlformats.org/markup-compatibility/2006" xmlns:a14="http://schemas.microsoft.com/office/drawing/2010/main">
        <mc:Choice Requires="a14">
          <p:sp>
            <p:nvSpPr>
              <p:cNvPr id="7" name="文本框 6"/>
              <p:cNvSpPr txBox="1"/>
              <p:nvPr/>
            </p:nvSpPr>
            <p:spPr>
              <a:xfrm>
                <a:off x="702098" y="4299696"/>
                <a:ext cx="8112413" cy="6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𝑄</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e>
                      </m:d>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𝐸</m:t>
                          </m:r>
                        </m:e>
                        <m:sub>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𝑝</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b="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0" i="1">
                                  <a:latin typeface="Cambria Math" panose="02040503050406030204" pitchFamily="18" charset="0"/>
                                  <a:cs typeface="Times New Roman" panose="02020603050405020304" pitchFamily="18" charset="0"/>
                                </a:rPr>
                                <m:t>𝐸</m:t>
                              </m:r>
                            </m:e>
                            <m:sub>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𝑎</m:t>
                                  </m:r>
                                </m:e>
                                <m:sup>
                                  <m:r>
                                    <a:rPr lang="en-US" altLang="zh-CN" sz="2400" b="0" i="1">
                                      <a:latin typeface="Cambria Math" panose="02040503050406030204" pitchFamily="18" charset="0"/>
                                      <a:cs typeface="Times New Roman" panose="02020603050405020304" pitchFamily="18" charset="0"/>
                                    </a:rPr>
                                    <m:t>′</m:t>
                                  </m:r>
                                </m:sup>
                              </m:sSup>
                              <m:r>
                                <a:rPr lang="en-US" altLang="zh-CN" sz="2400" b="0" i="1">
                                  <a:latin typeface="Cambria Math" panose="02040503050406030204" pitchFamily="18" charset="0"/>
                                  <a:cs typeface="Times New Roman" panose="02020603050405020304" pitchFamily="18" charset="0"/>
                                </a:rPr>
                                <m:t>~</m:t>
                              </m:r>
                              <m:r>
                                <a:rPr lang="zh-CN" altLang="en-US" sz="2400" b="0" i="1">
                                  <a:latin typeface="Cambria Math" panose="02040503050406030204" pitchFamily="18" charset="0"/>
                                  <a:cs typeface="Times New Roman" panose="02020603050405020304" pitchFamily="18" charset="0"/>
                                </a:rPr>
                                <m:t>𝜋</m:t>
                              </m:r>
                              <m:r>
                                <a:rPr lang="en-US" altLang="zh-CN" sz="2400" b="0" i="1">
                                  <a:latin typeface="Cambria Math" panose="02040503050406030204" pitchFamily="18" charset="0"/>
                                  <a:cs typeface="Times New Roman" panose="02020603050405020304" pitchFamily="18" charset="0"/>
                                </a:rPr>
                                <m:t>(</m:t>
                              </m:r>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𝑎</m:t>
                                  </m:r>
                                </m:e>
                                <m:sup>
                                  <m:r>
                                    <a:rPr lang="en-US" altLang="zh-CN" sz="2400" b="0" i="1">
                                      <a:latin typeface="Cambria Math" panose="02040503050406030204" pitchFamily="18" charset="0"/>
                                      <a:cs typeface="Times New Roman" panose="02020603050405020304" pitchFamily="18" charset="0"/>
                                    </a:rPr>
                                    <m:t>′</m:t>
                                  </m:r>
                                </m:sup>
                              </m:sSup>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𝑄</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b="0" i="1">
                                      <a:latin typeface="Cambria Math" panose="02040503050406030204" pitchFamily="18" charset="0"/>
                                      <a:cs typeface="Times New Roman" panose="02020603050405020304" pitchFamily="18" charset="0"/>
                                    </a:rPr>
                                    <m:t>′</m:t>
                                  </m:r>
                                </m:e>
                              </m:d>
                            </m:e>
                          </m:d>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02098" y="4299696"/>
                <a:ext cx="8112413" cy="642355"/>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04712" y="2505281"/>
                <a:ext cx="4518929" cy="564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𝑠</m:t>
                          </m:r>
                        </m:e>
                      </m:d>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i="1" smtClean="0">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𝑄</m:t>
                              </m:r>
                            </m:e>
                            <m:sup>
                              <m:r>
                                <a:rPr lang="zh-CN" altLang="en-US" i="1">
                                  <a:solidFill>
                                    <a:srgbClr val="FF0000"/>
                                  </a:solidFill>
                                  <a:latin typeface="Cambria Math" panose="02040503050406030204" pitchFamily="18" charset="0"/>
                                  <a:cs typeface="Times New Roman" panose="02020603050405020304" pitchFamily="18" charset="0"/>
                                </a:rPr>
                                <m:t>𝜋</m:t>
                              </m:r>
                            </m:sup>
                          </m:sSup>
                          <m:d>
                            <m:dPr>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e>
                          </m:d>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804712" y="2505281"/>
                <a:ext cx="4518929" cy="564706"/>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23963" y="3291583"/>
                <a:ext cx="8090548" cy="5838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𝑠</m:t>
                      </m:r>
                      <m:r>
                        <a:rPr lang="en-US" altLang="zh-CN" b="0" i="1">
                          <a:latin typeface="Cambria Math" panose="02040503050406030204" pitchFamily="18" charset="0"/>
                          <a:cs typeface="Times New Roman" panose="02020603050405020304" pitchFamily="18" charset="0"/>
                        </a:rPr>
                        <m:t>)=</m:t>
                      </m:r>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i="1" smtClean="0">
                              <a:solidFill>
                                <a:srgbClr val="FF0000"/>
                              </a:solidFill>
                              <a:latin typeface="Cambria Math" panose="02040503050406030204" pitchFamily="18" charset="0"/>
                              <a:cs typeface="Times New Roman" panose="02020603050405020304" pitchFamily="18" charset="0"/>
                            </a:rPr>
                          </m:ctrlPr>
                        </m:sSubPr>
                        <m:e>
                          <m:r>
                            <a:rPr lang="en-US" altLang="zh-CN" i="1">
                              <a:solidFill>
                                <a:srgbClr val="FF0000"/>
                              </a:solidFill>
                              <a:latin typeface="Cambria Math" panose="02040503050406030204" pitchFamily="18" charset="0"/>
                              <a:cs typeface="Times New Roman" panose="02020603050405020304" pitchFamily="18" charset="0"/>
                            </a:rPr>
                            <m:t>𝐸</m:t>
                          </m:r>
                        </m:e>
                        <m:sub>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𝑝</m:t>
                          </m:r>
                          <m:r>
                            <a:rPr lang="en-US" altLang="zh-CN" i="1">
                              <a:solidFill>
                                <a:srgbClr val="FF0000"/>
                              </a:solidFill>
                              <a:latin typeface="Cambria Math" panose="02040503050406030204" pitchFamily="18" charset="0"/>
                              <a:cs typeface="Times New Roman" panose="02020603050405020304" pitchFamily="18" charset="0"/>
                            </a:rPr>
                            <m:t>(</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𝑠</m:t>
                              </m:r>
                            </m:e>
                            <m:sup>
                              <m:r>
                                <a:rPr lang="en-US" altLang="zh-CN" i="1">
                                  <a:solidFill>
                                    <a:srgbClr val="FF0000"/>
                                  </a:solidFill>
                                  <a:latin typeface="Cambria Math" panose="02040503050406030204" pitchFamily="18" charset="0"/>
                                  <a:cs typeface="Times New Roman" panose="02020603050405020304" pitchFamily="18" charset="0"/>
                                </a:rPr>
                                <m:t>′</m:t>
                              </m:r>
                            </m:sup>
                          </m:sSup>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sub>
                      </m:sSub>
                      <m:d>
                        <m:dPr>
                          <m:begChr m:val="["/>
                          <m:endChr m:val="]"/>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𝑟</m:t>
                          </m:r>
                          <m:d>
                            <m:dPr>
                              <m:ctrlPr>
                                <a:rPr lang="en-US" altLang="zh-CN" i="1">
                                  <a:solidFill>
                                    <a:srgbClr val="FF0000"/>
                                  </a:solidFill>
                                  <a:latin typeface="Cambria Math" panose="02040503050406030204" pitchFamily="18" charset="0"/>
                                  <a:cs typeface="Times New Roman" panose="02020603050405020304" pitchFamily="18" charset="0"/>
                                </a:rPr>
                              </m:ctrlPr>
                            </m:dPr>
                            <m:e>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i="1">
                                      <a:solidFill>
                                        <a:srgbClr val="FF0000"/>
                                      </a:solidFill>
                                      <a:latin typeface="Cambria Math" panose="02040503050406030204" pitchFamily="18" charset="0"/>
                                      <a:cs typeface="Times New Roman" panose="02020603050405020304" pitchFamily="18" charset="0"/>
                                    </a:rPr>
                                    <m:t>𝑠</m:t>
                                  </m:r>
                                </m:e>
                                <m:sup>
                                  <m:r>
                                    <a:rPr lang="en-US" altLang="zh-CN" i="1">
                                      <a:solidFill>
                                        <a:srgbClr val="FF0000"/>
                                      </a:solidFill>
                                      <a:latin typeface="Cambria Math" panose="02040503050406030204" pitchFamily="18" charset="0"/>
                                      <a:cs typeface="Times New Roman" panose="02020603050405020304" pitchFamily="18" charset="0"/>
                                    </a:rPr>
                                    <m:t>′</m:t>
                                  </m:r>
                                </m:sup>
                              </m:sSup>
                            </m:e>
                          </m:d>
                          <m:r>
                            <a:rPr lang="en-US" altLang="zh-CN" i="1">
                              <a:solidFill>
                                <a:srgbClr val="FF0000"/>
                              </a:solidFill>
                              <a:latin typeface="Cambria Math" panose="02040503050406030204" pitchFamily="18" charset="0"/>
                              <a:cs typeface="Times New Roman" panose="02020603050405020304" pitchFamily="18" charset="0"/>
                            </a:rPr>
                            <m:t>+</m:t>
                          </m:r>
                          <m:r>
                            <a:rPr lang="zh-CN" altLang="en-US" i="1">
                              <a:solidFill>
                                <a:srgbClr val="FF0000"/>
                              </a:solidFill>
                              <a:latin typeface="Cambria Math" panose="02040503050406030204" pitchFamily="18" charset="0"/>
                              <a:cs typeface="Times New Roman" panose="02020603050405020304" pitchFamily="18" charset="0"/>
                            </a:rPr>
                            <m:t>𝛾</m:t>
                          </m:r>
                          <m:sSup>
                            <m:sSupPr>
                              <m:ctrlPr>
                                <a:rPr lang="en-US" altLang="zh-CN" i="1">
                                  <a:solidFill>
                                    <a:srgbClr val="FF0000"/>
                                  </a:solidFill>
                                  <a:latin typeface="Cambria Math" panose="02040503050406030204" pitchFamily="18" charset="0"/>
                                  <a:cs typeface="Times New Roman" panose="02020603050405020304" pitchFamily="18" charset="0"/>
                                </a:rPr>
                              </m:ctrlPr>
                            </m:sSupPr>
                            <m:e>
                              <m:r>
                                <a:rPr lang="en-US" altLang="zh-CN" b="0" i="1">
                                  <a:solidFill>
                                    <a:srgbClr val="FF0000"/>
                                  </a:solidFill>
                                  <a:latin typeface="Cambria Math" panose="02040503050406030204" pitchFamily="18" charset="0"/>
                                  <a:cs typeface="Times New Roman" panose="02020603050405020304" pitchFamily="18" charset="0"/>
                                </a:rPr>
                                <m:t>𝑉</m:t>
                              </m:r>
                            </m:e>
                            <m:sup>
                              <m:r>
                                <a:rPr lang="zh-CN" altLang="en-US" i="1">
                                  <a:solidFill>
                                    <a:srgbClr val="FF0000"/>
                                  </a:solidFill>
                                  <a:latin typeface="Cambria Math" panose="02040503050406030204" pitchFamily="18" charset="0"/>
                                  <a:cs typeface="Times New Roman" panose="02020603050405020304" pitchFamily="18" charset="0"/>
                                </a:rPr>
                                <m:t>𝜋</m:t>
                              </m:r>
                            </m:sup>
                          </m:sSup>
                          <m:r>
                            <a:rPr lang="en-US" altLang="zh-CN" b="0" i="1">
                              <a:solidFill>
                                <a:srgbClr val="FF0000"/>
                              </a:solidFill>
                              <a:latin typeface="Cambria Math" panose="02040503050406030204" pitchFamily="18" charset="0"/>
                              <a:cs typeface="Times New Roman" panose="02020603050405020304" pitchFamily="18" charset="0"/>
                            </a:rPr>
                            <m:t>(</m:t>
                          </m:r>
                          <m:r>
                            <a:rPr lang="en-US" altLang="zh-CN" b="0" i="1">
                              <a:solidFill>
                                <a:srgbClr val="FF0000"/>
                              </a:solidFill>
                              <a:latin typeface="Cambria Math" panose="02040503050406030204" pitchFamily="18" charset="0"/>
                              <a:cs typeface="Times New Roman" panose="02020603050405020304" pitchFamily="18" charset="0"/>
                            </a:rPr>
                            <m:t>𝑠</m:t>
                          </m:r>
                          <m:r>
                            <a:rPr lang="en-US" altLang="zh-CN" b="0" i="1">
                              <a:solidFill>
                                <a:srgbClr val="FF0000"/>
                              </a:solidFill>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23963" y="3291583"/>
                <a:ext cx="8090548" cy="58387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793108" y="3835447"/>
                <a:ext cx="4844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2793108" y="3835447"/>
                <a:ext cx="484427"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776538" y="2999859"/>
                <a:ext cx="5421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776538" y="2999859"/>
                <a:ext cx="542135"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325" y="5308682"/>
                <a:ext cx="809849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smtClean="0">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𝒔𝒔</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𝒂</m:t>
                              </m:r>
                            </m:sup>
                          </m:sSub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smtClean="0">
                                  <a:latin typeface="Cambria Math" panose="02040503050406030204" pitchFamily="18" charset="0"/>
                                  <a:ea typeface="Cambria Math" panose="02040503050406030204" pitchFamily="18" charset="0"/>
                                </a:rPr>
                                <m:t>𝝅</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𝒂</m:t>
                                  </m:r>
                                </m:e>
                                <m:sup>
                                  <m:r>
                                    <a:rPr lang="en-US" altLang="zh-CN" b="1"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𝑸</m:t>
                                  </m:r>
                                </m:e>
                                <m:sup>
                                  <m:r>
                                    <a:rPr lang="zh-CN" altLang="en-US" b="1" i="1">
                                      <a:latin typeface="Cambria Math" panose="02040503050406030204" pitchFamily="18" charset="0"/>
                                      <a:cs typeface="Times New Roman" panose="02020603050405020304" pitchFamily="18" charset="0"/>
                                    </a:rPr>
                                    <m:t>𝝅</m:t>
                                  </m:r>
                                </m:sup>
                              </m:sSup>
                              <m:d>
                                <m:dPr>
                                  <m:ctrlPr>
                                    <a:rPr lang="en-US" altLang="zh-CN"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cs typeface="Times New Roman" panose="02020603050405020304" pitchFamily="18" charset="0"/>
                                    </a:rPr>
                                    <m:t>′</m:t>
                                  </m:r>
                                </m:e>
                              </m:d>
                            </m:e>
                          </m:nary>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5325" y="5308682"/>
                <a:ext cx="8098499" cy="1237711"/>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25</a:t>
            </a:fld>
            <a:endParaRPr lang="en-US" altLang="zh-CN"/>
          </a:p>
        </p:txBody>
      </p:sp>
      <p:cxnSp>
        <p:nvCxnSpPr>
          <p:cNvPr id="16" name="直接连接符 15"/>
          <p:cNvCxnSpPr>
            <a:stCxn id="26" idx="7"/>
            <a:endCxn id="24" idx="3"/>
          </p:cNvCxnSpPr>
          <p:nvPr/>
        </p:nvCxnSpPr>
        <p:spPr>
          <a:xfrm flipV="1">
            <a:off x="4400949" y="2288743"/>
            <a:ext cx="684537" cy="66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32" idx="1"/>
          </p:cNvCxnSpPr>
          <p:nvPr/>
        </p:nvCxnSpPr>
        <p:spPr>
          <a:xfrm>
            <a:off x="5203314" y="2243721"/>
            <a:ext cx="724103" cy="867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34" idx="0"/>
            <a:endCxn id="26" idx="3"/>
          </p:cNvCxnSpPr>
          <p:nvPr/>
        </p:nvCxnSpPr>
        <p:spPr>
          <a:xfrm flipV="1">
            <a:off x="3541816" y="3211443"/>
            <a:ext cx="604547" cy="992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26" idx="5"/>
          </p:cNvCxnSpPr>
          <p:nvPr/>
        </p:nvCxnSpPr>
        <p:spPr>
          <a:xfrm>
            <a:off x="4400949" y="3211443"/>
            <a:ext cx="351026" cy="971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509439" y="3392617"/>
            <a:ext cx="488060" cy="866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2" idx="5"/>
            <a:endCxn id="37" idx="0"/>
          </p:cNvCxnSpPr>
          <p:nvPr/>
        </p:nvCxnSpPr>
        <p:spPr>
          <a:xfrm>
            <a:off x="6182003" y="3366148"/>
            <a:ext cx="639905" cy="83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p:cNvSpPr txBox="1"/>
              <p:nvPr/>
            </p:nvSpPr>
            <p:spPr>
              <a:xfrm>
                <a:off x="4291109" y="2192414"/>
                <a:ext cx="4667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𝒓</m:t>
                      </m:r>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291109" y="2192414"/>
                <a:ext cx="46679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271489" y="1787619"/>
                <a:ext cx="260250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2271489" y="1787619"/>
                <a:ext cx="2602507"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3572743" y="2760945"/>
                <a:ext cx="546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9" name="文本框 28"/>
              <p:cNvSpPr txBox="1">
                <a:spLocks noRot="1" noChangeAspect="1" noMove="1" noResize="1" noEditPoints="1" noAdjustHandles="1" noChangeArrowheads="1" noChangeShapeType="1" noTextEdit="1"/>
              </p:cNvSpPr>
              <p:nvPr/>
            </p:nvSpPr>
            <p:spPr>
              <a:xfrm>
                <a:off x="3572743" y="2760945"/>
                <a:ext cx="546945"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51167" y="4016340"/>
                <a:ext cx="25833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30" name="文本框 29"/>
              <p:cNvSpPr txBox="1">
                <a:spLocks noRot="1" noChangeAspect="1" noMove="1" noResize="1" noEditPoints="1" noAdjustHandles="1" noChangeArrowheads="1" noChangeShapeType="1" noTextEdit="1"/>
              </p:cNvSpPr>
              <p:nvPr/>
            </p:nvSpPr>
            <p:spPr>
              <a:xfrm>
                <a:off x="651167" y="4016340"/>
                <a:ext cx="2583336"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24" name="椭圆 23"/>
          <p:cNvSpPr/>
          <p:nvPr/>
        </p:nvSpPr>
        <p:spPr>
          <a:xfrm>
            <a:off x="5053850" y="2100395"/>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093636" y="2904130"/>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5874690" y="3058835"/>
            <a:ext cx="360040" cy="360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433804" y="4204123"/>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657972" y="420412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415436" y="4235904"/>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713896" y="4204123"/>
            <a:ext cx="216024" cy="2206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p:cNvSpPr txBox="1"/>
              <p:nvPr/>
            </p:nvSpPr>
            <p:spPr>
              <a:xfrm>
                <a:off x="75325" y="5308682"/>
                <a:ext cx="809849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𝒓</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smtClean="0">
                                  <a:latin typeface="Cambria Math" panose="02040503050406030204" pitchFamily="18" charset="0"/>
                                  <a:ea typeface="Cambria Math" panose="02040503050406030204" pitchFamily="18" charset="0"/>
                                </a:rPr>
                                <m:t>𝝅</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𝒂</m:t>
                                  </m:r>
                                </m:e>
                                <m:sup>
                                  <m:r>
                                    <a:rPr lang="en-US" altLang="zh-CN" b="1"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b="1" i="1">
                                      <a:latin typeface="Cambria Math" panose="02040503050406030204" pitchFamily="18" charset="0"/>
                                      <a:cs typeface="Times New Roman" panose="02020603050405020304" pitchFamily="18" charset="0"/>
                                    </a:rPr>
                                    <m:t>𝑸</m:t>
                                  </m:r>
                                </m:e>
                                <m:sup>
                                  <m:r>
                                    <a:rPr lang="zh-CN" altLang="en-US" b="1" i="1">
                                      <a:latin typeface="Cambria Math" panose="02040503050406030204" pitchFamily="18" charset="0"/>
                                      <a:cs typeface="Times New Roman" panose="02020603050405020304" pitchFamily="18" charset="0"/>
                                    </a:rPr>
                                    <m:t>𝝅</m:t>
                                  </m:r>
                                </m:sup>
                              </m:sSup>
                              <m:d>
                                <m:dPr>
                                  <m:ctrlPr>
                                    <a:rPr lang="en-US" altLang="zh-CN" i="1">
                                      <a:latin typeface="Cambria Math" panose="02040503050406030204" pitchFamily="18" charset="0"/>
                                      <a:cs typeface="Times New Roman" panose="02020603050405020304" pitchFamily="18" charset="0"/>
                                    </a:rPr>
                                  </m:ctrlPr>
                                </m:dPr>
                                <m:e>
                                  <m:r>
                                    <a:rPr lang="en-US" altLang="zh-CN" b="1" i="1">
                                      <a:latin typeface="Cambria Math" panose="02040503050406030204" pitchFamily="18" charset="0"/>
                                      <a:cs typeface="Times New Roman" panose="02020603050405020304" pitchFamily="18" charset="0"/>
                                    </a:rPr>
                                    <m:t>𝒔</m:t>
                                  </m:r>
                                  <m:r>
                                    <a:rPr lang="en-US" altLang="zh-CN" b="1" i="1">
                                      <a:latin typeface="Cambria Math" panose="02040503050406030204" pitchFamily="18" charset="0"/>
                                      <a:cs typeface="Times New Roman" panose="02020603050405020304" pitchFamily="18" charset="0"/>
                                    </a:rPr>
                                    <m:t>′,</m:t>
                                  </m:r>
                                  <m:r>
                                    <a:rPr lang="en-US" altLang="zh-CN" b="1" i="1">
                                      <a:latin typeface="Cambria Math" panose="02040503050406030204" pitchFamily="18" charset="0"/>
                                      <a:cs typeface="Times New Roman" panose="02020603050405020304" pitchFamily="18" charset="0"/>
                                    </a:rPr>
                                    <m:t>𝒂</m:t>
                                  </m:r>
                                  <m:r>
                                    <a:rPr lang="en-US" altLang="zh-CN" b="1" i="1">
                                      <a:latin typeface="Cambria Math" panose="02040503050406030204" pitchFamily="18" charset="0"/>
                                      <a:cs typeface="Times New Roman" panose="02020603050405020304" pitchFamily="18" charset="0"/>
                                    </a:rPr>
                                    <m:t>′</m:t>
                                  </m:r>
                                </m:e>
                              </m:d>
                            </m:e>
                          </m:nary>
                        </m:e>
                      </m:d>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75325" y="5308682"/>
                <a:ext cx="8098499" cy="123771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26</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07504" y="1916832"/>
                <a:ext cx="5964197" cy="523220"/>
              </a:xfrm>
              <a:prstGeom prst="rect">
                <a:avLst/>
              </a:prstGeom>
              <a:noFill/>
            </p:spPr>
            <p:txBody>
              <a:bodyPr wrap="none" rtlCol="0">
                <a:spAutoFit/>
              </a:bodyPr>
              <a:lstStyle/>
              <a:p>
                <a:r>
                  <a:rPr lang="zh-CN" altLang="en-US" dirty="0"/>
                  <a:t>行动集合</a:t>
                </a:r>
                <a14:m>
                  <m:oMath xmlns:m="http://schemas.openxmlformats.org/officeDocument/2006/math">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𝐮𝐩</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𝐝𝐨𝐰𝐧</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𝐫𝐢𝐠𝐡𝐭</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𝐥𝐞𝐟𝐭</m:t>
                    </m:r>
                    <m:r>
                      <a:rPr lang="en-US" altLang="zh-CN" b="1" i="1"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504" y="1916832"/>
                <a:ext cx="5964197" cy="523220"/>
              </a:xfrm>
              <a:prstGeom prst="rect">
                <a:avLst/>
              </a:prstGeom>
              <a:blipFill rotWithShape="0">
                <a:blip r:embed="rId2"/>
                <a:stretch>
                  <a:fillRect l="-2147" t="-15116" b="-27907"/>
                </a:stretch>
              </a:blipFill>
            </p:spPr>
            <p:txBody>
              <a:bodyPr/>
              <a:lstStyle/>
              <a:p>
                <a:r>
                  <a:rPr lang="zh-CN" altLang="en-US">
                    <a:noFill/>
                  </a:rPr>
                  <a:t> </a:t>
                </a:r>
                <a:endParaRPr lang="zh-CN" altLang="en-US">
                  <a:noFill/>
                </a:endParaRPr>
              </a:p>
            </p:txBody>
          </p:sp>
        </mc:Fallback>
      </mc:AlternateContent>
      <p:sp>
        <p:nvSpPr>
          <p:cNvPr id="13" name="文本框 12"/>
          <p:cNvSpPr txBox="1"/>
          <p:nvPr/>
        </p:nvSpPr>
        <p:spPr>
          <a:xfrm>
            <a:off x="251520" y="5276232"/>
            <a:ext cx="2709396" cy="523220"/>
          </a:xfrm>
          <a:prstGeom prst="rect">
            <a:avLst/>
          </a:prstGeom>
          <a:noFill/>
        </p:spPr>
        <p:txBody>
          <a:bodyPr wrap="none" rtlCol="0">
            <a:spAutoFit/>
          </a:bodyPr>
          <a:lstStyle/>
          <a:p>
            <a:r>
              <a:rPr lang="zh-CN" altLang="en-US" dirty="0"/>
              <a:t>机器人网格问题</a:t>
            </a:r>
          </a:p>
        </p:txBody>
      </p:sp>
      <mc:AlternateContent xmlns:mc="http://schemas.openxmlformats.org/markup-compatibility/2006" xmlns:a14="http://schemas.microsoft.com/office/drawing/2010/main">
        <mc:Choice Requires="a14">
          <p:sp>
            <p:nvSpPr>
              <p:cNvPr id="14" name="文本框 13"/>
              <p:cNvSpPr txBox="1"/>
              <p:nvPr/>
            </p:nvSpPr>
            <p:spPr>
              <a:xfrm>
                <a:off x="5163167" y="2609898"/>
                <a:ext cx="39808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𝜸</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𝟗</m:t>
                      </m:r>
                      <m:r>
                        <a:rPr lang="en-US" altLang="zh-CN" b="1" i="1" smtClean="0">
                          <a:latin typeface="Cambria Math" panose="02040503050406030204" pitchFamily="18" charset="0"/>
                        </a:rPr>
                        <m:t>,</m:t>
                      </m:r>
                      <m:r>
                        <a:rPr lang="zh-CN" altLang="en-US" b="1" i="1" smtClean="0">
                          <a:latin typeface="Cambria Math" panose="02040503050406030204" pitchFamily="18" charset="0"/>
                        </a:rPr>
                        <m:t>𝝅</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𝟐𝟓</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163167" y="2609898"/>
                <a:ext cx="3980833"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747692" y="3335558"/>
                <a:ext cx="5440464" cy="6332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19</m:t>
                          </m:r>
                        </m:sub>
                        <m:sup>
                          <m:r>
                            <m:rPr>
                              <m:sty m:val="p"/>
                            </m:rPr>
                            <a:rPr lang="en-US" altLang="zh-CN" b="0" i="0" smtClean="0">
                              <a:latin typeface="Cambria Math" panose="02040503050406030204" pitchFamily="18" charset="0"/>
                            </a:rPr>
                            <m:t>up</m:t>
                          </m:r>
                        </m:sup>
                      </m:sSubSup>
                      <m:r>
                        <a:rPr lang="en-US" altLang="zh-CN" b="1"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19</m:t>
                          </m:r>
                        </m:sub>
                        <m:sup>
                          <m:r>
                            <m:rPr>
                              <m:sty m:val="p"/>
                            </m:rPr>
                            <a:rPr lang="en-US" altLang="zh-CN" b="0" i="0" smtClean="0">
                              <a:latin typeface="Cambria Math" panose="02040503050406030204" pitchFamily="18" charset="0"/>
                            </a:rPr>
                            <m:t>left</m:t>
                          </m:r>
                        </m:sup>
                      </m:sSubSup>
                      <m:r>
                        <a:rPr lang="en-US" altLang="zh-CN" b="0" i="1" smtClean="0">
                          <a:latin typeface="Cambria Math" panose="02040503050406030204" pitchFamily="18" charset="0"/>
                        </a:rPr>
                        <m:t>=</m:t>
                      </m:r>
                      <m:r>
                        <a:rPr lang="en-US" altLang="zh-CN" b="0" i="1">
                          <a:latin typeface="Cambria Math" panose="02040503050406030204" pitchFamily="18" charset="0"/>
                        </a:rPr>
                        <m:t>10</m:t>
                      </m:r>
                    </m:oMath>
                  </m:oMathPara>
                </a14:m>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747692" y="3335558"/>
                <a:ext cx="5440464" cy="63325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3747692" y="4042208"/>
                <a:ext cx="4961615" cy="24680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22</m:t>
                          </m:r>
                        </m:sub>
                        <m:sup>
                          <m:r>
                            <m:rPr>
                              <m:sty m:val="p"/>
                            </m:rPr>
                            <a:rPr lang="en-US" altLang="zh-CN" b="0" i="0" smtClean="0">
                              <a:latin typeface="Cambria Math" panose="02040503050406030204" pitchFamily="18" charset="0"/>
                            </a:rPr>
                            <m:t>up</m:t>
                          </m:r>
                        </m:sup>
                      </m:sSubSup>
                      <m:r>
                        <a:rPr lang="en-US" altLang="zh-CN" b="1"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33</m:t>
                          </m:r>
                        </m:sub>
                        <m:sup>
                          <m:r>
                            <m:rPr>
                              <m:sty m:val="p"/>
                            </m:rPr>
                            <a:rPr lang="en-US" altLang="zh-CN" b="0" i="0" smtClean="0">
                              <a:latin typeface="Cambria Math" panose="02040503050406030204" pitchFamily="18" charset="0"/>
                            </a:rPr>
                            <m:t>up</m:t>
                          </m:r>
                        </m:sup>
                      </m:sSubSup>
                      <m:r>
                        <a:rPr lang="en-US" altLang="zh-CN" b="0" i="1" smtClean="0">
                          <a:latin typeface="Cambria Math" panose="02040503050406030204" pitchFamily="18" charset="0"/>
                        </a:rPr>
                        <m:t>=−1</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33</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66</m:t>
                          </m:r>
                        </m:sub>
                        <m:sup>
                          <m:r>
                            <m:rPr>
                              <m:sty m:val="p"/>
                            </m:rPr>
                            <a:rPr lang="en-US" altLang="zh-CN" b="0" i="0" smtClean="0">
                              <a:latin typeface="Cambria Math" panose="02040503050406030204" pitchFamily="18" charset="0"/>
                            </a:rPr>
                            <m:t>right</m:t>
                          </m:r>
                        </m:sup>
                      </m:sSubSup>
                      <m:r>
                        <a:rPr lang="en-US" altLang="zh-CN" b="0" i="1" smtClean="0">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right</m:t>
                          </m:r>
                        </m:sup>
                      </m:sSubSup>
                      <m:r>
                        <a:rPr lang="en-US" altLang="zh-CN" b="0" i="1" smtClean="0">
                          <a:latin typeface="Cambria Math" panose="02040503050406030204" pitchFamily="18" charset="0"/>
                        </a:rPr>
                        <m:t>=−1</m:t>
                      </m:r>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44</m:t>
                          </m:r>
                        </m:sub>
                        <m:sup>
                          <m:r>
                            <m:rPr>
                              <m:sty m:val="p"/>
                            </m:rPr>
                            <a:rPr lang="en-US" altLang="zh-CN" b="0" i="0" smtClean="0">
                              <a:latin typeface="Cambria Math" panose="02040503050406030204" pitchFamily="18" charset="0"/>
                            </a:rPr>
                            <m:t>left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77</m:t>
                          </m:r>
                        </m:sub>
                        <m:sup>
                          <m:r>
                            <m:rPr>
                              <m:sty m:val="p"/>
                            </m:rPr>
                            <a:rPr lang="en-US" altLang="zh-CN" b="0" i="0" smtClean="0">
                              <a:latin typeface="Cambria Math" panose="02040503050406030204" pitchFamily="18" charset="0"/>
                            </a:rPr>
                            <m:t>left</m:t>
                          </m:r>
                        </m:sup>
                      </m:sSubSup>
                      <m:r>
                        <a:rPr lang="en-US" altLang="zh-CN" b="0" i="1">
                          <a:latin typeface="Cambria Math" panose="02040503050406030204" pitchFamily="18" charset="0"/>
                        </a:rPr>
                        <m:t>=−1</m:t>
                      </m:r>
                    </m:oMath>
                  </m:oMathPara>
                </a14:m>
                <a:endParaRPr lang="en-US" altLang="zh-CN" b="0" dirty="0"/>
              </a:p>
              <a:p>
                <a:pPr/>
                <a14:m>
                  <m:oMathPara xmlns:m="http://schemas.openxmlformats.org/officeDocument/2006/math">
                    <m:oMathParaPr>
                      <m:jc m:val="centerGroup"/>
                    </m:oMathParaPr>
                    <m:oMath xmlns:m="http://schemas.openxmlformats.org/officeDocument/2006/math">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77</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smtClean="0">
                              <a:latin typeface="Cambria Math" panose="02040503050406030204" pitchFamily="18" charset="0"/>
                            </a:rPr>
                            <m:t>88</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a:latin typeface="Cambria Math" panose="02040503050406030204" pitchFamily="18" charset="0"/>
                            </a:rPr>
                            <m:t>𝑟</m:t>
                          </m:r>
                        </m:e>
                        <m:sub>
                          <m:r>
                            <a:rPr lang="en-US" altLang="zh-CN" b="0" i="1">
                              <a:latin typeface="Cambria Math" panose="02040503050406030204" pitchFamily="18" charset="0"/>
                            </a:rPr>
                            <m:t>99</m:t>
                          </m:r>
                        </m:sub>
                        <m:sup>
                          <m:r>
                            <m:rPr>
                              <m:sty m:val="p"/>
                            </m:rPr>
                            <a:rPr lang="en-US" altLang="zh-CN" b="0" i="0" smtClean="0">
                              <a:latin typeface="Cambria Math" panose="02040503050406030204" pitchFamily="18" charset="0"/>
                            </a:rPr>
                            <m:t>down</m:t>
                          </m:r>
                        </m:sup>
                      </m:sSubSup>
                      <m:r>
                        <a:rPr lang="en-US" altLang="zh-CN" b="0" i="1">
                          <a:latin typeface="Cambria Math" panose="02040503050406030204" pitchFamily="18" charset="0"/>
                        </a:rPr>
                        <m:t>=−1</m:t>
                      </m:r>
                    </m:oMath>
                  </m:oMathPara>
                </a14:m>
                <a:endParaRPr lang="en-US" altLang="zh-CN" b="0" dirty="0"/>
              </a:p>
              <a:p>
                <a:r>
                  <a:rPr lang="zh-CN" altLang="en-US" b="0" dirty="0"/>
                  <a:t>其余回报为</a:t>
                </a:r>
                <a:r>
                  <a:rPr lang="en-US" altLang="zh-CN" b="0" dirty="0"/>
                  <a:t>0</a:t>
                </a:r>
                <a:endParaRPr lang="zh-CN" altLang="en-US"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3747692" y="4042208"/>
                <a:ext cx="4961615" cy="2468048"/>
              </a:xfrm>
              <a:prstGeom prst="rect">
                <a:avLst/>
              </a:prstGeom>
              <a:blipFill rotWithShape="0">
                <a:blip r:embed="rId5"/>
                <a:stretch>
                  <a:fillRect l="-2580" b="-6173"/>
                </a:stretch>
              </a:blipFill>
            </p:spPr>
            <p:txBody>
              <a:bodyPr/>
              <a:lstStyle/>
              <a:p>
                <a:r>
                  <a:rPr lang="zh-CN" altLang="en-US">
                    <a:noFill/>
                  </a:rPr>
                  <a:t> </a:t>
                </a:r>
                <a:endParaRPr lang="zh-CN" altLang="en-US">
                  <a:noFill/>
                </a:endParaRPr>
              </a:p>
            </p:txBody>
          </p:sp>
        </mc:Fallback>
      </mc:AlternateContent>
      <p:pic>
        <p:nvPicPr>
          <p:cNvPr id="18" name="图片 17"/>
          <p:cNvPicPr>
            <a:picLocks noChangeAspect="1"/>
          </p:cNvPicPr>
          <p:nvPr/>
        </p:nvPicPr>
        <p:blipFill>
          <a:blip r:embed="rId6"/>
          <a:stretch>
            <a:fillRect/>
          </a:stretch>
        </p:blipFill>
        <p:spPr>
          <a:xfrm>
            <a:off x="457200" y="2764942"/>
            <a:ext cx="2818656" cy="2214839"/>
          </a:xfrm>
          <a:prstGeom prst="rect">
            <a:avLst/>
          </a:prstGeom>
        </p:spPr>
      </p:pic>
      <p:sp>
        <p:nvSpPr>
          <p:cNvPr id="6" name="文本框 5">
            <a:extLst>
              <a:ext uri="{FF2B5EF4-FFF2-40B4-BE49-F238E27FC236}">
                <a16:creationId xmlns:a16="http://schemas.microsoft.com/office/drawing/2014/main" id="{37DF1887-8DBE-4AEA-A74D-A2E0F61B4895}"/>
              </a:ext>
            </a:extLst>
          </p:cNvPr>
          <p:cNvSpPr txBox="1"/>
          <p:nvPr/>
        </p:nvSpPr>
        <p:spPr>
          <a:xfrm>
            <a:off x="251520" y="6431200"/>
            <a:ext cx="8424614" cy="369332"/>
          </a:xfrm>
          <a:prstGeom prst="rect">
            <a:avLst/>
          </a:prstGeom>
          <a:noFill/>
        </p:spPr>
        <p:txBody>
          <a:bodyPr wrap="none" rtlCol="0">
            <a:spAutoFit/>
          </a:bodyPr>
          <a:lstStyle/>
          <a:p>
            <a:r>
              <a:rPr lang="en-US" altLang="zh-CN" sz="1800" dirty="0"/>
              <a:t>H. M. Schwartz-Multi-Agent Machine Learning_ A Reinforcement Approach-Wiley</a:t>
            </a:r>
            <a:endParaRPr lang="zh-CN" altLang="en-US" sz="1800" dirty="0"/>
          </a:p>
        </p:txBody>
      </p:sp>
    </p:spTree>
    <p:extLst>
      <p:ext uri="{BB962C8B-B14F-4D97-AF65-F5344CB8AC3E}">
        <p14:creationId xmlns:p14="http://schemas.microsoft.com/office/powerpoint/2010/main" val="312453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27</a:t>
            </a:fld>
            <a:endParaRPr lang="en-US" altLang="zh-CN"/>
          </a:p>
        </p:txBody>
      </p:sp>
      <p:sp>
        <p:nvSpPr>
          <p:cNvPr id="6" name="内容占位符 5"/>
          <p:cNvSpPr>
            <a:spLocks noGrp="1"/>
          </p:cNvSpPr>
          <p:nvPr>
            <p:ph sz="half" idx="1"/>
          </p:nvPr>
        </p:nvSpPr>
        <p:spPr>
          <a:xfrm>
            <a:off x="395536" y="1253938"/>
            <a:ext cx="1978597" cy="4281339"/>
          </a:xfrm>
        </p:spPr>
        <p:txBody>
          <a:bodyPr/>
          <a:lstStyle/>
          <a:p>
            <a:r>
              <a:rPr lang="zh-CN" altLang="en-US" dirty="0"/>
              <a:t>转移概率</a:t>
            </a:r>
          </a:p>
        </p:txBody>
      </p:sp>
      <mc:AlternateContent xmlns:mc="http://schemas.openxmlformats.org/markup-compatibility/2006" xmlns:a14="http://schemas.microsoft.com/office/drawing/2010/main">
        <mc:Choice Requires="a14">
          <p:sp>
            <p:nvSpPr>
              <p:cNvPr id="8" name="矩形 7"/>
              <p:cNvSpPr/>
              <p:nvPr/>
            </p:nvSpPr>
            <p:spPr>
              <a:xfrm>
                <a:off x="3452560" y="632959"/>
                <a:ext cx="5554960" cy="6332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a:latin typeface="Cambria Math" panose="02040503050406030204" pitchFamily="18" charset="0"/>
                            </a:rPr>
                            <m:t>19</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3452560" y="632959"/>
                <a:ext cx="5554960" cy="63325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69948" y="1302328"/>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22</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25</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23</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21</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469948" y="1302328"/>
                <a:ext cx="5554960" cy="64883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矩形 12"/>
              <p:cNvSpPr/>
              <p:nvPr/>
            </p:nvSpPr>
            <p:spPr>
              <a:xfrm>
                <a:off x="3443308" y="1990644"/>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33</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36</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33</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32</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443308" y="1990644"/>
                <a:ext cx="5554960" cy="64883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09529" y="2639476"/>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41</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47</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45</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44</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409529" y="2639476"/>
                <a:ext cx="5554960" cy="648832"/>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矩形 14"/>
              <p:cNvSpPr/>
              <p:nvPr/>
            </p:nvSpPr>
            <p:spPr>
              <a:xfrm>
                <a:off x="3423609" y="332691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52</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58</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56</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54</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3423609" y="3326913"/>
                <a:ext cx="5554960" cy="648832"/>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矩形 15"/>
              <p:cNvSpPr/>
              <p:nvPr/>
            </p:nvSpPr>
            <p:spPr>
              <a:xfrm>
                <a:off x="3379760" y="3975745"/>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63</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m:t>
                          </m:r>
                          <m:r>
                            <a:rPr lang="en-US" altLang="zh-CN" b="0" i="1">
                              <a:latin typeface="Cambria Math" panose="02040503050406030204" pitchFamily="18" charset="0"/>
                            </a:rPr>
                            <m:t>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66</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65</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3379760" y="3975745"/>
                <a:ext cx="5554960" cy="648832"/>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79760" y="463577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74</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77</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78</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77</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3379760" y="4635773"/>
                <a:ext cx="5554960" cy="648832"/>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8" name="矩形 17"/>
              <p:cNvSpPr/>
              <p:nvPr/>
            </p:nvSpPr>
            <p:spPr>
              <a:xfrm>
                <a:off x="3379760" y="5284605"/>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85</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88</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m:t>
                          </m:r>
                          <m:r>
                            <a:rPr lang="en-US" altLang="zh-CN" b="0" i="1">
                              <a:latin typeface="Cambria Math" panose="02040503050406030204" pitchFamily="18" charset="0"/>
                            </a:rPr>
                            <m:t>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87</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3379760" y="5284605"/>
                <a:ext cx="5554960" cy="648832"/>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 name="矩形 18"/>
              <p:cNvSpPr/>
              <p:nvPr/>
            </p:nvSpPr>
            <p:spPr>
              <a:xfrm>
                <a:off x="3379760" y="5869573"/>
                <a:ext cx="5554960" cy="6488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96</m:t>
                          </m:r>
                        </m:sub>
                        <m:sup>
                          <m:r>
                            <m:rPr>
                              <m:sty m:val="p"/>
                            </m:rPr>
                            <a:rPr lang="en-US" altLang="zh-CN" b="0">
                              <a:latin typeface="Cambria Math" panose="02040503050406030204" pitchFamily="18" charset="0"/>
                            </a:rPr>
                            <m:t>up</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down</m:t>
                          </m:r>
                        </m:sup>
                      </m:sSubSup>
                      <m:r>
                        <a:rPr lang="en-US" altLang="zh-CN"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99</m:t>
                          </m:r>
                        </m:sub>
                        <m:sup>
                          <m:r>
                            <m:rPr>
                              <m:sty m:val="p"/>
                            </m:rPr>
                            <a:rPr lang="en-US" altLang="zh-CN" b="0">
                              <a:latin typeface="Cambria Math" panose="02040503050406030204" pitchFamily="18" charset="0"/>
                            </a:rPr>
                            <m:t>right</m:t>
                          </m:r>
                        </m:sup>
                      </m:sSubSup>
                      <m:r>
                        <a:rPr lang="en-US" altLang="zh-CN" b="0" i="1">
                          <a:latin typeface="Cambria Math" panose="02040503050406030204" pitchFamily="18" charset="0"/>
                        </a:rPr>
                        <m:t>=</m:t>
                      </m:r>
                      <m:sSubSup>
                        <m:sSubSupPr>
                          <m:ctrlPr>
                            <a:rPr lang="en-US" altLang="zh-CN" b="0" i="1">
                              <a:latin typeface="Cambria Math" panose="02040503050406030204" pitchFamily="18" charset="0"/>
                            </a:rPr>
                          </m:ctrlPr>
                        </m:sSubSup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98</m:t>
                          </m:r>
                        </m:sub>
                        <m:sup>
                          <m:r>
                            <m:rPr>
                              <m:sty m:val="p"/>
                            </m:rPr>
                            <a:rPr lang="en-US" altLang="zh-CN" b="0">
                              <a:latin typeface="Cambria Math" panose="02040503050406030204" pitchFamily="18" charset="0"/>
                            </a:rPr>
                            <m:t>left</m:t>
                          </m:r>
                        </m:sup>
                      </m:sSubSup>
                      <m:r>
                        <a:rPr lang="en-US" altLang="zh-CN" b="0" i="1">
                          <a:latin typeface="Cambria Math" panose="02040503050406030204" pitchFamily="18" charset="0"/>
                        </a:rPr>
                        <m:t>=1</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3379760" y="5869573"/>
                <a:ext cx="5554960" cy="648832"/>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p:pic>
        <p:nvPicPr>
          <p:cNvPr id="20" name="图片 19"/>
          <p:cNvPicPr>
            <a:picLocks noChangeAspect="1"/>
          </p:cNvPicPr>
          <p:nvPr/>
        </p:nvPicPr>
        <p:blipFill>
          <a:blip r:embed="rId11"/>
          <a:stretch>
            <a:fillRect/>
          </a:stretch>
        </p:blipFill>
        <p:spPr>
          <a:xfrm>
            <a:off x="552093" y="2722573"/>
            <a:ext cx="2823657" cy="2214839"/>
          </a:xfrm>
          <a:prstGeom prst="rect">
            <a:avLst/>
          </a:prstGeom>
        </p:spPr>
      </p:pic>
    </p:spTree>
    <p:extLst>
      <p:ext uri="{BB962C8B-B14F-4D97-AF65-F5344CB8AC3E}">
        <p14:creationId xmlns:p14="http://schemas.microsoft.com/office/powerpoint/2010/main" val="19880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304256"/>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i="1" smtClean="0">
                              <a:latin typeface="Cambria Math" panose="02040503050406030204" pitchFamily="18" charset="0"/>
                            </a:rPr>
                            <m:t>𝜋</m:t>
                          </m:r>
                        </m:sup>
                      </m:sSup>
                      <m:r>
                        <a:rPr lang="en-US" altLang="zh-CN" b="0" i="0" smtClean="0">
                          <a:latin typeface="Cambria Math" panose="02040503050406030204" pitchFamily="18" charset="0"/>
                        </a:rPr>
                        <m:t>(1)=</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𝑎</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r>
                            <a:rPr lang="en-US" altLang="zh-CN" b="0" i="1" smtClean="0">
                              <a:latin typeface="Cambria Math" panose="02040503050406030204" pitchFamily="18" charset="0"/>
                            </a:rPr>
                            <m:t>(0.25)</m:t>
                          </m:r>
                          <m:d>
                            <m:dPr>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9</m:t>
                                  </m:r>
                                </m:sub>
                                <m:sup/>
                                <m:e>
                                  <m:sSubSup>
                                    <m:sSubSupPr>
                                      <m:ctrlPr>
                                        <a:rPr lang="en-US" altLang="zh-CN" b="0" i="1" smtClean="0">
                                          <a:latin typeface="Cambria Math" panose="02040503050406030204" pitchFamily="18" charset="0"/>
                                        </a:rPr>
                                      </m:ctrlPr>
                                    </m:sSubSup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19</m:t>
                                      </m:r>
                                    </m:sub>
                                    <m:sup>
                                      <m:r>
                                        <a:rPr lang="en-US" altLang="zh-CN" b="0" i="1" smtClean="0">
                                          <a:latin typeface="Cambria Math" panose="02040503050406030204" pitchFamily="18" charset="0"/>
                                        </a:rPr>
                                        <m:t>𝑎</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19</m:t>
                                      </m:r>
                                    </m:sub>
                                    <m:sup>
                                      <m:r>
                                        <a:rPr lang="en-US" altLang="zh-CN" b="0" i="1" smtClean="0">
                                          <a:latin typeface="Cambria Math" panose="02040503050406030204" pitchFamily="18" charset="0"/>
                                        </a:rPr>
                                        <m:t>𝑎</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𝛾</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b="0" i="1" smtClean="0">
                                          <a:latin typeface="Cambria Math" panose="02040503050406030204" pitchFamily="18" charset="0"/>
                                        </a:rPr>
                                        <m:t>𝜋</m:t>
                                      </m:r>
                                    </m:sup>
                                  </m:sSup>
                                  <m:r>
                                    <a:rPr lang="en-US" altLang="zh-CN" b="0" i="1" smtClean="0">
                                      <a:latin typeface="Cambria Math" panose="02040503050406030204" pitchFamily="18" charset="0"/>
                                    </a:rPr>
                                    <m:t>(9))</m:t>
                                  </m:r>
                                </m:e>
                              </m:nary>
                            </m:e>
                          </m:d>
                        </m:e>
                      </m:nary>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9</m:t>
                          </m:r>
                        </m:sub>
                        <m:sup/>
                        <m:e>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P</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r>
                                <a:rPr lang="en-US" altLang="zh-CN" i="1">
                                  <a:latin typeface="Cambria Math" panose="02040503050406030204" pitchFamily="18" charset="0"/>
                                </a:rPr>
                                <m:t>+</m:t>
                              </m:r>
                              <m:r>
                                <a:rPr lang="zh-CN" altLang="en-US" i="1">
                                  <a:latin typeface="Cambria Math" panose="02040503050406030204" pitchFamily="18" charset="0"/>
                                </a:rPr>
                                <m:t>𝛾</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9</m:t>
                                  </m:r>
                                </m:e>
                              </m:d>
                            </m:e>
                          </m:d>
                        </m:e>
                      </m:nary>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19</m:t>
                          </m:r>
                        </m:sub>
                        <m:sup>
                          <m:r>
                            <a:rPr lang="en-US" altLang="zh-CN" i="1">
                              <a:latin typeface="Cambria Math" panose="02040503050406030204" pitchFamily="18" charset="0"/>
                            </a:rPr>
                            <m:t>𝑎</m:t>
                          </m:r>
                        </m:sup>
                      </m:sSubSup>
                      <m:r>
                        <a:rPr lang="en-US" altLang="zh-CN" i="1">
                          <a:latin typeface="Cambria Math" panose="02040503050406030204" pitchFamily="18" charset="0"/>
                        </a:rPr>
                        <m:t>+</m:t>
                      </m:r>
                      <m:r>
                        <a:rPr lang="en-US" altLang="zh-CN" b="0" i="1" smtClean="0">
                          <a:latin typeface="Cambria Math" panose="02040503050406030204" pitchFamily="18" charset="0"/>
                        </a:rPr>
                        <m:t>0.9</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9</m:t>
                          </m:r>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304256"/>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691109" y="4165920"/>
                <a:ext cx="4844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691109" y="4165920"/>
                <a:ext cx="484428"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051720" y="4732558"/>
                <a:ext cx="39072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a:latin typeface="Cambria Math" panose="02040503050406030204" pitchFamily="18" charset="0"/>
                            </a:rPr>
                            <m:t>𝑉</m:t>
                          </m:r>
                        </m:e>
                        <m:sup>
                          <m:r>
                            <a:rPr lang="zh-CN" altLang="en-US" i="1">
                              <a:latin typeface="Cambria Math" panose="02040503050406030204" pitchFamily="18" charset="0"/>
                            </a:rPr>
                            <m:t>𝜋</m:t>
                          </m:r>
                        </m:sup>
                      </m:sSup>
                      <m:d>
                        <m:dPr>
                          <m:ctrlPr>
                            <a:rPr lang="en-US" altLang="zh-CN" b="0" i="1">
                              <a:latin typeface="Cambria Math" panose="02040503050406030204" pitchFamily="18" charset="0"/>
                            </a:rPr>
                          </m:ctrlPr>
                        </m:dPr>
                        <m:e>
                          <m:r>
                            <a:rPr lang="en-US" altLang="zh-CN" b="0">
                              <a:latin typeface="Cambria Math" panose="02040503050406030204" pitchFamily="18" charset="0"/>
                            </a:rPr>
                            <m:t>1</m:t>
                          </m:r>
                        </m:e>
                      </m:d>
                      <m:r>
                        <a:rPr lang="en-US" altLang="zh-CN" b="0" i="0" smtClean="0">
                          <a:latin typeface="Cambria Math" panose="02040503050406030204" pitchFamily="18" charset="0"/>
                        </a:rPr>
                        <m:t>=10+0.9</m:t>
                      </m:r>
                      <m:sSup>
                        <m:sSupPr>
                          <m:ctrlPr>
                            <a:rPr lang="en-US" altLang="zh-CN" i="1">
                              <a:latin typeface="Cambria Math" panose="02040503050406030204" pitchFamily="18" charset="0"/>
                            </a:rPr>
                          </m:ctrlPr>
                        </m:sSupPr>
                        <m:e>
                          <m:r>
                            <a:rPr lang="en-US" altLang="zh-CN" b="0" i="1">
                              <a:latin typeface="Cambria Math" panose="02040503050406030204" pitchFamily="18" charset="0"/>
                            </a:rPr>
                            <m:t>𝑉</m:t>
                          </m:r>
                        </m:e>
                        <m:sup>
                          <m:r>
                            <a:rPr lang="zh-CN" altLang="en-US" i="1">
                              <a:latin typeface="Cambria Math" panose="02040503050406030204" pitchFamily="18" charset="0"/>
                            </a:rPr>
                            <m:t>𝜋</m:t>
                          </m:r>
                        </m:sup>
                      </m:sSup>
                      <m:r>
                        <a:rPr lang="en-US" altLang="zh-CN" b="0">
                          <a:latin typeface="Cambria Math" panose="02040503050406030204" pitchFamily="18" charset="0"/>
                        </a:rPr>
                        <m:t>(</m:t>
                      </m:r>
                      <m:r>
                        <a:rPr lang="en-US" altLang="zh-CN" b="0" i="0" smtClean="0">
                          <a:latin typeface="Cambria Math" panose="02040503050406030204" pitchFamily="18" charset="0"/>
                        </a:rPr>
                        <m:t>9</m:t>
                      </m:r>
                      <m:r>
                        <a:rPr lang="en-US" altLang="zh-CN" b="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051720" y="4732558"/>
                <a:ext cx="3907223"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3657987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31333"/>
                <a:ext cx="8229600" cy="1152127"/>
              </a:xfrm>
            </p:spPr>
            <p:txBody>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2</m:t>
                          </m:r>
                        </m:e>
                      </m:d>
                      <m:r>
                        <a:rPr lang="en-US" altLang="zh-CN" sz="2000" i="1" smtClean="0">
                          <a:latin typeface="Cambria Math" panose="02040503050406030204" pitchFamily="18" charset="0"/>
                        </a:rPr>
                        <m:t>=</m:t>
                      </m:r>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𝑎</m:t>
                          </m:r>
                          <m:r>
                            <a:rPr lang="en-US" altLang="zh-CN" sz="2000" i="1">
                              <a:latin typeface="Cambria Math" panose="02040503050406030204" pitchFamily="18" charset="0"/>
                            </a:rPr>
                            <m:t>=1</m:t>
                          </m:r>
                        </m:sub>
                        <m:sup>
                          <m:r>
                            <a:rPr lang="en-US" altLang="zh-CN" sz="2000" i="1">
                              <a:latin typeface="Cambria Math" panose="02040503050406030204" pitchFamily="18" charset="0"/>
                            </a:rPr>
                            <m:t>4</m:t>
                          </m:r>
                        </m:sup>
                        <m:e>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7"/>
                                        </m:rP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r>
                                        <a:rPr lang="en-US" altLang="zh-CN" sz="2000" i="1">
                                          <a:latin typeface="Cambria Math" panose="02040503050406030204" pitchFamily="18" charset="0"/>
                                        </a:rPr>
                                        <m:t>𝑎</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b="0" i="1" smtClean="0">
                                              <a:latin typeface="Cambria Math" panose="02040503050406030204" pitchFamily="18" charset="0"/>
                                            </a:rPr>
                                            <m:t>2</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sub>
                                        <m:sup>
                                          <m:r>
                                            <a:rPr lang="en-US" altLang="zh-CN" sz="2000" i="1">
                                              <a:latin typeface="Cambria Math" panose="02040503050406030204" pitchFamily="18" charset="0"/>
                                            </a:rPr>
                                            <m:t>𝑎</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e>
                                      </m:d>
                                    </m:e>
                                  </m:d>
                                </m:e>
                              </m:nary>
                            </m:e>
                          </m:d>
                        </m:e>
                      </m:nary>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31333"/>
                <a:ext cx="8229600" cy="1152127"/>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59093" y="2790937"/>
                <a:ext cx="8825814"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a:latin typeface="Cambria Math" panose="02040503050406030204" pitchFamily="18" charset="0"/>
                                    </a:rPr>
                                    <m:t>up</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a:latin typeface="Cambria Math" panose="02040503050406030204" pitchFamily="18" charset="0"/>
                                        </a:rPr>
                                        <m:t>up</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down</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down</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59093" y="2790937"/>
                <a:ext cx="8825814" cy="1083182"/>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07504" y="3682984"/>
                <a:ext cx="8753550"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left</m:t>
                                  </m:r>
                                </m:sup>
                              </m:sSubSup>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left</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r>
                        <a:rPr lang="en-US" altLang="zh-CN" sz="2000" b="1"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0.25</m:t>
                          </m:r>
                        </m:e>
                      </m:d>
                      <m:d>
                        <m:dPr>
                          <m:ctrlPr>
                            <a:rPr lang="en-US" altLang="zh-CN" sz="2000" i="1">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sSup>
                                <m:sSupPr>
                                  <m:ctrlPr>
                                    <a:rPr lang="en-US" altLang="zh-CN" sz="2000" i="1">
                                      <a:latin typeface="Cambria Math" panose="02040503050406030204" pitchFamily="18" charset="0"/>
                                    </a:rPr>
                                  </m:ctrlPr>
                                </m:sSupPr>
                                <m:e>
                                  <m:r>
                                    <m:rPr>
                                      <m:brk m:alnAt="7"/>
                                    </m:rP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e>
                              <m:sSubSup>
                                <m:sSubSupPr>
                                  <m:ctrlPr>
                                    <a:rPr lang="en-US" altLang="zh-CN" sz="2000" i="1">
                                      <a:latin typeface="Cambria Math" panose="02040503050406030204" pitchFamily="18" charset="0"/>
                                    </a:rPr>
                                  </m:ctrlPr>
                                </m:sSubSupPr>
                                <m:e>
                                  <m:r>
                                    <m:rPr>
                                      <m:sty m:val="p"/>
                                    </m:rPr>
                                    <a:rPr lang="en-US" altLang="zh-CN" sz="2000" i="1">
                                      <a:latin typeface="Cambria Math" panose="02040503050406030204" pitchFamily="18" charset="0"/>
                                    </a:rPr>
                                    <m:t>P</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right</m:t>
                                  </m:r>
                                </m:sup>
                              </m:sSubSup>
                              <m:d>
                                <m:dPr>
                                  <m:ctrlPr>
                                    <a:rPr lang="en-US" altLang="zh-CN" sz="2000" i="1">
                                      <a:latin typeface="Cambria Math" panose="02040503050406030204" pitchFamily="18" charset="0"/>
                                    </a:rPr>
                                  </m:ctrlPr>
                                </m:dPr>
                                <m:e>
                                  <m:sSubSup>
                                    <m:sSubSupPr>
                                      <m:ctrlPr>
                                        <a:rPr lang="en-US" altLang="zh-CN" sz="2000" i="1" smtClean="0">
                                          <a:latin typeface="Cambria Math" panose="02040503050406030204" pitchFamily="18" charset="0"/>
                                        </a:rPr>
                                      </m:ctrlPr>
                                    </m:sSubSupPr>
                                    <m:e>
                                      <m:r>
                                        <a:rPr lang="en-US" altLang="zh-CN" sz="2000" i="1">
                                          <a:latin typeface="Cambria Math" panose="02040503050406030204" pitchFamily="18" charset="0"/>
                                        </a:rPr>
                                        <m:t>𝑟</m:t>
                                      </m:r>
                                    </m:e>
                                    <m:sub>
                                      <m:r>
                                        <a:rPr lang="en-US" altLang="zh-CN" sz="2000" i="1">
                                          <a:latin typeface="Cambria Math" panose="02040503050406030204" pitchFamily="18" charset="0"/>
                                        </a:rPr>
                                        <m:t>2</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sub>
                                    <m:sup>
                                      <m:r>
                                        <m:rPr>
                                          <m:sty m:val="p"/>
                                        </m:rPr>
                                        <a:rPr lang="en-US" altLang="zh-CN" sz="2000" b="0" i="0" smtClean="0">
                                          <a:latin typeface="Cambria Math" panose="02040503050406030204" pitchFamily="18" charset="0"/>
                                        </a:rPr>
                                        <m:t>right</m:t>
                                      </m:r>
                                    </m:sup>
                                  </m:sSubSup>
                                  <m:r>
                                    <a:rPr lang="en-US" altLang="zh-CN" sz="2000" i="1">
                                      <a:latin typeface="Cambria Math" panose="02040503050406030204" pitchFamily="18" charset="0"/>
                                    </a:rPr>
                                    <m:t>+</m:t>
                                  </m:r>
                                  <m:r>
                                    <a:rPr lang="zh-CN" altLang="en-US" sz="2000" i="1">
                                      <a:latin typeface="Cambria Math" panose="02040503050406030204" pitchFamily="18" charset="0"/>
                                    </a:rPr>
                                    <m:t>𝛾</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𝑠</m:t>
                                          </m:r>
                                        </m:e>
                                        <m:sup>
                                          <m:r>
                                            <a:rPr lang="en-US" altLang="zh-CN" sz="2000" i="1">
                                              <a:latin typeface="Cambria Math" panose="02040503050406030204" pitchFamily="18" charset="0"/>
                                            </a:rPr>
                                            <m:t>′</m:t>
                                          </m:r>
                                        </m:sup>
                                      </m:sSup>
                                    </m:e>
                                  </m:d>
                                </m:e>
                              </m:d>
                            </m:e>
                          </m:nary>
                        </m:e>
                      </m:d>
                    </m:oMath>
                  </m:oMathPara>
                </a14:m>
                <a:endParaRPr lang="zh-CN" alt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07504" y="3682984"/>
                <a:ext cx="8753550" cy="1083182"/>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82316" y="4797439"/>
                <a:ext cx="8157105" cy="830997"/>
              </a:xfrm>
              <a:prstGeom prst="rect">
                <a:avLst/>
              </a:prstGeom>
              <a:noFill/>
            </p:spPr>
            <p:txBody>
              <a:bodyPr wrap="none" rtlCol="0">
                <a:spAutoFit/>
              </a:bodyPr>
              <a:lstStyle/>
              <a:p>
                <a14:m>
                  <m:oMath xmlns:m="http://schemas.openxmlformats.org/officeDocument/2006/math">
                    <m:r>
                      <a:rPr lang="en-US" altLang="zh-CN" sz="2400" b="0" i="1" smtClean="0">
                        <a:latin typeface="Cambria Math" panose="02040503050406030204" pitchFamily="18" charset="0"/>
                      </a:rPr>
                      <m:t>=0.25(−1+0.9</m:t>
                    </m:r>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𝑉</m:t>
                        </m:r>
                      </m:e>
                      <m:sup>
                        <m:r>
                          <a:rPr lang="zh-CN" altLang="en-US" sz="2400" b="0" i="1">
                            <a:latin typeface="Cambria Math" panose="02040503050406030204" pitchFamily="18" charset="0"/>
                          </a:rPr>
                          <m:t>𝜋</m:t>
                        </m:r>
                      </m:sup>
                    </m:sSup>
                    <m:d>
                      <m:dPr>
                        <m:ctrlPr>
                          <a:rPr lang="en-US" altLang="zh-CN" sz="2400" b="0" i="1">
                            <a:latin typeface="Cambria Math" panose="02040503050406030204" pitchFamily="18" charset="0"/>
                          </a:rPr>
                        </m:ctrlPr>
                      </m:dPr>
                      <m:e>
                        <m:r>
                          <a:rPr lang="en-US" altLang="zh-CN" sz="2400" b="0">
                            <a:latin typeface="Cambria Math" panose="02040503050406030204" pitchFamily="18" charset="0"/>
                          </a:rPr>
                          <m:t>2</m:t>
                        </m:r>
                      </m:e>
                    </m:d>
                    <m:r>
                      <a:rPr lang="en-US" altLang="zh-CN" sz="2400" b="0" i="1" smtClean="0">
                        <a:latin typeface="Cambria Math" panose="02040503050406030204" pitchFamily="18" charset="0"/>
                      </a:rPr>
                      <m:t>)</m:t>
                    </m:r>
                  </m:oMath>
                </a14:m>
                <a:r>
                  <a:rPr lang="en-US" altLang="zh-CN" sz="2400" b="0" dirty="0"/>
                  <a:t>+0.25(0+0.9</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0" smtClean="0">
                            <a:latin typeface="Cambria Math" panose="02040503050406030204" pitchFamily="18" charset="0"/>
                          </a:rPr>
                          <m:t>5</m:t>
                        </m:r>
                      </m:e>
                    </m:d>
                  </m:oMath>
                </a14:m>
                <a:r>
                  <a:rPr lang="en-US" altLang="zh-CN" sz="2400" b="0" dirty="0"/>
                  <a:t>)+0.25(0+0.9</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0" smtClean="0">
                            <a:latin typeface="Cambria Math" panose="02040503050406030204" pitchFamily="18" charset="0"/>
                          </a:rPr>
                          <m:t>1</m:t>
                        </m:r>
                      </m:e>
                    </m:d>
                  </m:oMath>
                </a14:m>
                <a:r>
                  <a:rPr lang="en-US" altLang="zh-CN" sz="2400" b="0" dirty="0"/>
                  <a:t>)</a:t>
                </a:r>
              </a:p>
              <a:p>
                <a:r>
                  <a:rPr lang="en-US" altLang="zh-CN" sz="2400" b="0" dirty="0"/>
                  <a:t>     </a:t>
                </a:r>
                <a14:m>
                  <m:oMath xmlns:m="http://schemas.openxmlformats.org/officeDocument/2006/math">
                    <m:r>
                      <a:rPr lang="en-US" altLang="zh-CN" sz="2400" b="0" i="1" smtClean="0">
                        <a:latin typeface="Cambria Math" panose="02040503050406030204" pitchFamily="18" charset="0"/>
                      </a:rPr>
                      <m:t>+0.25(0+0.9</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𝑉</m:t>
                        </m:r>
                      </m:e>
                      <m:sup>
                        <m:r>
                          <a:rPr lang="zh-CN" altLang="en-US" sz="2400" i="1">
                            <a:latin typeface="Cambria Math" panose="02040503050406030204" pitchFamily="18" charset="0"/>
                          </a:rPr>
                          <m:t>𝜋</m:t>
                        </m:r>
                      </m:sup>
                    </m:sSup>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3</m:t>
                        </m:r>
                      </m:e>
                    </m:d>
                    <m:r>
                      <a:rPr lang="en-US" altLang="zh-CN" sz="2400" b="0" i="1" smtClean="0">
                        <a:latin typeface="Cambria Math" panose="02040503050406030204" pitchFamily="18" charset="0"/>
                      </a:rPr>
                      <m:t>)</m:t>
                    </m:r>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182316" y="4797439"/>
                <a:ext cx="8157105" cy="830997"/>
              </a:xfrm>
              <a:prstGeom prst="rect">
                <a:avLst/>
              </a:prstGeom>
              <a:blipFill rotWithShape="0">
                <a:blip r:embed="rId5"/>
                <a:stretch>
                  <a:fillRect t="-5882" r="-374" b="-1029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7504" y="5780424"/>
                <a:ext cx="73855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smtClean="0">
                              <a:latin typeface="Cambria Math" panose="02040503050406030204" pitchFamily="18" charset="0"/>
                            </a:rPr>
                          </m:ctrlPr>
                        </m:dPr>
                        <m:e>
                          <m:r>
                            <a:rPr lang="en-US" altLang="zh-CN" sz="2000" b="0" i="0" smtClean="0">
                              <a:latin typeface="Cambria Math" panose="02040503050406030204" pitchFamily="18" charset="0"/>
                            </a:rPr>
                            <m:t>1</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3</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3</m:t>
                          </m:r>
                        </m:e>
                      </m:d>
                      <m:r>
                        <a:rPr lang="en-US" altLang="zh-CN" sz="2000" b="0" i="1" smtClean="0">
                          <a:latin typeface="Cambria Math" panose="02040503050406030204" pitchFamily="18" charset="0"/>
                        </a:rPr>
                        <m:t>+0.225</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d>
                        <m:dPr>
                          <m:ctrlPr>
                            <a:rPr lang="en-US" altLang="zh-CN" sz="2000" i="1">
                              <a:latin typeface="Cambria Math" panose="02040503050406030204" pitchFamily="18" charset="0"/>
                            </a:rPr>
                          </m:ctrlPr>
                        </m:dPr>
                        <m:e>
                          <m:r>
                            <a:rPr lang="en-US" altLang="zh-CN" sz="2000" b="0" i="0" smtClean="0">
                              <a:latin typeface="Cambria Math" panose="02040503050406030204" pitchFamily="18" charset="0"/>
                            </a:rPr>
                            <m:t>5</m:t>
                          </m:r>
                        </m:e>
                      </m:d>
                      <m:r>
                        <a:rPr lang="en-US" altLang="zh-CN" sz="2000" b="0" i="1" smtClean="0">
                          <a:latin typeface="Cambria Math" panose="02040503050406030204" pitchFamily="18" charset="0"/>
                        </a:rPr>
                        <m:t>−0.25</m:t>
                      </m:r>
                    </m:oMath>
                  </m:oMathPara>
                </a14:m>
                <a:endParaRPr lang="zh-CN" alt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504" y="5780424"/>
                <a:ext cx="7385548" cy="40011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821742" y="6198255"/>
                <a:ext cx="1598130" cy="523220"/>
              </a:xfrm>
              <a:prstGeom prst="rect">
                <a:avLst/>
              </a:prstGeom>
              <a:noFill/>
            </p:spPr>
            <p:txBody>
              <a:bodyPr wrap="none" rtlCol="0">
                <a:spAutoFit/>
              </a:bodyPr>
              <a:lstStyle/>
              <a:p>
                <a:r>
                  <a:rPr lang="en-US" altLang="zh-CN" dirty="0"/>
                  <a:t>A</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𝑩</m:t>
                    </m:r>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821742" y="6198255"/>
                <a:ext cx="1598130" cy="523220"/>
              </a:xfrm>
              <a:prstGeom prst="rect">
                <a:avLst/>
              </a:prstGeom>
              <a:blipFill rotWithShape="0">
                <a:blip r:embed="rId7"/>
                <a:stretch>
                  <a:fillRect l="-8015" t="-12791" b="-31395"/>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29913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19672" y="2339297"/>
            <a:ext cx="628416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anose="02020603050405020304" pitchFamily="18" charset="0"/>
                <a:ea typeface="LiSu" panose="02010509060101010101" pitchFamily="49" charset="-122"/>
              </a:defRPr>
            </a:lvl1pPr>
            <a:lvl2pPr marL="742950" indent="-285750" eaLnBrk="0" hangingPunct="0">
              <a:defRPr kumimoji="1" sz="2800" b="1">
                <a:solidFill>
                  <a:schemeClr val="tx1"/>
                </a:solidFill>
                <a:latin typeface="Times New Roman" panose="02020603050405020304" pitchFamily="18" charset="0"/>
                <a:ea typeface="LiSu" panose="02010509060101010101" pitchFamily="49" charset="-122"/>
              </a:defRPr>
            </a:lvl2pPr>
            <a:lvl3pPr marL="1143000" indent="-228600" eaLnBrk="0" hangingPunct="0">
              <a:defRPr kumimoji="1" sz="2800" b="1">
                <a:solidFill>
                  <a:schemeClr val="tx1"/>
                </a:solidFill>
                <a:latin typeface="Times New Roman" panose="02020603050405020304" pitchFamily="18" charset="0"/>
                <a:ea typeface="LiSu" panose="02010509060101010101" pitchFamily="49" charset="-122"/>
              </a:defRPr>
            </a:lvl3pPr>
            <a:lvl4pPr marL="1600200" indent="-228600" eaLnBrk="0" hangingPunct="0">
              <a:defRPr kumimoji="1" sz="2800" b="1">
                <a:solidFill>
                  <a:schemeClr val="tx1"/>
                </a:solidFill>
                <a:latin typeface="Times New Roman" panose="02020603050405020304" pitchFamily="18" charset="0"/>
                <a:ea typeface="LiSu" panose="02010509060101010101" pitchFamily="49" charset="-122"/>
              </a:defRPr>
            </a:lvl4pPr>
            <a:lvl5pPr marL="2057400" indent="-228600" eaLnBrk="0" hangingPunct="0">
              <a:defRPr kumimoji="1" sz="2800" b="1">
                <a:solidFill>
                  <a:schemeClr val="tx1"/>
                </a:solidFill>
                <a:latin typeface="Times New Roman" panose="02020603050405020304" pitchFamily="18" charset="0"/>
                <a:ea typeface="LiSu"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LiSu" panose="02010509060101010101" pitchFamily="49" charset="-122"/>
              </a:defRPr>
            </a:lvl9pPr>
          </a:lstStyle>
          <a:p>
            <a:pPr eaLnBrk="1" hangingPunct="1">
              <a:spcBef>
                <a:spcPct val="50000"/>
              </a:spcBef>
              <a:defRPr/>
            </a:pPr>
            <a:r>
              <a:rPr lang="zh-CN" altLang="en-US" sz="3200" b="0" dirty="0">
                <a:solidFill>
                  <a:schemeClr val="tx2">
                    <a:lumMod val="75000"/>
                  </a:schemeClr>
                </a:solidFill>
              </a:rPr>
              <a:t>一、强化学习基本概念</a:t>
            </a:r>
            <a:endParaRPr lang="en-US" altLang="zh-CN" sz="3200" b="0" dirty="0">
              <a:solidFill>
                <a:schemeClr val="tx2">
                  <a:lumMod val="75000"/>
                </a:schemeClr>
              </a:solidFill>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二、基于值函数的强化学习方法</a:t>
            </a:r>
            <a:endParaRPr lang="en-US" altLang="zh-CN" sz="3200" b="0" dirty="0">
              <a:solidFill>
                <a:schemeClr val="tx2">
                  <a:lumMod val="75000"/>
                </a:schemeClr>
              </a:solidFill>
              <a:latin typeface="LiSu" panose="02010509060101010101" pitchFamily="49" charset="-122"/>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三、基于策略搜索的强化学习方法</a:t>
            </a:r>
            <a:endParaRPr lang="en-US" altLang="zh-CN" sz="3200" b="0" dirty="0">
              <a:solidFill>
                <a:schemeClr val="tx2">
                  <a:lumMod val="75000"/>
                </a:schemeClr>
              </a:solidFill>
              <a:latin typeface="LiSu" panose="02010509060101010101" pitchFamily="49" charset="-122"/>
            </a:endParaRPr>
          </a:p>
          <a:p>
            <a:pPr eaLnBrk="1" hangingPunct="1">
              <a:spcBef>
                <a:spcPct val="50000"/>
              </a:spcBef>
              <a:defRPr/>
            </a:pPr>
            <a:r>
              <a:rPr lang="zh-CN" altLang="en-US" sz="3200" b="0" dirty="0">
                <a:solidFill>
                  <a:schemeClr val="tx2">
                    <a:lumMod val="75000"/>
                  </a:schemeClr>
                </a:solidFill>
                <a:latin typeface="LiSu" panose="02010509060101010101" pitchFamily="49" charset="-122"/>
              </a:rPr>
              <a:t>四、应用</a:t>
            </a:r>
          </a:p>
        </p:txBody>
      </p:sp>
      <p:sp>
        <p:nvSpPr>
          <p:cNvPr id="8" name="Rectangle 9"/>
          <p:cNvSpPr>
            <a:spLocks noGrp="1" noChangeArrowheads="1"/>
          </p:cNvSpPr>
          <p:nvPr>
            <p:ph type="title"/>
          </p:nvPr>
        </p:nvSpPr>
        <p:spPr/>
        <p:txBody>
          <a:bodyPr/>
          <a:lstStyle/>
          <a:p>
            <a:pPr eaLnBrk="1" hangingPunct="1">
              <a:defRPr/>
            </a:pPr>
            <a:r>
              <a:rPr lang="zh-CN" altLang="en-US" dirty="0">
                <a:solidFill>
                  <a:schemeClr val="tx2">
                    <a:lumMod val="75000"/>
                  </a:schemeClr>
                </a:solidFill>
                <a:ea typeface="LiSu" panose="02010509060101010101" pitchFamily="49" charset="-122"/>
              </a:rPr>
              <a:t>本讲的主要内容</a:t>
            </a:r>
            <a:endParaRPr lang="zh-CN" altLang="en-US" dirty="0">
              <a:solidFill>
                <a:schemeClr val="tx2">
                  <a:lumMod val="75000"/>
                </a:schemeClr>
              </a:solidFill>
            </a:endParaRPr>
          </a:p>
        </p:txBody>
      </p:sp>
      <p:sp>
        <p:nvSpPr>
          <p:cNvPr id="3" name="文本占位符 2"/>
          <p:cNvSpPr>
            <a:spLocks noGrp="1"/>
          </p:cNvSpPr>
          <p:nvPr>
            <p:ph type="body" sz="quarter" idx="13"/>
          </p:nvPr>
        </p:nvSpPr>
        <p:spPr/>
        <p:txBody>
          <a:bodyPr/>
          <a:lstStyle/>
          <a:p>
            <a:endParaRPr lang="zh-CN" altLang="en-US"/>
          </a:p>
        </p:txBody>
      </p:sp>
      <p:sp>
        <p:nvSpPr>
          <p:cNvPr id="7" name="文本占位符 6"/>
          <p:cNvSpPr>
            <a:spLocks noGrp="1"/>
          </p:cNvSpPr>
          <p:nvPr>
            <p:ph type="body" sz="quarter" idx="14"/>
          </p:nvPr>
        </p:nvSpPr>
        <p:spPr/>
        <p:txBody>
          <a:bodyPr/>
          <a:lstStyle/>
          <a:p>
            <a:endParaRPr lang="zh-CN" altLang="en-US"/>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t>3</a:t>
            </a:fld>
            <a:endParaRPr lang="en-US" altLang="zh-CN" sz="1200">
              <a:solidFill>
                <a:srgbClr val="898989"/>
              </a:solidFill>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机器人网格问题示例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30</a:t>
            </a:fld>
            <a:endParaRPr lang="en-US" altLang="zh-CN"/>
          </a:p>
        </p:txBody>
      </p:sp>
      <p:pic>
        <p:nvPicPr>
          <p:cNvPr id="7" name="图片 6"/>
          <p:cNvPicPr>
            <a:picLocks noChangeAspect="1"/>
          </p:cNvPicPr>
          <p:nvPr/>
        </p:nvPicPr>
        <p:blipFill>
          <a:blip r:embed="rId2"/>
          <a:stretch>
            <a:fillRect/>
          </a:stretch>
        </p:blipFill>
        <p:spPr>
          <a:xfrm>
            <a:off x="131821" y="1903966"/>
            <a:ext cx="5952347" cy="2317122"/>
          </a:xfrm>
          <a:prstGeom prst="rect">
            <a:avLst/>
          </a:prstGeom>
        </p:spPr>
      </p:pic>
      <p:pic>
        <p:nvPicPr>
          <p:cNvPr id="8" name="图片 7"/>
          <p:cNvPicPr>
            <a:picLocks noChangeAspect="1"/>
          </p:cNvPicPr>
          <p:nvPr/>
        </p:nvPicPr>
        <p:blipFill>
          <a:blip r:embed="rId3"/>
          <a:stretch>
            <a:fillRect/>
          </a:stretch>
        </p:blipFill>
        <p:spPr>
          <a:xfrm>
            <a:off x="107504" y="4543653"/>
            <a:ext cx="5919677" cy="266857"/>
          </a:xfrm>
          <a:prstGeom prst="rect">
            <a:avLst/>
          </a:prstGeom>
        </p:spPr>
      </p:pic>
      <mc:AlternateContent xmlns:mc="http://schemas.openxmlformats.org/markup-compatibility/2006" xmlns:a14="http://schemas.microsoft.com/office/drawing/2010/main">
        <mc:Choice Requires="a14">
          <p:sp>
            <p:nvSpPr>
              <p:cNvPr id="11" name="文本框 10"/>
              <p:cNvSpPr txBox="1"/>
              <p:nvPr/>
            </p:nvSpPr>
            <p:spPr>
              <a:xfrm>
                <a:off x="2051720" y="5042336"/>
                <a:ext cx="48442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051720" y="5042336"/>
                <a:ext cx="484427"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6512" y="5743288"/>
                <a:ext cx="8245014" cy="4359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1" i="1" smtClean="0">
                              <a:latin typeface="Cambria Math" panose="02040503050406030204" pitchFamily="18" charset="0"/>
                            </a:rPr>
                            <m:t>𝑽</m:t>
                          </m:r>
                        </m:e>
                        <m:sup>
                          <m:r>
                            <a:rPr lang="zh-CN" altLang="en-US" sz="2000" i="1" smtClean="0">
                              <a:latin typeface="Cambria Math" panose="02040503050406030204" pitchFamily="18" charset="0"/>
                            </a:rPr>
                            <m:t>𝝅</m:t>
                          </m:r>
                        </m:sup>
                      </m:sSup>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i="1">
                              <a:latin typeface="Cambria Math" panose="02040503050406030204" pitchFamily="18" charset="0"/>
                            </a:rPr>
                            <m:t>[</m:t>
                          </m:r>
                          <m:r>
                            <a:rPr lang="en-US" altLang="zh-CN" sz="2000" i="1">
                              <a:latin typeface="Cambria Math" panose="02040503050406030204" pitchFamily="18" charset="0"/>
                            </a:rPr>
                            <m:t>𝟖</m:t>
                          </m:r>
                          <m:r>
                            <a:rPr lang="en-US" altLang="zh-CN" sz="2000" i="1">
                              <a:latin typeface="Cambria Math" panose="02040503050406030204" pitchFamily="18" charset="0"/>
                            </a:rPr>
                            <m:t>.</m:t>
                          </m:r>
                          <m:r>
                            <a:rPr lang="en-US" altLang="zh-CN" sz="2000" i="1">
                              <a:latin typeface="Cambria Math" panose="02040503050406030204" pitchFamily="18" charset="0"/>
                            </a:rPr>
                            <m:t>𝟖𝟓</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𝟓</m:t>
                          </m:r>
                          <m:r>
                            <a:rPr lang="en-US" altLang="zh-CN" sz="2000" b="1" i="1" smtClean="0">
                              <a:latin typeface="Cambria Math" panose="02040503050406030204" pitchFamily="18" charset="0"/>
                            </a:rPr>
                            <m:t>  </m:t>
                          </m:r>
                          <m:r>
                            <a:rPr lang="en-US" altLang="zh-CN" sz="2000" i="1">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𝟎𝟕</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𝟐</m:t>
                          </m:r>
                          <m:r>
                            <a:rPr lang="en-US" altLang="zh-CN" sz="2000" i="1">
                              <a:latin typeface="Cambria Math" panose="02040503050406030204" pitchFamily="18" charset="0"/>
                            </a:rPr>
                            <m:t>.</m:t>
                          </m:r>
                          <m:r>
                            <a:rPr lang="en-US" altLang="zh-CN" sz="2000" i="1">
                              <a:latin typeface="Cambria Math" panose="02040503050406030204" pitchFamily="18" charset="0"/>
                            </a:rPr>
                            <m:t>𝟓</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𝟗𝟐</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𝟒𝟒</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𝟎𝟕</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𝟎</m:t>
                          </m:r>
                          <m:r>
                            <a:rPr lang="en-US" altLang="zh-CN" sz="2000" i="1">
                              <a:latin typeface="Cambria Math" panose="02040503050406030204" pitchFamily="18" charset="0"/>
                            </a:rPr>
                            <m:t>.</m:t>
                          </m:r>
                          <m:r>
                            <a:rPr lang="en-US" altLang="zh-CN" sz="2000" i="1">
                              <a:latin typeface="Cambria Math" panose="02040503050406030204" pitchFamily="18" charset="0"/>
                            </a:rPr>
                            <m:t>𝟒𝟒</m:t>
                          </m:r>
                          <m:r>
                            <a:rPr lang="en-US" altLang="zh-CN" sz="2000" i="1">
                              <a:latin typeface="Cambria Math" panose="02040503050406030204" pitchFamily="18" charset="0"/>
                            </a:rPr>
                            <m:t> </m:t>
                          </m:r>
                          <m:r>
                            <a:rPr lang="en-US" altLang="zh-CN" sz="2000" b="1" i="1" smtClean="0">
                              <a:latin typeface="Cambria Math" panose="02040503050406030204" pitchFamily="18" charset="0"/>
                            </a:rPr>
                            <m:t>    </m:t>
                          </m:r>
                          <m:r>
                            <a:rPr lang="en-US" altLang="zh-CN" sz="2000" i="1" smtClean="0">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r>
                            <a:rPr lang="en-US" altLang="zh-CN" sz="2000" i="1">
                              <a:latin typeface="Cambria Math" panose="02040503050406030204" pitchFamily="18" charset="0"/>
                            </a:rPr>
                            <m:t>𝟐𝟕</m:t>
                          </m:r>
                          <m:r>
                            <a:rPr lang="en-US" altLang="zh-CN" sz="2000" i="1">
                              <a:latin typeface="Cambria Math" panose="02040503050406030204" pitchFamily="18" charset="0"/>
                            </a:rPr>
                            <m:t>]</m:t>
                          </m:r>
                          <m:r>
                            <m:rPr>
                              <m:nor/>
                            </m:rPr>
                            <a:rPr lang="zh-CN" altLang="en-US" sz="2000" dirty="0"/>
                            <m:t> </m:t>
                          </m:r>
                        </m:e>
                        <m:sup>
                          <m:r>
                            <a:rPr lang="en-US" altLang="zh-CN" sz="2000" b="1" i="1" smtClean="0">
                              <a:latin typeface="Cambria Math" panose="02040503050406030204" pitchFamily="18" charset="0"/>
                            </a:rPr>
                            <m:t>𝑻</m:t>
                          </m:r>
                        </m:sup>
                      </m:sSup>
                    </m:oMath>
                  </m:oMathPara>
                </a14:m>
                <a:endParaRPr lang="zh-CN" altLang="en-US" sz="20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6512" y="5743288"/>
                <a:ext cx="8245014" cy="435953"/>
              </a:xfrm>
              <a:prstGeom prst="rect">
                <a:avLst/>
              </a:prstGeom>
              <a:blipFill>
                <a:blip r:embed="rId5"/>
                <a:stretch>
                  <a:fillRect r="-11160" b="-8333"/>
                </a:stretch>
              </a:blipFill>
            </p:spPr>
            <p:txBody>
              <a:bodyPr/>
              <a:lstStyle/>
              <a:p>
                <a:r>
                  <a:rPr lang="zh-CN" altLang="en-US">
                    <a:noFill/>
                  </a:rPr>
                  <a:t> </a:t>
                </a:r>
              </a:p>
            </p:txBody>
          </p:sp>
        </mc:Fallback>
      </mc:AlternateContent>
      <p:pic>
        <p:nvPicPr>
          <p:cNvPr id="15" name="图片 14"/>
          <p:cNvPicPr>
            <a:picLocks noChangeAspect="1"/>
          </p:cNvPicPr>
          <p:nvPr/>
        </p:nvPicPr>
        <p:blipFill>
          <a:blip r:embed="rId6"/>
          <a:stretch>
            <a:fillRect/>
          </a:stretch>
        </p:blipFill>
        <p:spPr>
          <a:xfrm>
            <a:off x="6553200" y="2762961"/>
            <a:ext cx="2487384" cy="1956986"/>
          </a:xfrm>
          <a:prstGeom prst="rect">
            <a:avLst/>
          </a:prstGeom>
        </p:spPr>
      </p:pic>
      <p:cxnSp>
        <p:nvCxnSpPr>
          <p:cNvPr id="17" name="肘形连接符 16"/>
          <p:cNvCxnSpPr/>
          <p:nvPr/>
        </p:nvCxnSpPr>
        <p:spPr>
          <a:xfrm rot="5400000" flipH="1" flipV="1">
            <a:off x="5856273" y="4636022"/>
            <a:ext cx="1328376" cy="11436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79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2416041"/>
                <a:ext cx="9144000" cy="3384375"/>
              </a:xfrm>
            </p:spPr>
            <p:txBody>
              <a:bodyPr/>
              <a:lstStyle/>
              <a:p>
                <a:r>
                  <a:rPr lang="zh-CN" altLang="en-US" dirty="0"/>
                  <a:t>最优状态值函数</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dirty="0"/>
                  <a:t> 在所有策略中值最大的值函数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e>
                      </m:d>
                      <m:r>
                        <a:rPr lang="en-US" altLang="zh-CN"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ea typeface="Cambria Math" panose="02040503050406030204" pitchFamily="18" charset="0"/>
                                  <a:cs typeface="Times New Roman" panose="02020603050405020304" pitchFamily="18" charset="0"/>
                                </a:rPr>
                                <m:t>max</m:t>
                              </m:r>
                            </m:e>
                            <m:lim>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lim>
                          </m:limLow>
                        </m:fName>
                        <m:e>
                          <m:sSup>
                            <m:s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e>
                      </m:func>
                    </m:oMath>
                  </m:oMathPara>
                </a14:m>
                <a:endParaRPr lang="en-US" altLang="zh-CN" dirty="0"/>
              </a:p>
              <a:p>
                <a:pPr marL="0" indent="0">
                  <a:buNone/>
                </a:pPr>
                <a:endParaRPr lang="en-US" altLang="zh-CN" dirty="0"/>
              </a:p>
              <a:p>
                <a:r>
                  <a:rPr lang="zh-CN" altLang="en-US" dirty="0"/>
                  <a:t>最优状态</a:t>
                </a:r>
                <a:r>
                  <a:rPr lang="en-US" altLang="zh-CN" dirty="0"/>
                  <a:t>-</a:t>
                </a:r>
                <a:r>
                  <a:rPr lang="zh-CN" altLang="en-US" dirty="0"/>
                  <a:t>行动值函数</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oMath>
                </a14:m>
                <a:r>
                  <a:rPr lang="zh-CN" altLang="en-US" dirty="0"/>
                  <a:t>：在所有策略中最大的状态</a:t>
                </a:r>
                <a:r>
                  <a:rPr lang="en-US" altLang="zh-CN" dirty="0"/>
                  <a:t>-</a:t>
                </a:r>
                <a:r>
                  <a:rPr lang="zh-CN" altLang="en-US" dirty="0"/>
                  <a:t>行动值函数</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en-US" altLang="zh-CN" i="1">
                              <a:latin typeface="Cambria Math" panose="02040503050406030204" pitchFamily="18" charset="0"/>
                              <a:cs typeface="Times New Roman" panose="020206030504050203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r>
                        <a:rPr lang="en-US" altLang="zh-CN" i="1">
                          <a:latin typeface="Cambria Math" panose="02040503050406030204" pitchFamily="18" charset="0"/>
                          <a:cs typeface="Times New Roman" panose="02020603050405020304" pitchFamily="18" charset="0"/>
                        </a:rPr>
                        <m:t>=</m:t>
                      </m:r>
                      <m:func>
                        <m:funcPr>
                          <m:ctrlPr>
                            <a:rPr lang="en-US" altLang="zh-CN" i="1">
                              <a:latin typeface="Cambria Math" panose="02040503050406030204" pitchFamily="18" charset="0"/>
                              <a:cs typeface="Times New Roman" panose="02020603050405020304" pitchFamily="18" charset="0"/>
                            </a:rPr>
                          </m:ctrlPr>
                        </m:funcPr>
                        <m:fName>
                          <m:limLow>
                            <m:limLowPr>
                              <m:ctrlPr>
                                <a:rPr lang="en-US" altLang="zh-CN" i="1">
                                  <a:latin typeface="Cambria Math" panose="02040503050406030204" pitchFamily="18" charset="0"/>
                                  <a:cs typeface="Times New Roman" panose="02020603050405020304" pitchFamily="18" charset="0"/>
                                </a:rPr>
                              </m:ctrlPr>
                            </m:limLowPr>
                            <m:e>
                              <m:r>
                                <m:rPr>
                                  <m:sty m:val="p"/>
                                </m:rPr>
                                <a:rPr lang="en-US" altLang="zh-CN">
                                  <a:latin typeface="Cambria Math" panose="02040503050406030204" pitchFamily="18" charset="0"/>
                                  <a:cs typeface="Times New Roman" panose="02020603050405020304" pitchFamily="18" charset="0"/>
                                </a:rPr>
                                <m:t>max</m:t>
                              </m:r>
                            </m:e>
                            <m:lim>
                              <m:r>
                                <a:rPr lang="zh-CN" altLang="en-US" i="1">
                                  <a:latin typeface="Cambria Math" panose="02040503050406030204" pitchFamily="18" charset="0"/>
                                  <a:cs typeface="Times New Roman" panose="02020603050405020304" pitchFamily="18" charset="0"/>
                                </a:rPr>
                                <m:t>𝜋</m:t>
                              </m:r>
                            </m:lim>
                          </m:limLow>
                        </m:fName>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𝑄</m:t>
                              </m:r>
                            </m:e>
                            <m:sup>
                              <m:r>
                                <a:rPr lang="zh-CN" altLang="en-US" i="1">
                                  <a:latin typeface="Cambria Math" panose="02040503050406030204" pitchFamily="18" charset="0"/>
                                  <a:cs typeface="Times New Roman" panose="02020603050405020304" pitchFamily="18" charset="0"/>
                                </a:rPr>
                                <m:t>𝜋</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e>
                          </m:d>
                        </m:e>
                      </m:fun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2416041"/>
                <a:ext cx="9144000" cy="3384375"/>
              </a:xfrm>
              <a:blipFill rotWithShape="0">
                <a:blip r:embed="rId2"/>
                <a:stretch>
                  <a:fillRect l="-1200" t="-2158"/>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107504" y="1598497"/>
            <a:ext cx="9199954" cy="523220"/>
          </a:xfrm>
          <a:prstGeom prst="rect">
            <a:avLst/>
          </a:prstGeom>
          <a:noFill/>
        </p:spPr>
        <p:txBody>
          <a:bodyPr wrap="none" rtlCol="0">
            <a:spAutoFit/>
          </a:bodyPr>
          <a:lstStyle/>
          <a:p>
            <a:r>
              <a:rPr lang="zh-CN" altLang="en-US" dirty="0"/>
              <a:t>最优值函数：评价任意策略下最好的动作或状态</a:t>
            </a:r>
            <a:r>
              <a:rPr lang="en-US" altLang="zh-CN" dirty="0"/>
              <a:t>—</a:t>
            </a:r>
            <a:r>
              <a:rPr lang="zh-CN" altLang="en-US" dirty="0"/>
              <a:t>动作对</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最优性原理</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32</a:t>
            </a:fld>
            <a:endParaRPr lang="en-US" altLang="zh-CN"/>
          </a:p>
        </p:txBody>
      </p:sp>
      <p:sp>
        <p:nvSpPr>
          <p:cNvPr id="6" name="内容占位符 5"/>
          <p:cNvSpPr>
            <a:spLocks noGrp="1"/>
          </p:cNvSpPr>
          <p:nvPr>
            <p:ph sz="half" idx="1"/>
          </p:nvPr>
        </p:nvSpPr>
        <p:spPr>
          <a:xfrm>
            <a:off x="107504" y="1380869"/>
            <a:ext cx="9036496" cy="3018408"/>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最优性原理：</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多阶段决策过程的最优决策序列具有这样的性质：不论初始状态和初始决策如何，对于前面决策所造成的某一状态而言，其后各阶段的决策序列必须构成最优策略。</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含义：</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最优策略的任何一部分子策略也必须使最优的</a:t>
            </a:r>
            <a:endParaRPr lang="en-US" altLang="zh-CN" dirty="0">
              <a:latin typeface="Times New Roman" panose="02020603050405020304" pitchFamily="18" charset="0"/>
              <a:cs typeface="Times New Roman" panose="02020603050405020304" pitchFamily="18" charset="0"/>
            </a:endParaRPr>
          </a:p>
        </p:txBody>
      </p:sp>
      <p:sp>
        <p:nvSpPr>
          <p:cNvPr id="7" name="任意多边形 6"/>
          <p:cNvSpPr/>
          <p:nvPr/>
        </p:nvSpPr>
        <p:spPr>
          <a:xfrm>
            <a:off x="1594624" y="4671350"/>
            <a:ext cx="4248615" cy="1138435"/>
          </a:xfrm>
          <a:custGeom>
            <a:avLst/>
            <a:gdLst>
              <a:gd name="connsiteX0" fmla="*/ 0 w 4248615"/>
              <a:gd name="connsiteY0" fmla="*/ 1138435 h 1138435"/>
              <a:gd name="connsiteX1" fmla="*/ 1248937 w 4248615"/>
              <a:gd name="connsiteY1" fmla="*/ 290943 h 1138435"/>
              <a:gd name="connsiteX2" fmla="*/ 3021981 w 4248615"/>
              <a:gd name="connsiteY2" fmla="*/ 1011 h 1138435"/>
              <a:gd name="connsiteX3" fmla="*/ 4248615 w 4248615"/>
              <a:gd name="connsiteY3" fmla="*/ 369001 h 1138435"/>
            </a:gdLst>
            <a:ahLst/>
            <a:cxnLst>
              <a:cxn ang="0">
                <a:pos x="connsiteX0" y="connsiteY0"/>
              </a:cxn>
              <a:cxn ang="0">
                <a:pos x="connsiteX1" y="connsiteY1"/>
              </a:cxn>
              <a:cxn ang="0">
                <a:pos x="connsiteX2" y="connsiteY2"/>
              </a:cxn>
              <a:cxn ang="0">
                <a:pos x="connsiteX3" y="connsiteY3"/>
              </a:cxn>
            </a:cxnLst>
            <a:rect l="l" t="t" r="r" b="b"/>
            <a:pathLst>
              <a:path w="4248615" h="1138435">
                <a:moveTo>
                  <a:pt x="0" y="1138435"/>
                </a:moveTo>
                <a:cubicBezTo>
                  <a:pt x="372636" y="809474"/>
                  <a:pt x="745273" y="480514"/>
                  <a:pt x="1248937" y="290943"/>
                </a:cubicBezTo>
                <a:cubicBezTo>
                  <a:pt x="1752601" y="101372"/>
                  <a:pt x="2522035" y="-11999"/>
                  <a:pt x="3021981" y="1011"/>
                </a:cubicBezTo>
                <a:cubicBezTo>
                  <a:pt x="3521927" y="14021"/>
                  <a:pt x="3885271" y="191511"/>
                  <a:pt x="4248615" y="3690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a:stCxn id="7" idx="1"/>
            <a:endCxn id="7" idx="3"/>
          </p:cNvCxnSpPr>
          <p:nvPr/>
        </p:nvCxnSpPr>
        <p:spPr>
          <a:xfrm>
            <a:off x="2843561" y="4962293"/>
            <a:ext cx="2999678" cy="780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317930" y="5742877"/>
            <a:ext cx="444352" cy="523220"/>
          </a:xfrm>
          <a:prstGeom prst="rect">
            <a:avLst/>
          </a:prstGeom>
          <a:noFill/>
        </p:spPr>
        <p:txBody>
          <a:bodyPr wrap="none" rtlCol="0">
            <a:spAutoFit/>
          </a:bodyPr>
          <a:lstStyle/>
          <a:p>
            <a:r>
              <a:rPr lang="en-US" altLang="zh-CN" dirty="0"/>
              <a:t>A</a:t>
            </a:r>
            <a:endParaRPr lang="zh-CN" altLang="en-US" dirty="0"/>
          </a:p>
        </p:txBody>
      </p:sp>
      <p:sp>
        <p:nvSpPr>
          <p:cNvPr id="11" name="文本框 10"/>
          <p:cNvSpPr txBox="1"/>
          <p:nvPr/>
        </p:nvSpPr>
        <p:spPr>
          <a:xfrm>
            <a:off x="2631804" y="4854593"/>
            <a:ext cx="423514" cy="523220"/>
          </a:xfrm>
          <a:prstGeom prst="rect">
            <a:avLst/>
          </a:prstGeom>
          <a:noFill/>
        </p:spPr>
        <p:txBody>
          <a:bodyPr wrap="none" rtlCol="0">
            <a:spAutoFit/>
          </a:bodyPr>
          <a:lstStyle/>
          <a:p>
            <a:r>
              <a:rPr lang="en-US" altLang="zh-CN" dirty="0"/>
              <a:t>B</a:t>
            </a:r>
            <a:endParaRPr lang="zh-CN" altLang="en-US" dirty="0"/>
          </a:p>
        </p:txBody>
      </p:sp>
      <p:sp>
        <p:nvSpPr>
          <p:cNvPr id="12" name="文本框 11"/>
          <p:cNvSpPr txBox="1"/>
          <p:nvPr/>
        </p:nvSpPr>
        <p:spPr>
          <a:xfrm>
            <a:off x="5631482" y="5068025"/>
            <a:ext cx="444352" cy="523220"/>
          </a:xfrm>
          <a:prstGeom prst="rect">
            <a:avLst/>
          </a:prstGeom>
          <a:noFill/>
        </p:spPr>
        <p:txBody>
          <a:bodyPr wrap="none" rtlCol="0">
            <a:spAutoFit/>
          </a:bodyPr>
          <a:lstStyle/>
          <a:p>
            <a:r>
              <a:rPr lang="en-US" altLang="zh-CN" dirty="0"/>
              <a:t>C</a:t>
            </a:r>
            <a:endParaRPr lang="zh-CN" altLang="en-US" dirty="0"/>
          </a:p>
        </p:txBody>
      </p:sp>
      <p:sp>
        <p:nvSpPr>
          <p:cNvPr id="14" name="文本框 13"/>
          <p:cNvSpPr txBox="1"/>
          <p:nvPr/>
        </p:nvSpPr>
        <p:spPr>
          <a:xfrm>
            <a:off x="1732901" y="4962293"/>
            <a:ext cx="324128" cy="523220"/>
          </a:xfrm>
          <a:prstGeom prst="rect">
            <a:avLst/>
          </a:prstGeom>
          <a:noFill/>
        </p:spPr>
        <p:txBody>
          <a:bodyPr wrap="none" rtlCol="0">
            <a:spAutoFit/>
          </a:bodyPr>
          <a:lstStyle/>
          <a:p>
            <a:r>
              <a:rPr lang="en-US" altLang="zh-CN" dirty="0"/>
              <a:t>I</a:t>
            </a:r>
            <a:endParaRPr lang="zh-CN" altLang="en-US" dirty="0"/>
          </a:p>
        </p:txBody>
      </p:sp>
      <p:sp>
        <p:nvSpPr>
          <p:cNvPr id="15" name="文本框 14"/>
          <p:cNvSpPr txBox="1"/>
          <p:nvPr/>
        </p:nvSpPr>
        <p:spPr>
          <a:xfrm>
            <a:off x="4463688" y="4203318"/>
            <a:ext cx="463588" cy="523220"/>
          </a:xfrm>
          <a:prstGeom prst="rect">
            <a:avLst/>
          </a:prstGeom>
          <a:noFill/>
        </p:spPr>
        <p:txBody>
          <a:bodyPr wrap="none" rtlCol="0">
            <a:spAutoFit/>
          </a:bodyPr>
          <a:lstStyle/>
          <a:p>
            <a:r>
              <a:rPr lang="en-US" altLang="zh-CN" dirty="0"/>
              <a:t>II</a:t>
            </a:r>
            <a:endParaRPr lang="zh-CN" altLang="en-US" dirty="0"/>
          </a:p>
        </p:txBody>
      </p:sp>
      <p:sp>
        <p:nvSpPr>
          <p:cNvPr id="16" name="文本框 15"/>
          <p:cNvSpPr txBox="1"/>
          <p:nvPr/>
        </p:nvSpPr>
        <p:spPr>
          <a:xfrm>
            <a:off x="4224414" y="5038792"/>
            <a:ext cx="603050" cy="523220"/>
          </a:xfrm>
          <a:prstGeom prst="rect">
            <a:avLst/>
          </a:prstGeom>
          <a:noFill/>
        </p:spPr>
        <p:txBody>
          <a:bodyPr wrap="none" rtlCol="0">
            <a:spAutoFit/>
          </a:bodyPr>
          <a:lstStyle/>
          <a:p>
            <a:r>
              <a:rPr lang="en-US" altLang="zh-CN" dirty="0"/>
              <a:t>III</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值函数最优</a:t>
            </a:r>
            <a:r>
              <a:rPr lang="en-US" altLang="zh-CN" dirty="0"/>
              <a:t>Bellman</a:t>
            </a:r>
            <a:r>
              <a:rPr lang="zh-CN" altLang="en-US" dirty="0"/>
              <a:t>方程</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33</a:t>
            </a:fld>
            <a:endParaRPr lang="en-US" altLang="zh-CN"/>
          </a:p>
        </p:txBody>
      </p:sp>
      <p:sp>
        <p:nvSpPr>
          <p:cNvPr id="6" name="内容占位符 5"/>
          <p:cNvSpPr>
            <a:spLocks noGrp="1"/>
          </p:cNvSpPr>
          <p:nvPr>
            <p:ph sz="half" idx="1"/>
          </p:nvPr>
        </p:nvSpPr>
        <p:spPr>
          <a:xfrm>
            <a:off x="457200" y="4169494"/>
            <a:ext cx="8229600" cy="864096"/>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值函数最优</a:t>
            </a:r>
            <a:r>
              <a:rPr lang="en-US" altLang="zh-CN" dirty="0">
                <a:latin typeface="Times New Roman" panose="02020603050405020304" pitchFamily="18" charset="0"/>
                <a:cs typeface="Times New Roman" panose="02020603050405020304" pitchFamily="18" charset="0"/>
              </a:rPr>
              <a:t>Bellman</a:t>
            </a:r>
            <a:r>
              <a:rPr lang="zh-CN" altLang="en-US" dirty="0">
                <a:latin typeface="Times New Roman" panose="02020603050405020304" pitchFamily="18" charset="0"/>
                <a:cs typeface="Times New Roman" panose="02020603050405020304" pitchFamily="18" charset="0"/>
              </a:rPr>
              <a:t>方程</a:t>
            </a:r>
          </a:p>
        </p:txBody>
      </p:sp>
      <p:sp>
        <p:nvSpPr>
          <p:cNvPr id="8" name="内容占位符 5"/>
          <p:cNvSpPr txBox="1"/>
          <p:nvPr/>
        </p:nvSpPr>
        <p:spPr bwMode="auto">
          <a:xfrm>
            <a:off x="457200" y="1802753"/>
            <a:ext cx="822960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en-US" altLang="zh-CN" b="0" dirty="0">
                <a:latin typeface="Times New Roman" panose="02020603050405020304" pitchFamily="18" charset="0"/>
                <a:cs typeface="Times New Roman" panose="02020603050405020304" pitchFamily="18" charset="0"/>
              </a:rPr>
              <a:t>V</a:t>
            </a:r>
            <a:r>
              <a:rPr kumimoji="0" lang="zh-CN" altLang="en-US" b="0" dirty="0">
                <a:latin typeface="Times New Roman" panose="02020603050405020304" pitchFamily="18" charset="0"/>
                <a:cs typeface="Times New Roman" panose="02020603050405020304" pitchFamily="18" charset="0"/>
              </a:rPr>
              <a:t>值函数最优</a:t>
            </a:r>
            <a:r>
              <a:rPr kumimoji="0" lang="en-US" altLang="zh-CN" b="0" dirty="0">
                <a:latin typeface="Times New Roman" panose="02020603050405020304" pitchFamily="18" charset="0"/>
                <a:cs typeface="Times New Roman" panose="02020603050405020304" pitchFamily="18" charset="0"/>
              </a:rPr>
              <a:t>Bellman</a:t>
            </a:r>
            <a:r>
              <a:rPr kumimoji="0" lang="zh-CN" altLang="en-US" b="0" dirty="0">
                <a:latin typeface="Times New Roman" panose="02020603050405020304" pitchFamily="18" charset="0"/>
                <a:cs typeface="Times New Roman" panose="02020603050405020304" pitchFamily="18" charset="0"/>
              </a:rPr>
              <a:t>方程</a:t>
            </a:r>
          </a:p>
        </p:txBody>
      </p:sp>
      <mc:AlternateContent xmlns:mc="http://schemas.openxmlformats.org/markup-compatibility/2006">
        <mc:Choice xmlns:a14="http://schemas.microsoft.com/office/drawing/2010/main" Requires="a14">
          <p:sp>
            <p:nvSpPr>
              <p:cNvPr id="10" name="文本框 9"/>
              <p:cNvSpPr txBox="1"/>
              <p:nvPr/>
            </p:nvSpPr>
            <p:spPr>
              <a:xfrm>
                <a:off x="683568" y="2601021"/>
                <a:ext cx="7813869" cy="1237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𝑨</m:t>
                              </m:r>
                            </m:lim>
                          </m:limLow>
                        </m:fName>
                        <m:e>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𝒔</m:t>
                              </m:r>
                              <m:r>
                                <a:rPr lang="en-US" altLang="zh-CN" b="1" i="1" smtClean="0">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rPr>
                                        <m:t>∗</m:t>
                                      </m:r>
                                    </m:sup>
                                  </m:sSup>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r>
                                    <a:rPr lang="en-US" altLang="zh-CN" i="1">
                                      <a:latin typeface="Cambria Math" panose="02040503050406030204" pitchFamily="18" charset="0"/>
                                    </a:rPr>
                                    <m:t>)</m:t>
                                  </m:r>
                                </m:e>
                              </m:nary>
                            </m:e>
                          </m:d>
                        </m:e>
                      </m:func>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683568" y="2601021"/>
                <a:ext cx="7813869" cy="12377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61099" y="5169250"/>
                <a:ext cx="7681013" cy="113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Q</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e>
                      </m:d>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𝒔𝒔</m:t>
                              </m:r>
                              <m:r>
                                <a:rPr lang="en-US" altLang="zh-CN" i="1">
                                  <a:latin typeface="Cambria Math" panose="02040503050406030204" pitchFamily="18" charset="0"/>
                                </a:rPr>
                                <m:t>′</m:t>
                              </m:r>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e>
                          </m:d>
                          <m:r>
                            <a:rPr lang="en-US" altLang="zh-CN" i="1">
                              <a:latin typeface="Cambria Math" panose="02040503050406030204" pitchFamily="18" charset="0"/>
                            </a:rPr>
                            <m:t>+</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1" i="1" smtClean="0">
                                      <a:latin typeface="Cambria Math" panose="02040503050406030204" pitchFamily="18" charset="0"/>
                                    </a:rPr>
                                    <m:t>𝒂</m:t>
                                  </m:r>
                                  <m:r>
                                    <a:rPr lang="en-US" altLang="zh-CN" b="1" i="1" smtClean="0">
                                      <a:latin typeface="Cambria Math" panose="02040503050406030204" pitchFamily="18" charset="0"/>
                                    </a:rPr>
                                    <m:t>′</m:t>
                                  </m:r>
                                </m:lim>
                              </m:limLow>
                            </m:fName>
                            <m:e>
                              <m:sSup>
                                <m:sSupPr>
                                  <m:ctrlPr>
                                    <a:rPr lang="en-US"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𝑸</m:t>
                                  </m:r>
                                </m:e>
                                <m:sup>
                                  <m:r>
                                    <a:rPr lang="zh-CN" altLang="en-US" i="1">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𝒂</m:t>
                                  </m:r>
                                  <m:r>
                                    <a:rPr lang="en-US" altLang="zh-CN" i="1">
                                      <a:latin typeface="Cambria Math" panose="02040503050406030204" pitchFamily="18" charset="0"/>
                                      <a:cs typeface="Times New Roman" panose="02020603050405020304" pitchFamily="18" charset="0"/>
                                    </a:rPr>
                                    <m:t>′</m:t>
                                  </m:r>
                                </m:e>
                              </m:d>
                            </m:e>
                          </m:func>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61099" y="5169250"/>
                <a:ext cx="7681013" cy="1137619"/>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34</a:t>
            </a:fld>
            <a:endParaRPr lang="en-US" altLang="zh-CN"/>
          </a:p>
        </p:txBody>
      </p:sp>
      <p:graphicFrame>
        <p:nvGraphicFramePr>
          <p:cNvPr id="7" name="内容占位符 6"/>
          <p:cNvGraphicFramePr>
            <a:graphicFrameLocks noGrp="1"/>
          </p:cNvGraphicFramePr>
          <p:nvPr>
            <p:ph sz="half" idx="1"/>
          </p:nvPr>
        </p:nvGraphicFramePr>
        <p:xfrm>
          <a:off x="2339752" y="1556792"/>
          <a:ext cx="4320480" cy="324036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tblGrid>
              <a:tr h="1080120">
                <a:tc>
                  <a:txBody>
                    <a:bodyPr/>
                    <a:lstStyle/>
                    <a:p>
                      <a:endParaRPr lang="zh-CN" altLang="en-US" dirty="0">
                        <a:solidFill>
                          <a:schemeClr val="tx1"/>
                        </a:solidFill>
                        <a:latin typeface="LiSu" panose="02010509060101010101" pitchFamily="49" charset="-122"/>
                        <a:ea typeface="LiSu" panose="02010509060101010101" pitchFamily="49" charset="-122"/>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LiSu" panose="02010509060101010101" pitchFamily="49" charset="-122"/>
                          <a:ea typeface="LiSu" panose="02010509060101010101" pitchFamily="49" charset="-122"/>
                        </a:rPr>
                        <a:t>状态</a:t>
                      </a:r>
                      <a:endParaRPr lang="en-US" altLang="zh-CN" sz="2400" dirty="0">
                        <a:solidFill>
                          <a:schemeClr val="tx1"/>
                        </a:solidFill>
                        <a:latin typeface="LiSu" panose="02010509060101010101" pitchFamily="49" charset="-122"/>
                        <a:ea typeface="LiSu" panose="02010509060101010101" pitchFamily="49" charset="-122"/>
                      </a:endParaRPr>
                    </a:p>
                    <a:p>
                      <a:pPr algn="ctr"/>
                      <a:r>
                        <a:rPr lang="zh-CN" altLang="en-US" sz="2400" dirty="0">
                          <a:solidFill>
                            <a:schemeClr val="tx1"/>
                          </a:solidFill>
                          <a:latin typeface="LiSu" panose="02010509060101010101" pitchFamily="49" charset="-122"/>
                          <a:ea typeface="LiSu" panose="02010509060101010101" pitchFamily="49" charset="-122"/>
                        </a:rPr>
                        <a:t>值函数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LiSu" panose="02010509060101010101" pitchFamily="49" charset="-122"/>
                          <a:ea typeface="LiSu" panose="02010509060101010101" pitchFamily="49" charset="-122"/>
                        </a:rPr>
                        <a:t>状态动作</a:t>
                      </a:r>
                      <a:endParaRPr lang="en-US" altLang="zh-CN" sz="2400" dirty="0">
                        <a:solidFill>
                          <a:schemeClr val="tx1"/>
                        </a:solidFill>
                        <a:latin typeface="LiSu" panose="02010509060101010101" pitchFamily="49" charset="-122"/>
                        <a:ea typeface="LiSu" panose="02010509060101010101" pitchFamily="49" charset="-122"/>
                      </a:endParaRPr>
                    </a:p>
                    <a:p>
                      <a:pPr algn="ctr"/>
                      <a:r>
                        <a:rPr lang="zh-CN" altLang="en-US" sz="2400" dirty="0">
                          <a:solidFill>
                            <a:schemeClr val="tx1"/>
                          </a:solidFill>
                          <a:latin typeface="LiSu" panose="02010509060101010101" pitchFamily="49" charset="-122"/>
                          <a:ea typeface="LiSu" panose="02010509060101010101" pitchFamily="49" charset="-122"/>
                        </a:rPr>
                        <a:t>值函数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80120">
                <a:tc>
                  <a:txBody>
                    <a:bodyPr/>
                    <a:lstStyle/>
                    <a:p>
                      <a:pPr algn="ctr"/>
                      <a:r>
                        <a:rPr lang="zh-CN" altLang="en-US" sz="2800" dirty="0">
                          <a:solidFill>
                            <a:schemeClr val="tx1"/>
                          </a:solidFill>
                          <a:latin typeface="LiSu" panose="02010509060101010101" pitchFamily="49" charset="-122"/>
                          <a:ea typeface="LiSu" panose="02010509060101010101" pitchFamily="49" charset="-122"/>
                        </a:rPr>
                        <a:t>预测</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00424" t="-99438" r="-101271" b="-101124"/>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99578" t="-99438" r="-844" b="-101124"/>
                      </a:stretch>
                    </a:blipFill>
                  </a:tcPr>
                </a:tc>
                <a:extLst>
                  <a:ext uri="{0D108BD9-81ED-4DB2-BD59-A6C34878D82A}">
                    <a16:rowId xmlns:a16="http://schemas.microsoft.com/office/drawing/2014/main" val="10001"/>
                  </a:ext>
                </a:extLst>
              </a:tr>
              <a:tr h="1080120">
                <a:tc>
                  <a:txBody>
                    <a:bodyPr/>
                    <a:lstStyle/>
                    <a:p>
                      <a:pPr algn="ctr"/>
                      <a:r>
                        <a:rPr lang="zh-CN" altLang="en-US" sz="2800" dirty="0">
                          <a:solidFill>
                            <a:schemeClr val="tx1"/>
                          </a:solidFill>
                          <a:latin typeface="LiSu" panose="02010509060101010101" pitchFamily="49" charset="-122"/>
                          <a:ea typeface="LiSu" panose="02010509060101010101" pitchFamily="49" charset="-122"/>
                        </a:rPr>
                        <a:t>控制</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00424" t="-200565" r="-101271" b="-1695"/>
                      </a:stretch>
                    </a:blipFill>
                  </a:tcPr>
                </a:tc>
                <a:tc>
                  <a:txBody>
                    <a:bodyPr/>
                    <a:lstStyle/>
                    <a:p>
                      <a:endParaRPr lang="zh-C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99578" t="-200565" r="-844" b="-1695"/>
                      </a:stretch>
                    </a:blip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p:cNvSpPr txBox="1"/>
              <p:nvPr/>
            </p:nvSpPr>
            <p:spPr>
              <a:xfrm>
                <a:off x="189266" y="4869160"/>
                <a:ext cx="8346196" cy="1086708"/>
              </a:xfrm>
              <a:prstGeom prst="rect">
                <a:avLst/>
              </a:prstGeom>
              <a:noFill/>
            </p:spPr>
            <p:txBody>
              <a:bodyPr wrap="none" rtlCol="0">
                <a:spAutoFit/>
              </a:bodyPr>
              <a:lstStyle/>
              <a:p>
                <a:r>
                  <a:rPr lang="zh-CN" altLang="en-US" dirty="0"/>
                  <a:t>最优策略：</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1" i="1" dirty="0" smtClean="0">
                                <a:latin typeface="Cambria Math" panose="02040503050406030204" pitchFamily="18" charset="0"/>
                              </a:rPr>
                              <m:t>𝒂</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𝑨</m:t>
                            </m:r>
                          </m:lim>
                        </m:limLow>
                      </m:fName>
                      <m:e>
                        <m:nary>
                          <m:naryPr>
                            <m:chr m:val="∑"/>
                            <m:supHide m:val="on"/>
                            <m:ctrlPr>
                              <a:rPr lang="en-US" altLang="zh-CN" i="1" smtClean="0">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r>
                              <a:rPr lang="en-US" altLang="zh-CN" i="1">
                                <a:latin typeface="Cambria Math" panose="02040503050406030204" pitchFamily="18" charset="0"/>
                              </a:rPr>
                              <m:t>𝒓</m:t>
                            </m:r>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rPr>
                                      <m:t>∗</m:t>
                                    </m:r>
                                  </m:sup>
                                </m:sSup>
                                <m:r>
                                  <a:rPr lang="en-US" altLang="zh-CN" i="1">
                                    <a:latin typeface="Cambria Math" panose="02040503050406030204" pitchFamily="18" charset="0"/>
                                  </a:rPr>
                                  <m:t>(</m:t>
                                </m:r>
                                <m:r>
                                  <m:rPr>
                                    <m:brk m:alnAt="7"/>
                                  </m:rPr>
                                  <a:rPr lang="en-US" altLang="zh-CN" i="1">
                                    <a:latin typeface="Cambria Math" panose="02040503050406030204" pitchFamily="18" charset="0"/>
                                  </a:rPr>
                                  <m:t>𝒔</m:t>
                                </m:r>
                                <m:r>
                                  <a:rPr lang="en-US" altLang="zh-CN" i="1">
                                    <a:latin typeface="Cambria Math" panose="02040503050406030204" pitchFamily="18" charset="0"/>
                                  </a:rPr>
                                  <m:t>′)</m:t>
                                </m:r>
                              </m:e>
                            </m:nary>
                          </m:e>
                        </m:d>
                      </m:e>
                    </m:func>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89266" y="4869160"/>
                <a:ext cx="8346196" cy="1086708"/>
              </a:xfrm>
              <a:prstGeom prst="rect">
                <a:avLst/>
              </a:prstGeom>
              <a:blipFill>
                <a:blip r:embed="rId4"/>
                <a:stretch>
                  <a:fillRect l="-1461" t="-78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1609" y="6066516"/>
                <a:ext cx="4729564" cy="523220"/>
              </a:xfrm>
              <a:prstGeom prst="rect">
                <a:avLst/>
              </a:prstGeom>
              <a:noFill/>
            </p:spPr>
            <p:txBody>
              <a:bodyPr wrap="none"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1" i="1" dirty="0" smtClean="0">
                                <a:latin typeface="Cambria Math" panose="02040503050406030204" pitchFamily="18" charset="0"/>
                              </a:rPr>
                              <m:t>𝒂</m:t>
                            </m:r>
                            <m:r>
                              <a:rPr lang="en-US" altLang="zh-CN" b="1" i="1" dirty="0" smtClean="0">
                                <a:latin typeface="Cambria Math" panose="02040503050406030204" pitchFamily="18" charset="0"/>
                                <a:ea typeface="Cambria Math" panose="02040503050406030204" pitchFamily="18" charset="0"/>
                              </a:rPr>
                              <m:t>∈</m:t>
                            </m:r>
                            <m:r>
                              <a:rPr lang="en-US" altLang="zh-CN" b="1" i="1" dirty="0" smtClean="0">
                                <a:latin typeface="Cambria Math" panose="02040503050406030204" pitchFamily="18" charset="0"/>
                                <a:ea typeface="Cambria Math" panose="02040503050406030204" pitchFamily="18" charset="0"/>
                              </a:rPr>
                              <m:t>𝑨</m:t>
                            </m:r>
                          </m:lim>
                        </m:limLow>
                      </m:fName>
                      <m:e>
                        <m:sSup>
                          <m:sSupPr>
                            <m:ctrlPr>
                              <a:rPr lang="en-US" altLang="zh-CN" i="1" dirty="0" smtClean="0">
                                <a:latin typeface="Cambria Math" panose="02040503050406030204" pitchFamily="18" charset="0"/>
                              </a:rPr>
                            </m:ctrlPr>
                          </m:sSupPr>
                          <m:e>
                            <m:r>
                              <a:rPr lang="en-US" altLang="zh-CN" b="1" i="1" dirty="0" smtClean="0">
                                <a:latin typeface="Cambria Math" panose="02040503050406030204" pitchFamily="18" charset="0"/>
                              </a:rPr>
                              <m:t>𝑸</m:t>
                            </m:r>
                          </m:e>
                          <m:sup>
                            <m:r>
                              <a:rPr lang="en-US" altLang="zh-CN" b="1" i="1" dirty="0" smtClean="0">
                                <a:latin typeface="Cambria Math" panose="02040503050406030204" pitchFamily="18" charset="0"/>
                              </a:rPr>
                              <m:t>∗</m:t>
                            </m:r>
                          </m:sup>
                        </m:sSup>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𝒔</m:t>
                        </m:r>
                        <m:r>
                          <a:rPr lang="en-US" altLang="zh-CN" b="1"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1" i="1" dirty="0" smtClean="0">
                            <a:latin typeface="Cambria Math" panose="02040503050406030204" pitchFamily="18" charset="0"/>
                          </a:rPr>
                          <m:t>)</m:t>
                        </m:r>
                      </m:e>
                    </m:func>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1609" y="6066516"/>
                <a:ext cx="4729564"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最优值函数</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5"/>
                <a:ext cx="8579296" cy="1224136"/>
              </a:xfrm>
            </p:spPr>
            <p:txBody>
              <a:bodyPr/>
              <a:lstStyle/>
              <a:p>
                <a:r>
                  <a:rPr lang="zh-CN" altLang="en-US" b="1" dirty="0"/>
                  <a:t>定义策略的偏序（</a:t>
                </a:r>
                <a:r>
                  <a:rPr lang="en-US" altLang="zh-CN" b="1" dirty="0">
                    <a:latin typeface="Times New Roman" panose="02020603050405020304" pitchFamily="18" charset="0"/>
                    <a:cs typeface="Times New Roman" panose="02020603050405020304" pitchFamily="18" charset="0"/>
                  </a:rPr>
                  <a:t>partial ordering</a:t>
                </a:r>
                <a:r>
                  <a:rPr lang="zh-CN" altLang="en-US" b="1" dirty="0"/>
                  <a:t>）如下</a:t>
                </a:r>
                <a:endParaRPr lang="en-US" altLang="zh-CN" b="1" dirty="0"/>
              </a:p>
              <a:p>
                <a:pPr marL="0" indent="0">
                  <a:buNone/>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𝝅</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zh-CN" altLang="en-US" b="1" i="1" smtClean="0">
                              <a:latin typeface="Cambria Math" panose="02040503050406030204" pitchFamily="18" charset="0"/>
                            </a:rPr>
                            <m:t>𝝅</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𝐢𝐟</m:t>
                      </m:r>
                      <m:r>
                        <a:rPr lang="en-US" altLang="zh-CN" b="1" i="1" smtClean="0">
                          <a:latin typeface="Cambria Math" panose="02040503050406030204" pitchFamily="18" charset="0"/>
                        </a:rPr>
                        <m:t>  </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b="1" i="1" smtClean="0">
                              <a:latin typeface="Cambria Math" panose="02040503050406030204" pitchFamily="18" charset="0"/>
                            </a:rPr>
                            <m:t>𝝅</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sSup>
                            <m:sSupPr>
                              <m:ctrlPr>
                                <a:rPr lang="en-US" altLang="zh-CN" b="1" i="1" smtClean="0">
                                  <a:latin typeface="Cambria Math" panose="02040503050406030204" pitchFamily="18" charset="0"/>
                                </a:rPr>
                              </m:ctrlPr>
                            </m:sSupPr>
                            <m:e>
                              <m:r>
                                <a:rPr lang="zh-CN" altLang="en-US" b="1" i="1" smtClean="0">
                                  <a:latin typeface="Cambria Math" panose="02040503050406030204" pitchFamily="18" charset="0"/>
                                </a:rPr>
                                <m:t>𝝅</m:t>
                              </m:r>
                            </m:e>
                            <m:sup>
                              <m:r>
                                <a:rPr lang="en-US" altLang="zh-CN" b="1" i="1" smtClean="0">
                                  <a:latin typeface="Cambria Math" panose="02040503050406030204" pitchFamily="18" charset="0"/>
                                </a:rPr>
                                <m:t>′</m:t>
                              </m:r>
                            </m:sup>
                          </m:sSup>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𝒔</m:t>
                      </m:r>
                    </m:oMath>
                  </m:oMathPara>
                </a14:m>
                <a:endParaRPr lang="zh-CN" altLang="en-US"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5"/>
                <a:ext cx="8579296" cy="1224136"/>
              </a:xfrm>
              <a:blipFill rotWithShape="0">
                <a:blip r:embed="rId2"/>
                <a:stretch>
                  <a:fillRect l="-1279" t="-7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0" y="3537285"/>
                <a:ext cx="9116150" cy="2821029"/>
              </a:xfrm>
              <a:prstGeom prst="rect">
                <a:avLst/>
              </a:prstGeom>
              <a:noFill/>
            </p:spPr>
            <p:txBody>
              <a:bodyPr wrap="none" rtlCol="0">
                <a:spAutoFit/>
              </a:bodyPr>
              <a:lstStyle/>
              <a:p>
                <a:r>
                  <a:rPr lang="zh-CN" altLang="en-US" dirty="0"/>
                  <a:t>定理：对任意</a:t>
                </a:r>
                <a:r>
                  <a:rPr lang="en-US" altLang="zh-CN" dirty="0"/>
                  <a:t>Markov</a:t>
                </a:r>
                <a:r>
                  <a:rPr lang="zh-CN" altLang="en-US" dirty="0"/>
                  <a:t>决策过程：</a:t>
                </a:r>
                <a:endParaRPr lang="en-US" altLang="zh-CN" dirty="0"/>
              </a:p>
              <a:p>
                <a:pPr marL="457200" indent="-457200">
                  <a:buFont typeface="Arial" panose="020B0604020202020204" pitchFamily="34" charset="0"/>
                  <a:buChar char="•"/>
                </a:pPr>
                <a:r>
                  <a:rPr lang="zh-CN" altLang="en-US" dirty="0"/>
                  <a:t>存在一个最优策略</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r>
                      <a:rPr lang="zh-CN" altLang="en-US" i="1">
                        <a:latin typeface="Cambria Math" panose="02040503050406030204" pitchFamily="18" charset="0"/>
                      </a:rPr>
                      <m:t>好</m:t>
                    </m:r>
                  </m:oMath>
                </a14:m>
                <a:r>
                  <a:rPr lang="zh-CN" altLang="en-US" dirty="0"/>
                  <a:t>于或至少不差于任意其他策略</a:t>
                </a:r>
                <a:endParaRPr lang="en-US" altLang="zh-CN" dirty="0"/>
              </a:p>
              <a:p>
                <a:r>
                  <a:rPr lang="zh-CN" altLang="en-US" dirty="0"/>
                  <a:t>     即</a:t>
                </a:r>
                <a14:m>
                  <m:oMath xmlns:m="http://schemas.openxmlformats.org/officeDocument/2006/math">
                    <m:sSup>
                      <m:sSupPr>
                        <m:ctrlPr>
                          <a:rPr lang="en-US" altLang="zh-CN" i="1" smtClean="0">
                            <a:latin typeface="Cambria Math" panose="02040503050406030204" pitchFamily="18" charset="0"/>
                          </a:rPr>
                        </m:ctrlPr>
                      </m:sSupPr>
                      <m:e>
                        <m:r>
                          <a:rPr lang="zh-CN" altLang="en-US" b="1" i="1">
                            <a:latin typeface="Cambria Math" panose="02040503050406030204" pitchFamily="18" charset="0"/>
                          </a:rPr>
                          <m:t>𝝅</m:t>
                        </m:r>
                      </m:e>
                      <m:sup>
                        <m:r>
                          <a:rPr lang="zh-CN" altLang="en-US" b="1" i="1">
                            <a:latin typeface="Cambria Math" panose="02040503050406030204" pitchFamily="18" charset="0"/>
                          </a:rPr>
                          <m:t>∗</m:t>
                        </m:r>
                      </m:sup>
                    </m:sSup>
                    <m:r>
                      <a:rPr lang="en-US" altLang="zh-CN" b="1" i="1">
                        <a:latin typeface="Cambria Math" panose="02040503050406030204" pitchFamily="18" charset="0"/>
                      </a:rPr>
                      <m:t>≥</m:t>
                    </m:r>
                    <m:r>
                      <a:rPr lang="zh-CN" altLang="en-US" b="1" i="1">
                        <a:latin typeface="Cambria Math" panose="02040503050406030204" pitchFamily="18" charset="0"/>
                      </a:rPr>
                      <m:t>𝝅</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𝝅</m:t>
                    </m:r>
                  </m:oMath>
                </a14:m>
                <a:endParaRPr lang="en-US" altLang="zh-CN" dirty="0"/>
              </a:p>
              <a:p>
                <a:pPr marL="457200" indent="-457200">
                  <a:buFont typeface="Arial" panose="020B0604020202020204" pitchFamily="34" charset="0"/>
                  <a:buChar char="•"/>
                </a:pPr>
                <a:r>
                  <a:rPr lang="zh-CN" altLang="en-US" dirty="0"/>
                  <a:t>所有的最优策略有最优的状态值函数，</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𝝅</m:t>
                            </m:r>
                          </m:e>
                          <m:sup>
                            <m:r>
                              <a:rPr lang="en-US" altLang="zh-CN" b="1" i="1" smtClean="0">
                                <a:latin typeface="Cambria Math" panose="02040503050406030204" pitchFamily="18" charset="0"/>
                              </a:rPr>
                              <m:t>∗</m:t>
                            </m:r>
                          </m:sup>
                        </m:sSup>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a14:m>
                <a:endParaRPr lang="en-US" altLang="zh-CN" dirty="0"/>
              </a:p>
              <a:p>
                <a:pPr marL="457200" indent="-457200">
                  <a:buFont typeface="Arial" panose="020B0604020202020204" pitchFamily="34" charset="0"/>
                  <a:buChar char="•"/>
                </a:pPr>
                <a:r>
                  <a:rPr lang="zh-CN" altLang="en-US" dirty="0"/>
                  <a:t>所有的最优策略有最优的状态</a:t>
                </a:r>
                <a:r>
                  <a:rPr lang="en-US" altLang="zh-CN" dirty="0"/>
                  <a:t>—</a:t>
                </a:r>
                <a:r>
                  <a:rPr lang="zh-CN" altLang="en-US" dirty="0"/>
                  <a:t>动作值函数</a:t>
                </a:r>
                <a:endParaRPr lang="en-US" altLang="zh-CN" dirty="0"/>
              </a:p>
              <a:p>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𝑸</m:t>
                        </m:r>
                      </m:e>
                      <m:sup>
                        <m:sSup>
                          <m:sSupPr>
                            <m:ctrlPr>
                              <a:rPr lang="en-US" altLang="zh-CN" i="1">
                                <a:latin typeface="Cambria Math" panose="02040503050406030204" pitchFamily="18" charset="0"/>
                              </a:rPr>
                            </m:ctrlPr>
                          </m:sSupPr>
                          <m:e>
                            <m:r>
                              <a:rPr lang="zh-CN" altLang="en-US" i="1">
                                <a:latin typeface="Cambria Math" panose="02040503050406030204" pitchFamily="18" charset="0"/>
                              </a:rPr>
                              <m:t>𝝅</m:t>
                            </m:r>
                          </m:e>
                          <m:sup>
                            <m:r>
                              <a:rPr lang="en-US" altLang="zh-CN" i="1">
                                <a:latin typeface="Cambria Math" panose="02040503050406030204" pitchFamily="18" charset="0"/>
                              </a:rPr>
                              <m:t>∗</m:t>
                            </m:r>
                          </m:sup>
                        </m:sSup>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𝑸</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i="1">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0" y="3537285"/>
                <a:ext cx="9116150" cy="2821029"/>
              </a:xfrm>
              <a:prstGeom prst="rect">
                <a:avLst/>
              </a:prstGeom>
              <a:blipFill rotWithShape="0">
                <a:blip r:embed="rId3"/>
                <a:stretch>
                  <a:fillRect l="-1338" t="-280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强化学习途径</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36</a:t>
            </a:fld>
            <a:endParaRPr lang="en-US" altLang="zh-CN"/>
          </a:p>
        </p:txBody>
      </p:sp>
      <p:sp>
        <p:nvSpPr>
          <p:cNvPr id="6" name="内容占位符 5"/>
          <p:cNvSpPr>
            <a:spLocks noGrp="1"/>
          </p:cNvSpPr>
          <p:nvPr>
            <p:ph sz="half" idx="1"/>
          </p:nvPr>
        </p:nvSpPr>
        <p:spPr>
          <a:xfrm>
            <a:off x="0" y="1556792"/>
            <a:ext cx="9144000" cy="4320480"/>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马尔科夫决策过程</a:t>
            </a:r>
            <a:r>
              <a:rPr lang="en-US" altLang="zh-CN" dirty="0">
                <a:latin typeface="Times New Roman" panose="02020603050405020304" pitchFamily="18" charset="0"/>
                <a:cs typeface="Times New Roman" panose="02020603050405020304" pitchFamily="18" charset="0"/>
              </a:rPr>
              <a:t>(MDP):</a:t>
            </a:r>
            <a:r>
              <a:rPr lang="zh-CN" altLang="en-US" b="1" dirty="0">
                <a:solidFill>
                  <a:schemeClr val="bg1"/>
                </a:solidFill>
              </a:rPr>
              <a:t>动态规划（</a:t>
            </a:r>
            <a:r>
              <a:rPr lang="en-US" altLang="zh-CN" b="1" dirty="0">
                <a:solidFill>
                  <a:schemeClr val="bg1"/>
                </a:solidFill>
              </a:rPr>
              <a:t>DP</a:t>
            </a:r>
            <a:r>
              <a:rPr lang="zh-CN" altLang="en-US" b="1" dirty="0">
                <a:solidFill>
                  <a:schemeClr val="bg1"/>
                </a:solidFill>
              </a:rPr>
              <a:t>）</a:t>
            </a:r>
          </a:p>
          <a:p>
            <a:r>
              <a:rPr lang="zh-CN" altLang="en-US" sz="2400" dirty="0">
                <a:solidFill>
                  <a:srgbClr val="FF0000"/>
                </a:solidFill>
                <a:latin typeface="Times New Roman" panose="02020603050405020304" pitchFamily="18" charset="0"/>
                <a:cs typeface="Times New Roman" panose="02020603050405020304" pitchFamily="18" charset="0"/>
              </a:rPr>
              <a:t>动态规划（</a:t>
            </a:r>
            <a:r>
              <a:rPr lang="en-US" altLang="zh-CN" sz="2400" dirty="0">
                <a:solidFill>
                  <a:srgbClr val="FF0000"/>
                </a:solidFill>
                <a:latin typeface="Times New Roman" panose="02020603050405020304" pitchFamily="18" charset="0"/>
                <a:cs typeface="Times New Roman" panose="02020603050405020304" pitchFamily="18" charset="0"/>
              </a:rPr>
              <a:t>DP</a:t>
            </a:r>
            <a:r>
              <a:rPr lang="zh-CN" altLang="en-US" sz="2400" dirty="0">
                <a:solidFill>
                  <a:srgbClr val="FF0000"/>
                </a:solidFill>
                <a:latin typeface="Times New Roman" panose="02020603050405020304" pitchFamily="18" charset="0"/>
                <a:cs typeface="Times New Roman" panose="02020603050405020304" pitchFamily="18" charset="0"/>
              </a:rPr>
              <a:t>），需要行为模型</a:t>
            </a:r>
            <a:endParaRPr lang="en-US" altLang="zh-CN" sz="2400" dirty="0">
              <a:solidFill>
                <a:srgbClr val="FF0000"/>
              </a:solidFill>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强化学习（</a:t>
            </a:r>
            <a:r>
              <a:rPr lang="en-US" altLang="zh-CN" sz="2400" dirty="0">
                <a:solidFill>
                  <a:srgbClr val="FF0000"/>
                </a:solidFill>
                <a:latin typeface="Times New Roman" panose="02020603050405020304" pitchFamily="18" charset="0"/>
                <a:cs typeface="Times New Roman" panose="02020603050405020304" pitchFamily="18" charset="0"/>
              </a:rPr>
              <a:t>RL</a:t>
            </a:r>
            <a:r>
              <a:rPr lang="zh-CN" altLang="en-US" sz="2400" dirty="0">
                <a:solidFill>
                  <a:srgbClr val="FF0000"/>
                </a:solidFill>
                <a:latin typeface="Times New Roman" panose="02020603050405020304" pitchFamily="18" charset="0"/>
                <a:cs typeface="Times New Roman" panose="02020603050405020304" pitchFamily="18" charset="0"/>
              </a:rPr>
              <a:t>），无行为模型</a:t>
            </a:r>
            <a:endParaRPr lang="en-US" altLang="zh-CN" sz="2400" dirty="0">
              <a:solidFill>
                <a:srgbClr val="FF0000"/>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根据寻找最优策略的途径，</a:t>
            </a:r>
            <a:r>
              <a:rPr lang="en-US" altLang="zh-CN" dirty="0">
                <a:latin typeface="Times New Roman" panose="02020603050405020304" pitchFamily="18" charset="0"/>
                <a:cs typeface="Times New Roman" panose="02020603050405020304" pitchFamily="18" charset="0"/>
              </a:rPr>
              <a:t>DP</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RL</a:t>
            </a:r>
            <a:r>
              <a:rPr lang="zh-CN" altLang="en-US" dirty="0">
                <a:latin typeface="Times New Roman" panose="02020603050405020304" pitchFamily="18" charset="0"/>
                <a:cs typeface="Times New Roman" panose="02020603050405020304" pitchFamily="18" charset="0"/>
              </a:rPr>
              <a:t>算法都可分为三种</a:t>
            </a:r>
            <a:endParaRPr lang="en-US" altLang="zh-CN"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值迭代（</a:t>
            </a:r>
            <a:r>
              <a:rPr lang="en-US" altLang="zh-CN" sz="2400" dirty="0">
                <a:solidFill>
                  <a:srgbClr val="FF0000"/>
                </a:solidFill>
                <a:latin typeface="Times New Roman" panose="02020603050405020304" pitchFamily="18" charset="0"/>
                <a:cs typeface="Times New Roman" panose="02020603050405020304" pitchFamily="18" charset="0"/>
              </a:rPr>
              <a:t>Value iteration</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：寻找最优值函数，最优值函数包括每个状态或者每个状态动作对的最大回报。最优值函数用来计算最优策略</a:t>
            </a:r>
          </a:p>
          <a:p>
            <a:r>
              <a:rPr lang="zh-CN" altLang="en-US" sz="2400" dirty="0">
                <a:solidFill>
                  <a:srgbClr val="FF0000"/>
                </a:solidFill>
                <a:latin typeface="Times New Roman" panose="02020603050405020304" pitchFamily="18" charset="0"/>
                <a:cs typeface="Times New Roman" panose="02020603050405020304" pitchFamily="18" charset="0"/>
              </a:rPr>
              <a:t>策略迭代（</a:t>
            </a:r>
            <a:r>
              <a:rPr lang="en-US" altLang="zh-CN" sz="2400" dirty="0">
                <a:solidFill>
                  <a:srgbClr val="FF0000"/>
                </a:solidFill>
                <a:latin typeface="Times New Roman" panose="02020603050405020304" pitchFamily="18" charset="0"/>
                <a:cs typeface="Times New Roman" panose="02020603050405020304" pitchFamily="18" charset="0"/>
              </a:rPr>
              <a:t>Policy iteration</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：通过构建值函数（而不是最优值函数）来评估策略，然后利用这些值函数，寻找新的、改进的策略</a:t>
            </a:r>
            <a:endParaRPr lang="en-US" altLang="zh-CN" sz="2400" dirty="0">
              <a:latin typeface="Times New Roman" panose="02020603050405020304" pitchFamily="18" charset="0"/>
              <a:cs typeface="Times New Roman" panose="02020603050405020304" pitchFamily="18" charset="0"/>
            </a:endParaRPr>
          </a:p>
          <a:p>
            <a:r>
              <a:rPr lang="zh-CN" altLang="en-US" sz="2400" dirty="0">
                <a:solidFill>
                  <a:srgbClr val="FF0000"/>
                </a:solidFill>
                <a:latin typeface="Times New Roman" panose="02020603050405020304" pitchFamily="18" charset="0"/>
                <a:cs typeface="Times New Roman" panose="02020603050405020304" pitchFamily="18" charset="0"/>
              </a:rPr>
              <a:t>策略搜索（</a:t>
            </a:r>
            <a:r>
              <a:rPr lang="en-US" altLang="zh-CN" sz="2400" dirty="0">
                <a:solidFill>
                  <a:srgbClr val="FF0000"/>
                </a:solidFill>
                <a:latin typeface="Times New Roman" panose="02020603050405020304" pitchFamily="18" charset="0"/>
                <a:cs typeface="Times New Roman" panose="02020603050405020304" pitchFamily="18" charset="0"/>
              </a:rPr>
              <a:t>Policy search</a:t>
            </a:r>
            <a:r>
              <a:rPr lang="zh-CN" altLang="en-US" sz="2400" dirty="0">
                <a:solidFill>
                  <a:srgbClr val="FF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：使用优化技术，直接寻找最优策略</a:t>
            </a:r>
          </a:p>
          <a:p>
            <a:endParaRPr lang="zh-CN" altLang="en-US" dirty="0"/>
          </a:p>
        </p:txBody>
      </p:sp>
    </p:spTree>
    <p:extLst>
      <p:ext uri="{BB962C8B-B14F-4D97-AF65-F5344CB8AC3E}">
        <p14:creationId xmlns:p14="http://schemas.microsoft.com/office/powerpoint/2010/main" val="260682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iSu" panose="02010509060101010101" pitchFamily="49" charset="-122"/>
              </a:rPr>
              <a:t>基于值函数的强化学习方法</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37</a:t>
            </a:fld>
            <a:endParaRPr lang="en-US" altLang="zh-CN"/>
          </a:p>
        </p:txBody>
      </p:sp>
      <p:sp>
        <p:nvSpPr>
          <p:cNvPr id="6" name="内容占位符 5"/>
          <p:cNvSpPr>
            <a:spLocks noGrp="1"/>
          </p:cNvSpPr>
          <p:nvPr>
            <p:ph sz="half" idx="1"/>
          </p:nvPr>
        </p:nvSpPr>
        <p:spPr>
          <a:xfrm>
            <a:off x="457200" y="1844824"/>
            <a:ext cx="8229600" cy="4876651"/>
          </a:xfrm>
        </p:spPr>
        <p:txBody>
          <a:bodyPr/>
          <a:lstStyle/>
          <a:p>
            <a:pPr marL="1257300" lvl="2" indent="-342900" eaLnBrk="1" hangingPunct="1">
              <a:spcBef>
                <a:spcPct val="50000"/>
              </a:spcBef>
              <a:defRPr/>
            </a:pPr>
            <a:r>
              <a:rPr lang="zh-CN" altLang="en-US" sz="2800" dirty="0">
                <a:solidFill>
                  <a:schemeClr val="tx2">
                    <a:lumMod val="75000"/>
                  </a:schemeClr>
                </a:solidFill>
              </a:rPr>
              <a:t>动态规划</a:t>
            </a:r>
            <a:endParaRPr lang="en-US" altLang="zh-CN" sz="2800" dirty="0">
              <a:solidFill>
                <a:schemeClr val="tx2">
                  <a:lumMod val="75000"/>
                </a:schemeClr>
              </a:solidFill>
            </a:endParaRPr>
          </a:p>
          <a:p>
            <a:pPr marL="1714500" lvl="3" indent="-342900" eaLnBrk="1" hangingPunct="1">
              <a:spcBef>
                <a:spcPct val="50000"/>
              </a:spcBef>
              <a:defRPr/>
            </a:pPr>
            <a:r>
              <a:rPr lang="zh-CN" altLang="en-US" sz="2600" dirty="0">
                <a:solidFill>
                  <a:schemeClr val="tx2">
                    <a:lumMod val="75000"/>
                  </a:schemeClr>
                </a:solidFill>
              </a:rPr>
              <a:t>策略迭代</a:t>
            </a:r>
            <a:endParaRPr lang="en-US" altLang="zh-CN" sz="2600" dirty="0">
              <a:solidFill>
                <a:schemeClr val="tx2">
                  <a:lumMod val="75000"/>
                </a:schemeClr>
              </a:solidFill>
            </a:endParaRPr>
          </a:p>
          <a:p>
            <a:pPr marL="1714500" lvl="3" indent="-342900" eaLnBrk="1" hangingPunct="1">
              <a:spcBef>
                <a:spcPct val="50000"/>
              </a:spcBef>
              <a:defRPr/>
            </a:pPr>
            <a:r>
              <a:rPr lang="zh-CN" altLang="en-US" sz="2600" dirty="0">
                <a:solidFill>
                  <a:schemeClr val="tx2">
                    <a:lumMod val="75000"/>
                  </a:schemeClr>
                </a:solidFill>
              </a:rPr>
              <a:t>值迭代</a:t>
            </a:r>
            <a:endParaRPr lang="en-US" altLang="zh-CN" sz="2600" dirty="0">
              <a:solidFill>
                <a:schemeClr val="tx2">
                  <a:lumMod val="75000"/>
                </a:schemeClr>
              </a:solidFill>
            </a:endParaRPr>
          </a:p>
          <a:p>
            <a:pPr marL="1257300" lvl="2" indent="-342900" eaLnBrk="1" hangingPunct="1">
              <a:spcBef>
                <a:spcPct val="50000"/>
              </a:spcBef>
              <a:defRPr/>
            </a:pPr>
            <a:r>
              <a:rPr lang="zh-CN" altLang="en-US" sz="2800" dirty="0">
                <a:solidFill>
                  <a:schemeClr val="tx2">
                    <a:lumMod val="75000"/>
                  </a:schemeClr>
                </a:solidFill>
              </a:rPr>
              <a:t>蒙特卡罗方法</a:t>
            </a:r>
          </a:p>
          <a:p>
            <a:pPr marL="1257300" lvl="2" indent="-342900" eaLnBrk="1" hangingPunct="1">
              <a:spcBef>
                <a:spcPct val="50000"/>
              </a:spcBef>
              <a:defRPr/>
            </a:pPr>
            <a:r>
              <a:rPr lang="zh-CN" altLang="en-US" sz="2800" dirty="0">
                <a:solidFill>
                  <a:schemeClr val="tx2">
                    <a:lumMod val="75000"/>
                  </a:schemeClr>
                </a:solidFill>
              </a:rPr>
              <a:t>时序差分学习</a:t>
            </a:r>
          </a:p>
          <a:p>
            <a:pPr marL="1257300" lvl="2" indent="-342900" eaLnBrk="1" hangingPunct="1">
              <a:spcBef>
                <a:spcPct val="50000"/>
              </a:spcBef>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Q</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学习</a:t>
            </a:r>
            <a:endParaRPr lang="en-US" altLang="zh-CN" sz="2800" dirty="0">
              <a:solidFill>
                <a:schemeClr val="tx2">
                  <a:lumMod val="75000"/>
                </a:schemeClr>
              </a:solidFill>
              <a:latin typeface="Times New Roman" panose="02020603050405020304" pitchFamily="18" charset="0"/>
              <a:cs typeface="Times New Roman" panose="02020603050405020304" pitchFamily="18" charset="0"/>
            </a:endParaRPr>
          </a:p>
          <a:p>
            <a:pPr marL="1257300" lvl="2" indent="-342900" eaLnBrk="1" hangingPunct="1">
              <a:spcBef>
                <a:spcPct val="50000"/>
              </a:spcBef>
              <a:defRPr/>
            </a:pPr>
            <a:r>
              <a:rPr lang="en-US" altLang="zh-CN" sz="2800" dirty="0">
                <a:solidFill>
                  <a:schemeClr val="tx2">
                    <a:lumMod val="75000"/>
                  </a:schemeClr>
                </a:solidFill>
                <a:latin typeface="Times New Roman" panose="02020603050405020304" pitchFamily="18" charset="0"/>
                <a:cs typeface="Times New Roman" panose="02020603050405020304" pitchFamily="18" charset="0"/>
              </a:rPr>
              <a:t>SARSA</a:t>
            </a:r>
            <a:r>
              <a:rPr lang="zh-CN" altLang="en-US" sz="2800" dirty="0">
                <a:solidFill>
                  <a:schemeClr val="tx2">
                    <a:lumMod val="75000"/>
                  </a:schemeClr>
                </a:solidFill>
                <a:latin typeface="Times New Roman" panose="02020603050405020304" pitchFamily="18" charset="0"/>
                <a:cs typeface="Times New Roman" panose="02020603050405020304" pitchFamily="18" charset="0"/>
              </a:rPr>
              <a:t>学习</a:t>
            </a:r>
          </a:p>
          <a:p>
            <a:pPr marL="1257300" lvl="2" indent="-342900" eaLnBrk="1" hangingPunct="1">
              <a:spcBef>
                <a:spcPct val="50000"/>
              </a:spcBef>
              <a:defRPr/>
            </a:pPr>
            <a:r>
              <a:rPr lang="zh-CN" altLang="en-US" sz="2800" dirty="0">
                <a:solidFill>
                  <a:schemeClr val="tx2">
                    <a:lumMod val="75000"/>
                  </a:schemeClr>
                </a:solidFill>
              </a:rPr>
              <a:t>值函数逼近强化学习</a:t>
            </a:r>
            <a:endParaRPr lang="en-US" altLang="zh-CN" sz="3600" dirty="0">
              <a:solidFill>
                <a:schemeClr val="tx2">
                  <a:lumMod val="75000"/>
                </a:schemeClr>
              </a:solidFill>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基于模型的</a:t>
            </a:r>
            <a:r>
              <a:rPr lang="zh-CN" altLang="en-US" dirty="0">
                <a:solidFill>
                  <a:srgbClr val="FF0000"/>
                </a:solidFill>
              </a:rPr>
              <a:t>动态规划</a:t>
            </a:r>
            <a:r>
              <a:rPr lang="zh-CN" altLang="en-US" dirty="0"/>
              <a:t>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动态规划</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38</a:t>
            </a:fld>
            <a:endParaRPr lang="en-US" altLang="zh-CN"/>
          </a:p>
        </p:txBody>
      </p:sp>
      <p:sp>
        <p:nvSpPr>
          <p:cNvPr id="6" name="内容占位符 5"/>
          <p:cNvSpPr>
            <a:spLocks noGrp="1"/>
          </p:cNvSpPr>
          <p:nvPr>
            <p:ph sz="half" idx="1"/>
          </p:nvPr>
        </p:nvSpPr>
        <p:spPr>
          <a:xfrm>
            <a:off x="107504" y="1844824"/>
            <a:ext cx="9036496" cy="4876651"/>
          </a:xfrm>
        </p:spPr>
        <p:txBody>
          <a:bodyPr/>
          <a:lstStyle/>
          <a:p>
            <a:pPr>
              <a:buFont typeface="Wingdings" panose="05000000000000000000" pitchFamily="2" charset="2"/>
              <a:buChar char="n"/>
            </a:pPr>
            <a:r>
              <a:rPr lang="zh-CN" altLang="en-US" dirty="0"/>
              <a:t>动态规划</a:t>
            </a:r>
            <a:r>
              <a:rPr lang="en-US" altLang="zh-CN" dirty="0">
                <a:latin typeface="Times New Roman" panose="02020603050405020304" pitchFamily="18" charset="0"/>
                <a:cs typeface="Times New Roman" panose="02020603050405020304" pitchFamily="18" charset="0"/>
                <a:sym typeface="Wingdings" panose="05000000000000000000" pitchFamily="2" charset="2"/>
              </a:rPr>
              <a:t>:(1956,Bellman)</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t>通过把复杂问题划分为子问题，并对子问题进行求解，最后把子问题的解结合起来解决原问题</a:t>
            </a:r>
            <a:endParaRPr lang="en-US" altLang="zh-CN" dirty="0"/>
          </a:p>
          <a:p>
            <a:r>
              <a:rPr lang="zh-CN" altLang="en-US" dirty="0"/>
              <a:t>动态：问题由一系列的状态组成，而且状态能一步步地改变</a:t>
            </a:r>
            <a:endParaRPr lang="en-US" altLang="zh-CN" dirty="0"/>
          </a:p>
          <a:p>
            <a:r>
              <a:rPr lang="zh-CN" altLang="en-US" dirty="0"/>
              <a:t>规划：即优化每一个子问题</a:t>
            </a:r>
            <a:endParaRPr lang="en-US" altLang="zh-CN" dirty="0"/>
          </a:p>
          <a:p>
            <a:pPr marL="0" indent="0">
              <a:buNone/>
            </a:pPr>
            <a:r>
              <a:rPr lang="zh-CN" altLang="en-US" dirty="0">
                <a:latin typeface="Times New Roman" panose="02020603050405020304" pitchFamily="18" charset="0"/>
                <a:cs typeface="Times New Roman" panose="02020603050405020304" pitchFamily="18" charset="0"/>
              </a:rPr>
              <a:t>因为</a:t>
            </a:r>
            <a:r>
              <a:rPr lang="en-US" altLang="zh-CN" dirty="0">
                <a:latin typeface="Times New Roman" panose="02020603050405020304" pitchFamily="18" charset="0"/>
                <a:cs typeface="Times New Roman" panose="02020603050405020304" pitchFamily="18" charset="0"/>
              </a:rPr>
              <a:t>MDP </a:t>
            </a:r>
            <a:r>
              <a:rPr lang="zh-CN" altLang="en-US" dirty="0">
                <a:latin typeface="Times New Roman" panose="02020603050405020304" pitchFamily="18" charset="0"/>
                <a:cs typeface="Times New Roman" panose="02020603050405020304" pitchFamily="18" charset="0"/>
              </a:rPr>
              <a:t>的 </a:t>
            </a:r>
            <a:r>
              <a:rPr lang="en-US" altLang="zh-CN" dirty="0">
                <a:latin typeface="Times New Roman" panose="02020603050405020304" pitchFamily="18" charset="0"/>
                <a:cs typeface="Times New Roman" panose="02020603050405020304" pitchFamily="18" charset="0"/>
              </a:rPr>
              <a:t>Markov </a:t>
            </a:r>
            <a:r>
              <a:rPr lang="zh-CN" altLang="en-US" dirty="0">
                <a:latin typeface="Times New Roman" panose="02020603050405020304" pitchFamily="18" charset="0"/>
                <a:cs typeface="Times New Roman" panose="02020603050405020304" pitchFamily="18" charset="0"/>
              </a:rPr>
              <a:t>特性，即某一时刻的子问题仅仅取决于上一时刻的子问题的 </a:t>
            </a:r>
            <a:r>
              <a:rPr lang="en-US" altLang="zh-CN" dirty="0">
                <a:latin typeface="Times New Roman" panose="02020603050405020304" pitchFamily="18" charset="0"/>
                <a:cs typeface="Times New Roman" panose="02020603050405020304" pitchFamily="18" charset="0"/>
              </a:rPr>
              <a:t>action</a:t>
            </a:r>
            <a:r>
              <a:rPr lang="zh-CN" altLang="en-US" dirty="0">
                <a:latin typeface="Times New Roman" panose="02020603050405020304" pitchFamily="18" charset="0"/>
                <a:cs typeface="Times New Roman" panose="02020603050405020304" pitchFamily="18" charset="0"/>
              </a:rPr>
              <a:t>，并且 </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方程可以递归地切分子问题，所以可以采用动态规划来求解 </a:t>
            </a:r>
            <a:r>
              <a:rPr lang="en-US" altLang="zh-CN" dirty="0">
                <a:latin typeface="Times New Roman" panose="02020603050405020304" pitchFamily="18" charset="0"/>
                <a:cs typeface="Times New Roman" panose="02020603050405020304" pitchFamily="18" charset="0"/>
              </a:rPr>
              <a:t>Bellman </a:t>
            </a:r>
            <a:r>
              <a:rPr lang="zh-CN" altLang="en-US" dirty="0">
                <a:latin typeface="Times New Roman" panose="02020603050405020304" pitchFamily="18" charset="0"/>
                <a:cs typeface="Times New Roman" panose="02020603050405020304" pitchFamily="18" charset="0"/>
              </a:rPr>
              <a:t>方程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p>
        </p:txBody>
      </p:sp>
      <p:sp>
        <p:nvSpPr>
          <p:cNvPr id="3" name="文本占位符 2"/>
          <p:cNvSpPr>
            <a:spLocks noGrp="1"/>
          </p:cNvSpPr>
          <p:nvPr>
            <p:ph type="body" sz="quarter" idx="13"/>
          </p:nvPr>
        </p:nvSpPr>
        <p:spPr/>
        <p:txBody>
          <a:bodyPr/>
          <a:lstStyle/>
          <a:p>
            <a:r>
              <a:rPr lang="zh-CN" altLang="en-US" dirty="0"/>
              <a:t>强化学习</a:t>
            </a:r>
          </a:p>
          <a:p>
            <a:endParaRPr lang="zh-CN" altLang="en-US" dirty="0"/>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39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85193" y="3467545"/>
                <a:ext cx="8579296" cy="3071367"/>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策略迭代</a:t>
                </a:r>
                <a:r>
                  <a:rPr lang="en-US" altLang="zh-CN" dirty="0">
                    <a:latin typeface="Times New Roman" panose="02020603050405020304" pitchFamily="18" charset="0"/>
                    <a:cs typeface="Times New Roman" panose="02020603050405020304" pitchFamily="18" charset="0"/>
                  </a:rPr>
                  <a:t>(policy iteration):</a:t>
                </a:r>
              </a:p>
              <a:p>
                <a:pPr marL="0" indent="0">
                  <a:buNone/>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、策略评估（</a:t>
                </a:r>
                <a:r>
                  <a:rPr lang="en-US" altLang="zh-CN" dirty="0">
                    <a:latin typeface="Times New Roman" panose="02020603050405020304" pitchFamily="18" charset="0"/>
                    <a:cs typeface="Times New Roman" panose="02020603050405020304" pitchFamily="18" charset="0"/>
                  </a:rPr>
                  <a:t>policy evaluation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计算当前策略下，每个状态的值函数</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策略评估可以通过贝尔曼方程进行迭代计算</a:t>
                </a:r>
                <a14:m>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𝑉</m:t>
                        </m:r>
                      </m:e>
                      <m:sup>
                        <m:r>
                          <a:rPr lang="zh-CN" altLang="en-US" sz="2000" i="1" smtClean="0">
                            <a:latin typeface="Cambria Math" panose="02040503050406030204" pitchFamily="18" charset="0"/>
                          </a:rPr>
                          <m:t>𝜋</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，如果状态有限时，也可以通过直接求解</a:t>
                </a:r>
                <a:r>
                  <a:rPr lang="en-US" altLang="zh-CN" sz="2000" dirty="0">
                    <a:latin typeface="Times New Roman" panose="02020603050405020304" pitchFamily="18" charset="0"/>
                    <a:cs typeface="Times New Roman" panose="02020603050405020304" pitchFamily="18" charset="0"/>
                  </a:rPr>
                  <a:t>Bellman</a:t>
                </a:r>
                <a:r>
                  <a:rPr lang="zh-CN" altLang="en-US" sz="2000" dirty="0">
                    <a:latin typeface="Times New Roman" panose="02020603050405020304" pitchFamily="18" charset="0"/>
                    <a:cs typeface="Times New Roman" panose="02020603050405020304" pitchFamily="18" charset="0"/>
                  </a:rPr>
                  <a:t>方程来得到</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𝑉</m:t>
                        </m:r>
                      </m:e>
                      <m:sup>
                        <m:r>
                          <a:rPr lang="zh-CN" altLang="en-US" sz="2000" i="1">
                            <a:latin typeface="Cambria Math" panose="02040503050406030204" pitchFamily="18" charset="0"/>
                          </a:rPr>
                          <m:t>𝜋</m:t>
                        </m:r>
                      </m:sup>
                    </m:sSup>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、策略改进</a:t>
                </a:r>
                <a:r>
                  <a:rPr lang="en-US" altLang="zh-CN" dirty="0">
                    <a:latin typeface="Times New Roman" panose="02020603050405020304" pitchFamily="18" charset="0"/>
                    <a:cs typeface="Times New Roman" panose="02020603050405020304" pitchFamily="18" charset="0"/>
                  </a:rPr>
                  <a:t>(policy improvement)</a:t>
                </a:r>
                <a:r>
                  <a:rPr lang="zh-CN" altLang="en-US" dirty="0">
                    <a:latin typeface="Times New Roman" panose="02020603050405020304" pitchFamily="18" charset="0"/>
                    <a:cs typeface="Times New Roman" panose="02020603050405020304" pitchFamily="18" charset="0"/>
                  </a:rPr>
                  <a:t>：根据值函数来更新策略（</a:t>
                </a:r>
                <a:r>
                  <a:rPr lang="zh-CN" altLang="en-US" sz="2000" dirty="0">
                    <a:latin typeface="Times New Roman" panose="02020603050405020304" pitchFamily="18" charset="0"/>
                    <a:cs typeface="Times New Roman" panose="02020603050405020304" pitchFamily="18" charset="0"/>
                  </a:rPr>
                  <a:t>可</a:t>
                </a:r>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𝜀</m:t>
                    </m:r>
                  </m:oMath>
                </a14:m>
                <a:r>
                  <a:rPr lang="zh-CN" altLang="en-US" sz="2000" dirty="0">
                    <a:latin typeface="Times New Roman" panose="02020603050405020304" pitchFamily="18" charset="0"/>
                    <a:cs typeface="Times New Roman" panose="02020603050405020304" pitchFamily="18" charset="0"/>
                  </a:rPr>
                  <a:t>贪心算法找当前最优策略</a:t>
                </a:r>
                <a:r>
                  <a:rPr lang="zh-CN" altLang="en-US"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85193" y="3467545"/>
                <a:ext cx="8579296" cy="3071367"/>
              </a:xfrm>
              <a:blipFill>
                <a:blip r:embed="rId2"/>
                <a:stretch>
                  <a:fillRect l="-1420" t="-2778" r="-71" b="-5357"/>
                </a:stretch>
              </a:blipFill>
            </p:spPr>
            <p:txBody>
              <a:bodyPr/>
              <a:lstStyle/>
              <a:p>
                <a:r>
                  <a:rPr lang="zh-CN" altLang="en-US">
                    <a:noFill/>
                  </a:rPr>
                  <a:t> </a:t>
                </a:r>
              </a:p>
            </p:txBody>
          </p:sp>
        </mc:Fallback>
      </mc:AlternateContent>
      <p:sp>
        <p:nvSpPr>
          <p:cNvPr id="7" name="文本框 6"/>
          <p:cNvSpPr txBox="1"/>
          <p:nvPr/>
        </p:nvSpPr>
        <p:spPr>
          <a:xfrm>
            <a:off x="282352" y="1492384"/>
            <a:ext cx="8579295" cy="1815882"/>
          </a:xfrm>
          <a:prstGeom prst="rect">
            <a:avLst/>
          </a:prstGeom>
          <a:noFill/>
        </p:spPr>
        <p:txBody>
          <a:bodyPr wrap="square" rtlCol="0">
            <a:spAutoFit/>
          </a:bodyPr>
          <a:lstStyle/>
          <a:p>
            <a:r>
              <a:rPr lang="zh-CN" altLang="en-US" b="0" dirty="0"/>
              <a:t>动态规划方法：</a:t>
            </a:r>
            <a:endParaRPr lang="en-US" altLang="zh-CN" b="0" dirty="0"/>
          </a:p>
          <a:p>
            <a:r>
              <a:rPr lang="zh-CN" altLang="en-US" b="0" dirty="0"/>
              <a:t>模型已知时，可以通过贝尔曼方程迭代来计算值函数</a:t>
            </a:r>
            <a:endParaRPr lang="en-US" altLang="zh-CN" b="0" dirty="0"/>
          </a:p>
          <a:p>
            <a:pPr marL="457200" indent="-457200">
              <a:buFont typeface="Arial" panose="020B0604020202020204" pitchFamily="34" charset="0"/>
              <a:buChar char="•"/>
            </a:pPr>
            <a:r>
              <a:rPr lang="zh-CN" altLang="en-US" b="0" dirty="0"/>
              <a:t>策略迭代</a:t>
            </a:r>
            <a:endParaRPr lang="en-US" altLang="zh-CN" b="0" dirty="0"/>
          </a:p>
          <a:p>
            <a:pPr marL="457200" indent="-457200">
              <a:buFont typeface="Arial" panose="020B0604020202020204" pitchFamily="34" charset="0"/>
              <a:buChar char="•"/>
            </a:pPr>
            <a:r>
              <a:rPr lang="zh-CN" altLang="en-US" b="0" dirty="0"/>
              <a:t>值迭代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35696"/>
            <a:ext cx="8229600" cy="1143000"/>
          </a:xfrm>
        </p:spPr>
        <p:txBody>
          <a:bodyPr/>
          <a:lstStyle/>
          <a:p>
            <a:r>
              <a:rPr lang="zh-CN" altLang="en-US" dirty="0"/>
              <a:t>强化学习</a:t>
            </a:r>
            <a:r>
              <a:rPr lang="en-US" altLang="zh-CN" dirty="0"/>
              <a:t>(</a:t>
            </a:r>
            <a:r>
              <a:rPr lang="en-US" altLang="zh-CN" dirty="0">
                <a:latin typeface="Times New Roman" panose="02020603050405020304" pitchFamily="18" charset="0"/>
                <a:cs typeface="Times New Roman" panose="02020603050405020304" pitchFamily="18" charset="0"/>
              </a:rPr>
              <a:t>Reinforcement Learning</a:t>
            </a:r>
            <a:r>
              <a:rPr lang="en-US" altLang="zh-CN" dirty="0"/>
              <a:t>)</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a:t>
            </a:fld>
            <a:endParaRPr lang="en-US" altLang="zh-CN"/>
          </a:p>
        </p:txBody>
      </p:sp>
      <p:sp>
        <p:nvSpPr>
          <p:cNvPr id="6" name="内容占位符 5"/>
          <p:cNvSpPr>
            <a:spLocks noGrp="1"/>
          </p:cNvSpPr>
          <p:nvPr>
            <p:ph sz="half" idx="1"/>
          </p:nvPr>
        </p:nvSpPr>
        <p:spPr>
          <a:xfrm>
            <a:off x="53752" y="1295097"/>
            <a:ext cx="9036496" cy="2713219"/>
          </a:xfrm>
        </p:spPr>
        <p:txBody>
          <a:bodyPr/>
          <a:lstStyle/>
          <a:p>
            <a:r>
              <a:rPr lang="zh-CN" altLang="en-US" dirty="0">
                <a:latin typeface="Times New Roman" panose="02020603050405020304" pitchFamily="18" charset="0"/>
                <a:cs typeface="Times New Roman" panose="02020603050405020304" pitchFamily="18" charset="0"/>
              </a:rPr>
              <a:t>增强学习、再励学习</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学习状态和行为之间的映射，使得系统行为从环境中获得的累积奖励值最大</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主动试探，尝试与失败（</a:t>
            </a:r>
            <a:r>
              <a:rPr lang="en-US" altLang="zh-CN" dirty="0">
                <a:latin typeface="Times New Roman" panose="02020603050405020304" pitchFamily="18" charset="0"/>
                <a:cs typeface="Times New Roman" panose="02020603050405020304" pitchFamily="18" charset="0"/>
              </a:rPr>
              <a:t>trial-and-error)</a:t>
            </a:r>
            <a:r>
              <a:rPr lang="zh-CN" altLang="en-US" dirty="0">
                <a:latin typeface="Times New Roman" panose="02020603050405020304" pitchFamily="18" charset="0"/>
                <a:cs typeface="Times New Roman" panose="02020603050405020304" pitchFamily="18" charset="0"/>
              </a:rPr>
              <a:t>，评价性反馈</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某个动作导致环境正的回报，智能体产生这个动作的趋势会加强，反之趋势会减弱</a:t>
            </a:r>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4716016" y="4370128"/>
            <a:ext cx="158417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智能体</a:t>
            </a:r>
          </a:p>
        </p:txBody>
      </p:sp>
      <p:sp>
        <p:nvSpPr>
          <p:cNvPr id="8" name="矩形 7"/>
          <p:cNvSpPr/>
          <p:nvPr/>
        </p:nvSpPr>
        <p:spPr>
          <a:xfrm>
            <a:off x="4716016" y="5882296"/>
            <a:ext cx="158417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环境</a:t>
            </a:r>
          </a:p>
        </p:txBody>
      </p:sp>
      <p:cxnSp>
        <p:nvCxnSpPr>
          <p:cNvPr id="10" name="肘形连接符 9"/>
          <p:cNvCxnSpPr>
            <a:stCxn id="7" idx="3"/>
            <a:endCxn id="8" idx="3"/>
          </p:cNvCxnSpPr>
          <p:nvPr/>
        </p:nvCxnSpPr>
        <p:spPr>
          <a:xfrm>
            <a:off x="6300192" y="4694164"/>
            <a:ext cx="12700" cy="1512168"/>
          </a:xfrm>
          <a:prstGeom prst="bentConnector3">
            <a:avLst>
              <a:gd name="adj1" fmla="val 660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7078080" y="5127201"/>
                <a:ext cx="1254318" cy="523220"/>
              </a:xfrm>
              <a:prstGeom prst="rect">
                <a:avLst/>
              </a:prstGeom>
              <a:noFill/>
            </p:spPr>
            <p:txBody>
              <a:bodyPr wrap="none" rtlCol="0">
                <a:spAutoFit/>
              </a:bodyPr>
              <a:lstStyle/>
              <a:p>
                <a:r>
                  <a:rPr lang="zh-CN" altLang="en-US" dirty="0"/>
                  <a:t>行为</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𝒕</m:t>
                        </m:r>
                      </m:sub>
                    </m:sSub>
                  </m:oMath>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078080" y="5127201"/>
                <a:ext cx="1254318" cy="523220"/>
              </a:xfrm>
              <a:prstGeom prst="rect">
                <a:avLst/>
              </a:prstGeom>
              <a:blipFill rotWithShape="0">
                <a:blip r:embed="rId3"/>
                <a:stretch>
                  <a:fillRect l="-9709" t="-15116" b="-27907"/>
                </a:stretch>
              </a:blipFill>
            </p:spPr>
            <p:txBody>
              <a:bodyPr/>
              <a:lstStyle/>
              <a:p>
                <a:r>
                  <a:rPr lang="zh-CN" altLang="en-US">
                    <a:noFill/>
                  </a:rPr>
                  <a:t> </a:t>
                </a:r>
                <a:endParaRPr lang="zh-CN" altLang="en-US">
                  <a:noFill/>
                </a:endParaRPr>
              </a:p>
            </p:txBody>
          </p:sp>
        </mc:Fallback>
      </mc:AlternateContent>
      <p:cxnSp>
        <p:nvCxnSpPr>
          <p:cNvPr id="19" name="直接连接符 18"/>
          <p:cNvCxnSpPr/>
          <p:nvPr/>
        </p:nvCxnSpPr>
        <p:spPr>
          <a:xfrm flipV="1">
            <a:off x="2771800" y="4874184"/>
            <a:ext cx="0" cy="1152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771800" y="4874184"/>
            <a:ext cx="1944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123728" y="4442136"/>
            <a:ext cx="0" cy="1944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123728" y="4442135"/>
            <a:ext cx="25922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p:cNvSpPr txBox="1"/>
              <p:nvPr/>
            </p:nvSpPr>
            <p:spPr>
              <a:xfrm>
                <a:off x="826180" y="4903932"/>
                <a:ext cx="1211037" cy="523220"/>
              </a:xfrm>
              <a:prstGeom prst="rect">
                <a:avLst/>
              </a:prstGeom>
              <a:noFill/>
            </p:spPr>
            <p:txBody>
              <a:bodyPr wrap="none" rtlCol="0">
                <a:spAutoFit/>
              </a:bodyPr>
              <a:lstStyle/>
              <a:p>
                <a:r>
                  <a:rPr lang="zh-CN" altLang="en-US" dirty="0"/>
                  <a:t>状态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826180" y="4903932"/>
                <a:ext cx="1211037" cy="523220"/>
              </a:xfrm>
              <a:prstGeom prst="rect">
                <a:avLst/>
              </a:prstGeom>
              <a:blipFill rotWithShape="0">
                <a:blip r:embed="rId4"/>
                <a:stretch>
                  <a:fillRect l="-10606" t="-15116"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778484" y="4963157"/>
                <a:ext cx="1223861" cy="523220"/>
              </a:xfrm>
              <a:prstGeom prst="rect">
                <a:avLst/>
              </a:prstGeom>
              <a:noFill/>
            </p:spPr>
            <p:txBody>
              <a:bodyPr wrap="none" rtlCol="0">
                <a:spAutoFit/>
              </a:bodyPr>
              <a:lstStyle/>
              <a:p>
                <a:r>
                  <a:rPr lang="zh-CN" altLang="en-US" dirty="0"/>
                  <a:t>回报</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sub>
                    </m:sSub>
                  </m:oMath>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778484" y="4963157"/>
                <a:ext cx="1223861" cy="523220"/>
              </a:xfrm>
              <a:prstGeom prst="rect">
                <a:avLst/>
              </a:prstGeom>
              <a:blipFill rotWithShape="0">
                <a:blip r:embed="rId5"/>
                <a:stretch>
                  <a:fillRect l="-10448" t="-15116"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3879883" y="5487234"/>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37" name="文本框 36"/>
              <p:cNvSpPr txBox="1">
                <a:spLocks noRot="1" noChangeAspect="1" noMove="1" noResize="1" noEditPoints="1" noAdjustHandles="1" noChangeArrowheads="1" noChangeShapeType="1" noTextEdit="1"/>
              </p:cNvSpPr>
              <p:nvPr/>
            </p:nvSpPr>
            <p:spPr>
              <a:xfrm>
                <a:off x="3879883" y="5487234"/>
                <a:ext cx="940129"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3862398" y="6217878"/>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3862398" y="6217878"/>
                <a:ext cx="927305"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cxnSp>
        <p:nvCxnSpPr>
          <p:cNvPr id="40" name="直接连接符 39"/>
          <p:cNvCxnSpPr/>
          <p:nvPr/>
        </p:nvCxnSpPr>
        <p:spPr>
          <a:xfrm>
            <a:off x="3678754" y="5769288"/>
            <a:ext cx="0" cy="9922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H="1">
            <a:off x="3678754" y="6397468"/>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3683002" y="6026312"/>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2771800" y="6026312"/>
            <a:ext cx="9069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2123728" y="6386352"/>
            <a:ext cx="1555026" cy="111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zh-CN" altLang="en-US" sz="4400" dirty="0"/>
              <a:t>动态规划算法</a:t>
            </a:r>
            <a:r>
              <a:rPr lang="en-US" altLang="zh-CN" sz="4400" dirty="0"/>
              <a:t>—</a:t>
            </a:r>
            <a:r>
              <a:rPr lang="zh-CN" altLang="en-US" sz="4400" dirty="0"/>
              <a:t>策略迭代</a:t>
            </a:r>
            <a:endParaRPr lang="zh-CN" altLang="en-US" sz="4400" dirty="0">
              <a:solidFill>
                <a:srgbClr val="0000FF"/>
              </a:solidFill>
              <a:latin typeface="STXinwei" panose="02010800040101010101" pitchFamily="2" charset="-122"/>
              <a:ea typeface="STXinwei" panose="02010800040101010101" pitchFamily="2" charset="-122"/>
            </a:endParaRPr>
          </a:p>
        </p:txBody>
      </p:sp>
      <p:sp>
        <p:nvSpPr>
          <p:cNvPr id="2" name="文本占位符 1"/>
          <p:cNvSpPr>
            <a:spLocks noGrp="1"/>
          </p:cNvSpPr>
          <p:nvPr>
            <p:ph type="body" sz="quarter" idx="13"/>
          </p:nvPr>
        </p:nvSpPr>
        <p:spPr/>
        <p:txBody>
          <a:bodyPr/>
          <a:lstStyle/>
          <a:p>
            <a:r>
              <a:rPr lang="zh-CN" altLang="en-US" dirty="0"/>
              <a:t>强化学习</a:t>
            </a:r>
          </a:p>
        </p:txBody>
      </p:sp>
      <p:sp>
        <p:nvSpPr>
          <p:cNvPr id="3" name="文本占位符 2"/>
          <p:cNvSpPr>
            <a:spLocks noGrp="1"/>
          </p:cNvSpPr>
          <p:nvPr>
            <p:ph type="body" sz="quarter" idx="14"/>
          </p:nvPr>
        </p:nvSpPr>
        <p:spPr/>
        <p:txBody>
          <a:bodyPr/>
          <a:lstStyle/>
          <a:p>
            <a:r>
              <a:rPr lang="zh-CN" altLang="en-US" dirty="0"/>
              <a:t>值函数方法</a:t>
            </a:r>
          </a:p>
        </p:txBody>
      </p:sp>
      <p:sp>
        <p:nvSpPr>
          <p:cNvPr id="16" name="灯片编号占位符 7"/>
          <p:cNvSpPr>
            <a:spLocks noGrp="1"/>
          </p:cNvSpPr>
          <p:nvPr>
            <p:ph type="sldNum" sz="quarter" idx="17"/>
          </p:nvPr>
        </p:nvSpPr>
        <p:spPr/>
        <p:txBody>
          <a:bodyPr/>
          <a:lstStyle/>
          <a:p>
            <a:fld id="{28BCBB8F-9EB0-45AE-B9D4-B219A522DC32}" type="slidenum">
              <a:rPr lang="zh-CN" altLang="en-US"/>
              <a:t>40</a:t>
            </a:fld>
            <a:endParaRPr lang="en-US" altLang="zh-CN"/>
          </a:p>
        </p:txBody>
      </p:sp>
      <p:grpSp>
        <p:nvGrpSpPr>
          <p:cNvPr id="150551" name="Group 23"/>
          <p:cNvGrpSpPr/>
          <p:nvPr/>
        </p:nvGrpSpPr>
        <p:grpSpPr bwMode="auto">
          <a:xfrm>
            <a:off x="1370015" y="2439989"/>
            <a:ext cx="5761038" cy="1471613"/>
            <a:chOff x="863" y="1537"/>
            <a:chExt cx="3629" cy="927"/>
          </a:xfrm>
        </p:grpSpPr>
        <p:sp>
          <p:nvSpPr>
            <p:cNvPr id="150533" name="Rectangle 5"/>
            <p:cNvSpPr>
              <a:spLocks noChangeArrowheads="1"/>
            </p:cNvSpPr>
            <p:nvPr/>
          </p:nvSpPr>
          <p:spPr bwMode="auto">
            <a:xfrm>
              <a:off x="863" y="1979"/>
              <a:ext cx="15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2400" dirty="0">
                  <a:latin typeface="Arial" panose="020B0604020202020204" pitchFamily="34" charset="0"/>
                </a:rPr>
                <a:t> policy evaluation</a:t>
              </a:r>
            </a:p>
          </p:txBody>
        </p:sp>
        <p:sp>
          <p:nvSpPr>
            <p:cNvPr id="150534" name="Rectangle 6"/>
            <p:cNvSpPr>
              <a:spLocks noChangeArrowheads="1"/>
            </p:cNvSpPr>
            <p:nvPr/>
          </p:nvSpPr>
          <p:spPr bwMode="auto">
            <a:xfrm>
              <a:off x="2720" y="1946"/>
              <a:ext cx="177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dirty="0">
                  <a:latin typeface="Arial" panose="020B0604020202020204" pitchFamily="34" charset="0"/>
                </a:rPr>
                <a:t>policy improvement</a:t>
              </a:r>
            </a:p>
            <a:p>
              <a:pPr algn="ctr" eaLnBrk="0" hangingPunct="0"/>
              <a:r>
                <a:rPr lang="en-US" altLang="en-US" sz="2400" dirty="0">
                  <a:latin typeface="Arial" panose="020B0604020202020204" pitchFamily="34" charset="0"/>
                </a:rPr>
                <a:t>“</a:t>
              </a:r>
              <a:r>
                <a:rPr lang="en-US" altLang="en-US" sz="2400" dirty="0" err="1">
                  <a:latin typeface="Arial" panose="020B0604020202020204" pitchFamily="34" charset="0"/>
                </a:rPr>
                <a:t>greedification</a:t>
              </a:r>
              <a:r>
                <a:rPr lang="en-US" altLang="en-US" sz="2400" dirty="0">
                  <a:latin typeface="Arial" panose="020B0604020202020204" pitchFamily="34" charset="0"/>
                </a:rPr>
                <a:t>”</a:t>
              </a:r>
            </a:p>
          </p:txBody>
        </p:sp>
        <p:sp>
          <p:nvSpPr>
            <p:cNvPr id="150535" name="Freeform 7"/>
            <p:cNvSpPr/>
            <p:nvPr/>
          </p:nvSpPr>
          <p:spPr bwMode="auto">
            <a:xfrm>
              <a:off x="1191" y="1537"/>
              <a:ext cx="471" cy="416"/>
            </a:xfrm>
            <a:custGeom>
              <a:avLst/>
              <a:gdLst>
                <a:gd name="T0" fmla="*/ 432 w 471"/>
                <a:gd name="T1" fmla="*/ 416 h 416"/>
                <a:gd name="T2" fmla="*/ 424 w 471"/>
                <a:gd name="T3" fmla="*/ 184 h 416"/>
                <a:gd name="T4" fmla="*/ 144 w 471"/>
                <a:gd name="T5" fmla="*/ 120 h 416"/>
                <a:gd name="T6" fmla="*/ 0 w 471"/>
                <a:gd name="T7" fmla="*/ 0 h 416"/>
              </a:gdLst>
              <a:ahLst/>
              <a:cxnLst>
                <a:cxn ang="0">
                  <a:pos x="T0" y="T1"/>
                </a:cxn>
                <a:cxn ang="0">
                  <a:pos x="T2" y="T3"/>
                </a:cxn>
                <a:cxn ang="0">
                  <a:pos x="T4" y="T5"/>
                </a:cxn>
                <a:cxn ang="0">
                  <a:pos x="T6" y="T7"/>
                </a:cxn>
              </a:cxnLst>
              <a:rect l="0" t="0" r="r" b="b"/>
              <a:pathLst>
                <a:path w="471" h="416">
                  <a:moveTo>
                    <a:pt x="432" y="416"/>
                  </a:moveTo>
                  <a:cubicBezTo>
                    <a:pt x="451" y="324"/>
                    <a:pt x="471" y="233"/>
                    <a:pt x="424" y="184"/>
                  </a:cubicBezTo>
                  <a:cubicBezTo>
                    <a:pt x="376" y="134"/>
                    <a:pt x="214" y="150"/>
                    <a:pt x="144" y="120"/>
                  </a:cubicBezTo>
                  <a:cubicBezTo>
                    <a:pt x="73" y="89"/>
                    <a:pt x="36" y="44"/>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36" name="Freeform 8"/>
            <p:cNvSpPr/>
            <p:nvPr/>
          </p:nvSpPr>
          <p:spPr bwMode="auto">
            <a:xfrm>
              <a:off x="1831" y="1561"/>
              <a:ext cx="1136" cy="392"/>
            </a:xfrm>
            <a:custGeom>
              <a:avLst/>
              <a:gdLst>
                <a:gd name="T0" fmla="*/ 1136 w 1136"/>
                <a:gd name="T1" fmla="*/ 392 h 392"/>
                <a:gd name="T2" fmla="*/ 872 w 1136"/>
                <a:gd name="T3" fmla="*/ 208 h 392"/>
                <a:gd name="T4" fmla="*/ 176 w 1136"/>
                <a:gd name="T5" fmla="*/ 168 h 392"/>
                <a:gd name="T6" fmla="*/ 0 w 1136"/>
                <a:gd name="T7" fmla="*/ 0 h 392"/>
              </a:gdLst>
              <a:ahLst/>
              <a:cxnLst>
                <a:cxn ang="0">
                  <a:pos x="T0" y="T1"/>
                </a:cxn>
                <a:cxn ang="0">
                  <a:pos x="T2" y="T3"/>
                </a:cxn>
                <a:cxn ang="0">
                  <a:pos x="T4" y="T5"/>
                </a:cxn>
                <a:cxn ang="0">
                  <a:pos x="T6" y="T7"/>
                </a:cxn>
              </a:cxnLst>
              <a:rect l="0" t="0" r="r" b="b"/>
              <a:pathLst>
                <a:path w="1136" h="392">
                  <a:moveTo>
                    <a:pt x="1136" y="392"/>
                  </a:moveTo>
                  <a:cubicBezTo>
                    <a:pt x="1083" y="318"/>
                    <a:pt x="1031" y="245"/>
                    <a:pt x="872" y="208"/>
                  </a:cubicBezTo>
                  <a:cubicBezTo>
                    <a:pt x="712" y="170"/>
                    <a:pt x="321" y="202"/>
                    <a:pt x="176" y="168"/>
                  </a:cubicBezTo>
                  <a:cubicBezTo>
                    <a:pt x="30" y="133"/>
                    <a:pt x="15" y="66"/>
                    <a:pt x="0"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0547" name="AutoShape 19"/>
          <p:cNvSpPr/>
          <p:nvPr/>
        </p:nvSpPr>
        <p:spPr bwMode="auto">
          <a:xfrm>
            <a:off x="7434001" y="4486983"/>
            <a:ext cx="215900" cy="1008062"/>
          </a:xfrm>
          <a:prstGeom prst="rightBrace">
            <a:avLst>
              <a:gd name="adj1" fmla="val 3890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49" name="Text Box 21"/>
          <p:cNvSpPr txBox="1">
            <a:spLocks noChangeArrowheads="1"/>
          </p:cNvSpPr>
          <p:nvPr/>
        </p:nvSpPr>
        <p:spPr bwMode="auto">
          <a:xfrm>
            <a:off x="7620000" y="4502012"/>
            <a:ext cx="2016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latin typeface="Arial" panose="020B0604020202020204" pitchFamily="34" charset="0"/>
              </a:rPr>
              <a:t>Policy Iteration</a:t>
            </a:r>
          </a:p>
        </p:txBody>
      </p:sp>
      <mc:AlternateContent xmlns:mc="http://schemas.openxmlformats.org/markup-compatibility/2006" xmlns:a14="http://schemas.microsoft.com/office/drawing/2010/main">
        <mc:Choice Requires="a14">
          <p:sp>
            <p:nvSpPr>
              <p:cNvPr id="8" name="文本框 7"/>
              <p:cNvSpPr txBox="1"/>
              <p:nvPr/>
            </p:nvSpPr>
            <p:spPr>
              <a:xfrm>
                <a:off x="1028979" y="2008562"/>
                <a:ext cx="7362272" cy="5532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𝝅</m:t>
                          </m:r>
                        </m:e>
                        <m:sub>
                          <m:r>
                            <a:rPr lang="en-US" altLang="zh-CN" b="1" i="1" smtClean="0">
                              <a:latin typeface="Cambria Math" panose="02040503050406030204" pitchFamily="18" charset="0"/>
                            </a:rPr>
                            <m:t>𝟎</m:t>
                          </m:r>
                        </m:sub>
                      </m:sSub>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𝟎</m:t>
                              </m:r>
                            </m:sub>
                          </m:sSub>
                        </m:sup>
                      </m:sSup>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b="1" i="1" smtClean="0">
                              <a:latin typeface="Cambria Math" panose="02040503050406030204" pitchFamily="18" charset="0"/>
                            </a:rPr>
                            <m:t>𝟏</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b="1" i="1" smtClean="0">
                                  <a:latin typeface="Cambria Math" panose="02040503050406030204" pitchFamily="18" charset="0"/>
                                </a:rPr>
                                <m:t>𝟏</m:t>
                              </m:r>
                            </m:sub>
                          </m:sSub>
                        </m:sup>
                      </m:sSup>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𝑽</m:t>
                          </m:r>
                        </m:e>
                        <m:sup>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sup>
                      </m:sSup>
                      <m:r>
                        <a:rPr lang="en-US" altLang="zh-CN"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𝝅</m:t>
                          </m:r>
                        </m:e>
                        <m:sup>
                          <m:r>
                            <a:rPr lang="zh-CN" altLang="en-US" i="1">
                              <a:latin typeface="Cambria Math" panose="02040503050406030204" pitchFamily="18" charset="0"/>
                              <a:ea typeface="Cambria Math" panose="02040503050406030204" pitchFamily="18" charset="0"/>
                            </a:rPr>
                            <m:t>∗</m:t>
                          </m:r>
                        </m:sup>
                      </m:s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028979" y="2008562"/>
                <a:ext cx="7362272" cy="553293"/>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302" y="5179665"/>
                <a:ext cx="7559698" cy="655821"/>
              </a:xfrm>
              <a:prstGeom prst="rect">
                <a:avLst/>
              </a:prstGeom>
              <a:noFill/>
            </p:spPr>
            <p:txBody>
              <a:bodyPr wrap="none"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zh-CN" altLang="en-US" i="1">
                            <a:latin typeface="Cambria Math" panose="02040503050406030204" pitchFamily="18" charset="0"/>
                          </a:rPr>
                          <m:t>𝝅</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e>
                    </m:d>
                    <m:r>
                      <a:rPr lang="en-US" altLang="zh-CN" i="1">
                        <a:latin typeface="Cambria Math" panose="02040503050406030204" pitchFamily="18" charset="0"/>
                      </a:rPr>
                      <m:t>=</m:t>
                    </m:r>
                    <m:r>
                      <a:rPr lang="en-US" altLang="zh-CN">
                        <a:latin typeface="Cambria Math" panose="02040503050406030204" pitchFamily="18" charset="0"/>
                      </a:rPr>
                      <m:t>𝐚𝐫𝐠</m:t>
                    </m:r>
                  </m:oMath>
                </a14:m>
                <a:r>
                  <a:rPr lang="zh-CN" altLang="en-US" dirty="0"/>
                  <a:t> </a:t>
                </a:r>
                <a14:m>
                  <m:oMath xmlns:m="http://schemas.openxmlformats.org/officeDocument/2006/math">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i="1" dirty="0">
                                <a:latin typeface="Cambria Math" panose="02040503050406030204" pitchFamily="18" charset="0"/>
                              </a:rPr>
                              <m:t>𝒂</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𝑨</m:t>
                            </m:r>
                          </m:lim>
                        </m:limLow>
                      </m:fName>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sub>
                          <m:sup/>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𝑷</m:t>
                                </m:r>
                              </m:e>
                              <m:sub>
                                <m:r>
                                  <a:rPr lang="en-US" altLang="zh-CN" i="1">
                                    <a:latin typeface="Cambria Math" panose="02040503050406030204" pitchFamily="18" charset="0"/>
                                  </a:rPr>
                                  <m:t>𝒔</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sub>
                              <m:sup>
                                <m:r>
                                  <a:rPr lang="en-US" altLang="zh-CN" i="1">
                                    <a:latin typeface="Cambria Math" panose="02040503050406030204" pitchFamily="18" charset="0"/>
                                  </a:rPr>
                                  <m:t>𝒂</m:t>
                                </m:r>
                              </m:sup>
                            </m:sSubSup>
                          </m:e>
                        </m:nary>
                        <m:d>
                          <m:dPr>
                            <m:ctrlPr>
                              <a:rPr lang="en-US" altLang="zh-CN" i="1">
                                <a:latin typeface="Cambria Math" panose="02040503050406030204" pitchFamily="18" charset="0"/>
                              </a:rPr>
                            </m:ctrlPr>
                          </m:dPr>
                          <m:e>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𝒔𝒔</m:t>
                                </m:r>
                                <m:r>
                                  <a:rPr lang="en-US" altLang="zh-CN" b="1" i="1" smtClean="0">
                                    <a:latin typeface="Cambria Math" panose="02040503050406030204" pitchFamily="18" charset="0"/>
                                  </a:rPr>
                                  <m:t>′</m:t>
                                </m:r>
                              </m:sub>
                              <m:sup>
                                <m:r>
                                  <a:rPr lang="en-US" altLang="zh-CN" b="1" i="1" smtClean="0">
                                    <a:latin typeface="Cambria Math" panose="02040503050406030204" pitchFamily="18" charset="0"/>
                                  </a:rPr>
                                  <m:t>𝒂</m:t>
                                </m:r>
                              </m:sup>
                            </m:sSubSup>
                            <m:r>
                              <a:rPr lang="en-US" altLang="zh-CN" i="1" smtClean="0">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𝜸</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sub>
                              <m:sup/>
                              <m:e>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𝑽</m:t>
                                    </m:r>
                                  </m:e>
                                  <m:sup>
                                    <m:r>
                                      <a:rPr lang="en-US" altLang="zh-CN" i="1">
                                        <a:latin typeface="Cambria Math" panose="02040503050406030204" pitchFamily="18" charset="0"/>
                                        <a:ea typeface="Cambria Math" panose="02040503050406030204" pitchFamily="18" charset="0"/>
                                      </a:rPr>
                                      <m:t>𝝅</m:t>
                                    </m:r>
                                  </m:sup>
                                </m:sSup>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b="1" i="1" smtClean="0">
                                    <a:latin typeface="Cambria Math" panose="02040503050406030204" pitchFamily="18" charset="0"/>
                                  </a:rPr>
                                  <m:t>′</m:t>
                                </m:r>
                                <m:r>
                                  <a:rPr lang="en-US" altLang="zh-CN" i="1">
                                    <a:latin typeface="Cambria Math" panose="02040503050406030204" pitchFamily="18" charset="0"/>
                                  </a:rPr>
                                  <m:t>)</m:t>
                                </m:r>
                              </m:e>
                            </m:nary>
                          </m:e>
                        </m:d>
                      </m:e>
                    </m:func>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302" y="5179665"/>
                <a:ext cx="7559698" cy="65582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矩形 9"/>
              <p:cNvSpPr/>
              <p:nvPr/>
            </p:nvSpPr>
            <p:spPr>
              <a:xfrm>
                <a:off x="1136806" y="4191227"/>
                <a:ext cx="6269299" cy="9882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cs typeface="Times New Roman" panose="02020603050405020304" pitchFamily="18" charset="0"/>
                            </a:rPr>
                            <m:t>𝑽</m:t>
                          </m:r>
                        </m:e>
                        <m:sub>
                          <m:r>
                            <a:rPr lang="en-US" altLang="zh-CN" sz="2400" b="1" i="1" smtClean="0">
                              <a:solidFill>
                                <a:srgbClr val="FF0000"/>
                              </a:solidFill>
                              <a:latin typeface="Cambria Math" panose="02040503050406030204" pitchFamily="18" charset="0"/>
                              <a:cs typeface="Times New Roman" panose="02020603050405020304" pitchFamily="18" charset="0"/>
                            </a:rPr>
                            <m:t>𝒌</m:t>
                          </m:r>
                          <m:r>
                            <a:rPr lang="en-US" altLang="zh-CN" sz="2400" b="1" i="1" smtClean="0">
                              <a:solidFill>
                                <a:srgbClr val="FF0000"/>
                              </a:solidFill>
                              <a:latin typeface="Cambria Math" panose="02040503050406030204" pitchFamily="18" charset="0"/>
                              <a:cs typeface="Times New Roman" panose="02020603050405020304" pitchFamily="18" charset="0"/>
                            </a:rPr>
                            <m:t>+</m:t>
                          </m:r>
                          <m:r>
                            <a:rPr lang="en-US" altLang="zh-CN" sz="2400" b="1" i="1" smtClean="0">
                              <a:solidFill>
                                <a:srgbClr val="FF0000"/>
                              </a:solidFill>
                              <a:latin typeface="Cambria Math" panose="02040503050406030204" pitchFamily="18" charset="0"/>
                              <a:cs typeface="Times New Roman" panose="02020603050405020304" pitchFamily="18" charset="0"/>
                            </a:rPr>
                            <m:t>𝟏</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cs typeface="Times New Roman" panose="020206030504050203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𝒂</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sub>
                        <m:sup/>
                        <m:e>
                          <m:r>
                            <a:rPr lang="zh-CN" altLang="en-US" sz="24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4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4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4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smtClean="0">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𝒔</m:t>
                                  </m:r>
                                  <m:r>
                                    <a:rPr lang="en-US" altLang="zh-CN" sz="240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136806" y="4191227"/>
                <a:ext cx="6269299" cy="98828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56792"/>
                <a:ext cx="8229600" cy="4569371"/>
              </a:xfrm>
            </p:spPr>
            <p: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五元组：</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zh-CN" altLang="en-US" b="0" i="1" smtClean="0">
                        <a:latin typeface="Cambria Math" panose="02040503050406030204" pitchFamily="18" charset="0"/>
                      </a:rPr>
                      <m:t>𝛾</m:t>
                    </m:r>
                  </m:oMath>
                </a14:m>
                <a:endParaRPr lang="en-US" altLang="zh-CN"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初始化</a:t>
                </a:r>
                <a:r>
                  <a:rPr lang="en-US" altLang="zh-CN" sz="20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策略评估</a:t>
                </a:r>
                <a:endParaRPr lang="en-US" altLang="zh-CN" sz="2000" dirty="0">
                  <a:solidFill>
                    <a:srgbClr val="FF000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根据贝尔曼方程，</a:t>
                </a:r>
                <a:r>
                  <a:rPr lang="zh-CN" altLang="en-US" sz="2000" dirty="0">
                    <a:solidFill>
                      <a:srgbClr val="FF0000"/>
                    </a:solidFill>
                    <a:latin typeface="Times New Roman" panose="02020603050405020304" pitchFamily="18" charset="0"/>
                    <a:cs typeface="Times New Roman" panose="02020603050405020304" pitchFamily="18" charset="0"/>
                  </a:rPr>
                  <a:t>计算</a:t>
                </a:r>
                <a14:m>
                  <m:oMath xmlns:m="http://schemas.openxmlformats.org/officeDocument/2006/math">
                    <m:sSup>
                      <m:sSupPr>
                        <m:ctrlPr>
                          <a:rPr lang="en-US" altLang="zh-CN" sz="200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𝑉</m:t>
                        </m:r>
                      </m:e>
                      <m:sup>
                        <m:r>
                          <a:rPr lang="zh-CN" altLang="en-US" sz="2000" i="1" smtClean="0">
                            <a:solidFill>
                              <a:srgbClr val="FF0000"/>
                            </a:solidFill>
                            <a:latin typeface="Cambria Math" panose="02040503050406030204" pitchFamily="18" charset="0"/>
                          </a:rPr>
                          <m:t>𝜋</m:t>
                        </m:r>
                      </m:sup>
                    </m:sSup>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𝑠</m:t>
                        </m:r>
                      </m:e>
                    </m:d>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m:t>
                    </m:r>
                    <m:r>
                      <a:rPr lang="en-US" altLang="zh-CN" sz="2000" b="0" i="1" smtClean="0">
                        <a:solidFill>
                          <a:srgbClr val="FF0000"/>
                        </a:solidFill>
                        <a:latin typeface="Cambria Math" panose="02040503050406030204" pitchFamily="18" charset="0"/>
                        <a:ea typeface="Cambria Math" panose="02040503050406030204" pitchFamily="18" charset="0"/>
                      </a:rPr>
                      <m:t>𝑠</m:t>
                    </m:r>
                  </m:oMath>
                </a14:m>
                <a:endParaRPr lang="en-US" altLang="zh-CN" sz="2000" b="0"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𝑉</m:t>
                        </m:r>
                      </m:e>
                      <m:sup>
                        <m:r>
                          <a:rPr lang="zh-CN" altLang="en-US" sz="2000" b="0" i="1" smtClean="0">
                            <a:latin typeface="Cambria Math" panose="02040503050406030204" pitchFamily="18" charset="0"/>
                            <a:ea typeface="Cambria Math" panose="02040503050406030204" pitchFamily="18" charset="0"/>
                          </a:rPr>
                          <m:t>𝜋</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策略改进</a:t>
                </a:r>
                <a:endParaRPr lang="en-US" altLang="zh-CN" sz="2000" dirty="0">
                  <a:solidFill>
                    <a:srgbClr val="FF000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r>
                  <a:rPr lang="zh-CN" altLang="en-US" sz="2000" dirty="0">
                    <a:latin typeface="Times New Roman" panose="02020603050405020304" pitchFamily="18" charset="0"/>
                    <a:cs typeface="Times New Roman" panose="02020603050405020304" pitchFamily="18" charset="0"/>
                  </a:rPr>
                  <a:t>根据公式，计算</a:t>
                </a:r>
                <a14:m>
                  <m:oMath xmlns:m="http://schemas.openxmlformats.org/officeDocument/2006/math">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zh-CN" altLang="en-US" sz="2000" i="1">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sz="2000" b="0" i="0" smtClean="0">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arg</m:t>
                    </m:r>
                  </m:oMath>
                </a14:m>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i="1" dirty="0" smtClean="0">
                            <a:latin typeface="Cambria Math" panose="02040503050406030204" pitchFamily="18" charset="0"/>
                          </a:rPr>
                        </m:ctrlPr>
                      </m:sSubPr>
                      <m:e>
                        <m:r>
                          <m:rPr>
                            <m:sty m:val="p"/>
                          </m:rPr>
                          <a:rPr lang="en-US" altLang="zh-CN" sz="2000" b="0" i="0" dirty="0" smtClean="0">
                            <a:latin typeface="Cambria Math" panose="02040503050406030204" pitchFamily="18" charset="0"/>
                          </a:rPr>
                          <m:t>max</m:t>
                        </m:r>
                      </m:e>
                      <m:sub>
                        <m:r>
                          <a:rPr lang="en-US" altLang="zh-CN" sz="2000" b="0" i="1" dirty="0" smtClean="0">
                            <a:latin typeface="Cambria Math" panose="02040503050406030204" pitchFamily="18" charset="0"/>
                          </a:rPr>
                          <m:t>𝑎</m:t>
                        </m:r>
                      </m:sub>
                    </m:sSub>
                    <m:r>
                      <a:rPr lang="en-US" altLang="zh-CN" sz="2000" i="1">
                        <a:latin typeface="Cambria Math" panose="02040503050406030204" pitchFamily="18" charset="0"/>
                      </a:rPr>
                      <m:t>𝑄</m:t>
                    </m:r>
                    <m:r>
                      <a:rPr lang="en-US" altLang="zh-CN" sz="2000" i="1">
                        <a:latin typeface="Cambria Math" panose="02040503050406030204" pitchFamily="18" charset="0"/>
                      </a:rPr>
                      <m:t>(</m:t>
                    </m:r>
                    <m:r>
                      <a:rPr lang="en-US" altLang="zh-CN" sz="2000" i="1">
                        <a:latin typeface="Cambria Math" panose="02040503050406030204" pitchFamily="18" charset="0"/>
                      </a:rPr>
                      <m:t>𝑠</m:t>
                    </m:r>
                    <m:r>
                      <a:rPr lang="en-US" altLang="zh-CN" sz="2000" i="1">
                        <a:latin typeface="Cambria Math" panose="02040503050406030204" pitchFamily="18" charset="0"/>
                      </a:rPr>
                      <m:t>,</m:t>
                    </m:r>
                    <m:r>
                      <a:rPr lang="en-US" altLang="zh-CN" sz="2000" i="1">
                        <a:latin typeface="Cambria Math" panose="02040503050406030204" pitchFamily="18" charset="0"/>
                      </a:rPr>
                      <m:t>𝑎</m:t>
                    </m:r>
                    <m:r>
                      <a:rPr lang="en-US" altLang="zh-CN" sz="2000" i="1">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a:t>
                </a:r>
                <a:r>
                  <a:rPr lang="zh-CN" altLang="en-US" sz="2000" dirty="0" err="1">
                    <a:latin typeface="Times New Roman" panose="02020603050405020304" pitchFamily="18" charset="0"/>
                    <a:cs typeface="Times New Roman" panose="02020603050405020304" pitchFamily="18" charset="0"/>
                  </a:rPr>
                  <a:t>策略</a:t>
                </a:r>
                <a14:m>
                  <m:oMath xmlns:m="http://schemas.openxmlformats.org/officeDocument/2006/math">
                    <m:r>
                      <a:rPr lang="zh-CN" altLang="en-US" sz="2000" i="1" smtClean="0">
                        <a:latin typeface="Cambria Math" panose="02040503050406030204" pitchFamily="18" charset="0"/>
                      </a:rPr>
                      <m:t>𝜋</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56792"/>
                <a:ext cx="8229600" cy="4569371"/>
              </a:xfrm>
              <a:blipFill>
                <a:blip r:embed="rId3"/>
                <a:stretch>
                  <a:fillRect l="-1333" t="-1733" b="-5733"/>
                </a:stretch>
              </a:blipFill>
            </p:spPr>
            <p:txBody>
              <a:bodyPr/>
              <a:lstStyle/>
              <a:p>
                <a:r>
                  <a:rPr lang="zh-CN" altLang="en-US">
                    <a:noFill/>
                  </a:rPr>
                  <a:t> </a:t>
                </a:r>
              </a:p>
            </p:txBody>
          </p:sp>
        </mc:Fallback>
      </mc:AlternateContent>
      <p:cxnSp>
        <p:nvCxnSpPr>
          <p:cNvPr id="8" name="直接连接符 7"/>
          <p:cNvCxnSpPr/>
          <p:nvPr/>
        </p:nvCxnSpPr>
        <p:spPr>
          <a:xfrm>
            <a:off x="1619672" y="3717032"/>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331640" y="2996952"/>
            <a:ext cx="0" cy="25922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p:cNvSpPr/>
              <p:nvPr/>
            </p:nvSpPr>
            <p:spPr>
              <a:xfrm>
                <a:off x="3812127" y="2817382"/>
                <a:ext cx="5184576" cy="764376"/>
              </a:xfrm>
              <a:prstGeom prst="rect">
                <a:avLst/>
              </a:prstGeom>
              <a:noFill/>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𝑽</m:t>
                          </m:r>
                        </m:e>
                        <m:sub>
                          <m:r>
                            <a:rPr lang="en-US" altLang="zh-CN" sz="1800" i="1">
                              <a:latin typeface="Cambria Math" panose="02040503050406030204" pitchFamily="18" charset="0"/>
                              <a:cs typeface="Times New Roman" panose="02020603050405020304" pitchFamily="18" charset="0"/>
                            </a:rPr>
                            <m:t>𝒌</m:t>
                          </m:r>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𝟏</m:t>
                          </m:r>
                        </m:sub>
                      </m:sSub>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cs typeface="Times New Roman" panose="02020603050405020304" pitchFamily="18" charset="0"/>
                        </a:rPr>
                        <m:t>)←</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𝒔</m:t>
                                  </m:r>
                                  <m:r>
                                    <a:rPr lang="en-US" altLang="zh-CN" sz="1800" i="1">
                                      <a:latin typeface="Cambria Math" panose="02040503050406030204" pitchFamily="18" charset="0"/>
                                      <a:cs typeface="Times New Roman" panose="02020603050405020304" pitchFamily="18" charset="0"/>
                                    </a:rPr>
                                    <m:t>′)</m:t>
                                  </m:r>
                                </m:e>
                              </m:d>
                            </m:e>
                          </m:nary>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812127" y="2817382"/>
                <a:ext cx="5184576" cy="764376"/>
              </a:xfrm>
              <a:prstGeom prst="rect">
                <a:avLst/>
              </a:prstGeom>
              <a:blipFill rotWithShape="0">
                <a:blip r:embed="rId4"/>
                <a:stretch>
                  <a:fillRect/>
                </a:stretch>
              </a:blipFill>
              <a:ln>
                <a:solidFill>
                  <a:srgbClr val="FF0000"/>
                </a:solidFill>
              </a:ln>
            </p:spPr>
            <p:txBody>
              <a:bodyPr/>
              <a:lstStyle/>
              <a:p>
                <a:r>
                  <a:rPr lang="zh-CN" altLang="en-US">
                    <a:noFill/>
                  </a:rPr>
                  <a:t> </a:t>
                </a:r>
                <a:endParaRPr lang="zh-CN" altLang="en-US">
                  <a:noFill/>
                </a:endParaRPr>
              </a:p>
            </p:txBody>
          </p:sp>
        </mc:Fallback>
      </mc:AlternateContent>
      <p:cxnSp>
        <p:nvCxnSpPr>
          <p:cNvPr id="11" name="直接箭头连接符 10"/>
          <p:cNvCxnSpPr/>
          <p:nvPr/>
        </p:nvCxnSpPr>
        <p:spPr>
          <a:xfrm flipV="1">
            <a:off x="3419872" y="3501008"/>
            <a:ext cx="392255" cy="340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6"/>
              <p:cNvSpPr txBox="1"/>
              <p:nvPr/>
            </p:nvSpPr>
            <p:spPr>
              <a:xfrm>
                <a:off x="3085772" y="5963855"/>
                <a:ext cx="6008878" cy="513795"/>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a:latin typeface="Cambria Math" panose="02040503050406030204" pitchFamily="18" charset="0"/>
                              <a:cs typeface="Times New Roman" panose="02020603050405020304" pitchFamily="18" charset="0"/>
                            </a:rPr>
                          </m:ctrlPr>
                        </m:sSupPr>
                        <m:e>
                          <m:r>
                            <a:rPr lang="en-US" altLang="zh-CN" sz="2400" b="0" i="1">
                              <a:latin typeface="Cambria Math" panose="02040503050406030204" pitchFamily="18" charset="0"/>
                              <a:cs typeface="Times New Roman" panose="02020603050405020304" pitchFamily="18" charset="0"/>
                            </a:rPr>
                            <m:t>𝑄</m:t>
                          </m:r>
                        </m:e>
                        <m:sup>
                          <m:r>
                            <a:rPr lang="zh-CN" altLang="en-US" sz="2400" b="0" i="1">
                              <a:latin typeface="Cambria Math" panose="02040503050406030204" pitchFamily="18" charset="0"/>
                              <a:cs typeface="Times New Roman" panose="02020603050405020304" pitchFamily="18" charset="0"/>
                            </a:rPr>
                            <m:t>𝜋</m:t>
                          </m:r>
                        </m:sup>
                      </m:sSup>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r>
                            <a:rPr lang="en-US" altLang="zh-CN" sz="2400" b="0" i="1">
                              <a:latin typeface="Cambria Math" panose="02040503050406030204" pitchFamily="18" charset="0"/>
                              <a:cs typeface="Times New Roman" panose="02020603050405020304" pitchFamily="18" charset="0"/>
                            </a:rPr>
                            <m:t>,</m:t>
                          </m:r>
                          <m:r>
                            <a:rPr lang="en-US" altLang="zh-CN" sz="2400" b="0" i="1">
                              <a:latin typeface="Cambria Math" panose="02040503050406030204" pitchFamily="18" charset="0"/>
                              <a:cs typeface="Times New Roman" panose="02020603050405020304" pitchFamily="18" charset="0"/>
                            </a:rPr>
                            <m:t>𝑎</m:t>
                          </m:r>
                        </m:e>
                      </m:d>
                      <m:r>
                        <a:rPr lang="en-US" altLang="zh-CN" sz="2400" b="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𝐸</m:t>
                          </m:r>
                        </m:e>
                        <m:sub>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𝑝</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ub>
                      </m:sSub>
                      <m:d>
                        <m:dPr>
                          <m:begChr m:val="["/>
                          <m:endChr m:val="]"/>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12" name="文本框 6"/>
              <p:cNvSpPr txBox="1">
                <a:spLocks noRot="1" noChangeAspect="1" noMove="1" noResize="1" noEditPoints="1" noAdjustHandles="1" noChangeArrowheads="1" noChangeShapeType="1" noTextEdit="1"/>
              </p:cNvSpPr>
              <p:nvPr/>
            </p:nvSpPr>
            <p:spPr>
              <a:xfrm>
                <a:off x="3085772" y="5963855"/>
                <a:ext cx="6008878" cy="513795"/>
              </a:xfrm>
              <a:prstGeom prst="rect">
                <a:avLst/>
              </a:prstGeom>
              <a:blipFill>
                <a:blip r:embed="rId5"/>
                <a:stretch>
                  <a:fillRect b="-8046"/>
                </a:stretch>
              </a:blipFill>
              <a:ln>
                <a:solidFill>
                  <a:srgbClr val="FF0000"/>
                </a:solidFill>
              </a:ln>
            </p:spPr>
            <p:txBody>
              <a:bodyPr/>
              <a:lstStyle/>
              <a:p>
                <a:r>
                  <a:rPr lang="zh-CN" altLang="en-US">
                    <a:noFill/>
                  </a:rPr>
                  <a:t> </a:t>
                </a:r>
              </a:p>
            </p:txBody>
          </p:sp>
        </mc:Fallback>
      </mc:AlternateContent>
      <p:cxnSp>
        <p:nvCxnSpPr>
          <p:cNvPr id="13" name="直接箭头连接符 10"/>
          <p:cNvCxnSpPr/>
          <p:nvPr/>
        </p:nvCxnSpPr>
        <p:spPr>
          <a:xfrm>
            <a:off x="3531673" y="4983820"/>
            <a:ext cx="392255" cy="8967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r>
                  <a:rPr lang="zh-CN" altLang="en-US" dirty="0"/>
                  <a:t>策略评估的收敛性：压缩映射原理</a:t>
                </a:r>
                <a:endParaRPr lang="en-US" altLang="zh-CN" dirty="0"/>
              </a:p>
              <a:p>
                <a:pPr marL="0" indent="0">
                  <a:buNone/>
                </a:pPr>
                <a:r>
                  <a:rPr lang="zh-CN" altLang="en-US" dirty="0"/>
                  <a:t>定义：设</a:t>
                </a:r>
                <a14:m>
                  <m:oMath xmlns:m="http://schemas.openxmlformats.org/officeDocument/2006/math">
                    <m:r>
                      <a:rPr lang="en-US" altLang="zh-CN" b="0" i="1" smtClean="0">
                        <a:latin typeface="Cambria Math" panose="02040503050406030204" pitchFamily="18" charset="0"/>
                      </a:rPr>
                      <m:t>𝑋</m:t>
                    </m:r>
                  </m:oMath>
                </a14:m>
                <a:r>
                  <a:rPr lang="zh-CN" altLang="en-US" dirty="0"/>
                  <a:t>是度量空间，其度量用</a:t>
                </a:r>
                <a14:m>
                  <m:oMath xmlns:m="http://schemas.openxmlformats.org/officeDocument/2006/math">
                    <m:r>
                      <a:rPr lang="zh-CN" altLang="en-US" i="1" smtClean="0">
                        <a:latin typeface="Cambria Math" panose="02040503050406030204" pitchFamily="18" charset="0"/>
                      </a:rPr>
                      <m:t>𝜌</m:t>
                    </m:r>
                  </m:oMath>
                </a14:m>
                <a:r>
                  <a:rPr lang="zh-CN" altLang="en-US" dirty="0"/>
                  <a:t>表示。映射</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0" smtClean="0">
                        <a:latin typeface="Cambria Math" panose="02040503050406030204" pitchFamily="18" charset="0"/>
                        <a:ea typeface="Cambria Math" panose="02040503050406030204" pitchFamily="18" charset="0"/>
                      </a:rPr>
                      <m:t>,</m:t>
                    </m:r>
                  </m:oMath>
                </a14:m>
                <a:r>
                  <a:rPr lang="zh-CN" altLang="en-US" dirty="0"/>
                  <a:t>若存在</a:t>
                </a:r>
                <a14:m>
                  <m:oMath xmlns:m="http://schemas.openxmlformats.org/officeDocument/2006/math">
                    <m:r>
                      <a:rPr lang="zh-CN" altLang="en-US" b="0" i="1" smtClean="0">
                        <a:latin typeface="Cambria Math" panose="02040503050406030204" pitchFamily="18" charset="0"/>
                      </a:rPr>
                      <m:t>𝛾</m:t>
                    </m:r>
                    <m:r>
                      <a:rPr lang="en-US" altLang="zh-CN" b="0" i="0"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𝛾</m:t>
                    </m:r>
                    <m:r>
                      <a:rPr lang="en-US" altLang="zh-CN" b="0" i="1" smtClean="0">
                        <a:latin typeface="Cambria Math" panose="02040503050406030204" pitchFamily="18" charset="0"/>
                        <a:ea typeface="Cambria Math" panose="02040503050406030204" pitchFamily="18" charset="0"/>
                      </a:rPr>
                      <m:t>≤1</m:t>
                    </m:r>
                    <m:r>
                      <a:rPr lang="en-US" altLang="zh-CN" b="0" i="0" smtClean="0">
                        <a:latin typeface="Cambria Math" panose="02040503050406030204" pitchFamily="18" charset="0"/>
                        <a:ea typeface="Cambria Math" panose="02040503050406030204" pitchFamily="18" charset="0"/>
                      </a:rPr>
                      <m:t>,</m:t>
                    </m:r>
                  </m:oMath>
                </a14:m>
                <a:r>
                  <a:rPr lang="zh-CN" altLang="en-US" dirty="0"/>
                  <a:t>使得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𝜌</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𝑇𝑥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𝑇𝑦</m:t>
                          </m:r>
                        </m:e>
                      </m:d>
                      <m:r>
                        <a:rPr lang="en-US" altLang="zh-CN" b="0" i="1" dirty="0" smtClean="0">
                          <a:latin typeface="Cambria Math" panose="02040503050406030204" pitchFamily="18" charset="0"/>
                          <a:ea typeface="Cambria Math" panose="02040503050406030204" pitchFamily="18" charset="0"/>
                        </a:rPr>
                        <m:t>≤</m:t>
                      </m:r>
                      <m:r>
                        <a:rPr lang="zh-CN" altLang="en-US" b="0" i="1" dirty="0" smtClean="0">
                          <a:latin typeface="Cambria Math" panose="02040503050406030204" pitchFamily="18" charset="0"/>
                          <a:ea typeface="Cambria Math" panose="02040503050406030204" pitchFamily="18" charset="0"/>
                        </a:rPr>
                        <m:t>𝛾𝜌</m:t>
                      </m:r>
                      <m:d>
                        <m:dPr>
                          <m:ctrlPr>
                            <a:rPr lang="en-US" altLang="zh-CN" b="0" i="1" dirty="0" smtClean="0">
                              <a:latin typeface="Cambria Math" panose="02040503050406030204" pitchFamily="18" charset="0"/>
                              <a:ea typeface="Cambria Math" panose="02040503050406030204" pitchFamily="18" charset="0"/>
                            </a:rPr>
                          </m:ctrlPr>
                        </m:dPr>
                        <m:e>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e>
                      </m:d>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𝑦</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𝐴</m:t>
                      </m:r>
                    </m:oMath>
                  </m:oMathPara>
                </a14:m>
                <a:endParaRPr lang="en-US" altLang="zh-CN" b="0" dirty="0">
                  <a:ea typeface="Cambria Math" panose="02040503050406030204" pitchFamily="18" charset="0"/>
                </a:endParaRPr>
              </a:p>
              <a:p>
                <a:pPr marL="0" indent="0">
                  <a:buNone/>
                </a:pPr>
                <a:r>
                  <a:rPr lang="zh-CN" altLang="en-US" dirty="0"/>
                  <a:t>则称</a:t>
                </a:r>
                <a14:m>
                  <m:oMath xmlns:m="http://schemas.openxmlformats.org/officeDocument/2006/math">
                    <m:r>
                      <a:rPr lang="en-US" altLang="zh-CN" b="0" i="1" smtClean="0">
                        <a:latin typeface="Cambria Math" panose="02040503050406030204" pitchFamily="18" charset="0"/>
                      </a:rPr>
                      <m:t>𝑇</m:t>
                    </m:r>
                  </m:oMath>
                </a14:m>
                <a:r>
                  <a:rPr lang="zh-CN" altLang="en-US" dirty="0"/>
                  <a:t>是</a:t>
                </a:r>
                <a14:m>
                  <m:oMath xmlns:m="http://schemas.openxmlformats.org/officeDocument/2006/math">
                    <m:r>
                      <a:rPr lang="en-US" altLang="zh-CN" b="0" i="1" dirty="0" smtClean="0">
                        <a:latin typeface="Cambria Math" panose="02040503050406030204" pitchFamily="18" charset="0"/>
                      </a:rPr>
                      <m:t>𝑋</m:t>
                    </m:r>
                  </m:oMath>
                </a14:m>
                <a:r>
                  <a:rPr lang="zh-CN" altLang="en-US" b="0" dirty="0"/>
                  <a:t>上的一个</a:t>
                </a:r>
                <a:r>
                  <a:rPr lang="zh-CN" altLang="en-US" b="0" dirty="0">
                    <a:solidFill>
                      <a:srgbClr val="FF0000"/>
                    </a:solidFill>
                  </a:rPr>
                  <a:t>压缩映射</a:t>
                </a:r>
                <a:r>
                  <a:rPr lang="zh-CN" altLang="en-US" b="0" dirty="0"/>
                  <a:t>；</a:t>
                </a:r>
                <a:endParaRPr lang="en-US" altLang="zh-CN" b="0" dirty="0"/>
              </a:p>
              <a:p>
                <a:pPr marL="0" indent="0">
                  <a:buNone/>
                </a:pPr>
                <a:r>
                  <a:rPr lang="zh-CN" altLang="en-US" b="0" dirty="0"/>
                  <a:t>若存在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oMath>
                </a14:m>
                <a:r>
                  <a:rPr lang="zh-CN" altLang="en-US" b="0" dirty="0"/>
                  <a:t>使得</a:t>
                </a:r>
                <a14:m>
                  <m:oMath xmlns:m="http://schemas.openxmlformats.org/officeDocument/2006/math">
                    <m:r>
                      <a:rPr lang="en-US" altLang="zh-CN" b="0" i="1" dirty="0" smtClean="0">
                        <a:latin typeface="Cambria Math" panose="02040503050406030204" pitchFamily="18" charset="0"/>
                      </a:rPr>
                      <m:t>𝑇</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r>
                      <a:rPr lang="zh-CN" altLang="en-US" i="1" dirty="0">
                        <a:latin typeface="Cambria Math" panose="02040503050406030204" pitchFamily="18" charset="0"/>
                      </a:rPr>
                      <m:t>则</m:t>
                    </m:r>
                  </m:oMath>
                </a14:m>
                <a:r>
                  <a:rPr lang="zh-CN" altLang="en-US" b="0" dirty="0"/>
                  <a:t>称</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oMath>
                </a14:m>
                <a:r>
                  <a:rPr lang="zh-CN" altLang="en-US" b="0" dirty="0"/>
                  <a:t>是</a:t>
                </a:r>
                <a14:m>
                  <m:oMath xmlns:m="http://schemas.openxmlformats.org/officeDocument/2006/math">
                    <m:r>
                      <a:rPr lang="en-US" altLang="zh-CN" b="0" i="1" dirty="0" smtClean="0">
                        <a:latin typeface="Cambria Math" panose="02040503050406030204" pitchFamily="18" charset="0"/>
                      </a:rPr>
                      <m:t>𝑇</m:t>
                    </m:r>
                  </m:oMath>
                </a14:m>
                <a:r>
                  <a:rPr lang="zh-CN" altLang="en-US" b="0" dirty="0"/>
                  <a:t>的不动点</a:t>
                </a:r>
                <a:endParaRPr lang="en-US" altLang="zh-CN" b="0" dirty="0"/>
              </a:p>
              <a:p>
                <a:pPr marL="0" indent="0">
                  <a:buNone/>
                </a:pPr>
                <a:endParaRPr lang="en-US" altLang="zh-CN" b="0" dirty="0"/>
              </a:p>
              <a:p>
                <a:pPr marL="0" indent="0">
                  <a:buNone/>
                </a:pPr>
                <a:r>
                  <a:rPr lang="zh-CN" altLang="en-US" dirty="0"/>
                  <a:t>压缩映射定理：完备度量空间上的压缩映射具有唯一不动点。</a:t>
                </a:r>
                <a:endParaRPr lang="en-US" altLang="zh-CN" b="0" dirty="0"/>
              </a:p>
              <a:p>
                <a:pPr marL="0" indent="0">
                  <a:buNone/>
                </a:pPr>
                <a:endParaRPr lang="en-US" altLang="zh-CN" b="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a:blip r:embed="rId2"/>
                <a:stretch>
                  <a:fillRect l="-1421" t="-1567" b="-5840"/>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844824"/>
                <a:ext cx="9036496" cy="4281339"/>
              </a:xfrm>
            </p:spPr>
            <p:txBody>
              <a:bodyPr/>
              <a:lstStyle/>
              <a:p>
                <a:r>
                  <a:rPr lang="zh-CN" altLang="en-US" dirty="0"/>
                  <a:t>将值函数看作未知数，值函数求解其实是求解一组线性方程</a:t>
                </a:r>
                <a:endParaRPr lang="en-US" altLang="zh-CN" dirty="0"/>
              </a:p>
              <a:p>
                <a:pPr marL="0" indent="0">
                  <a:buNone/>
                </a:pPr>
                <a:endParaRPr lang="en-US" altLang="zh-CN" b="0" dirty="0"/>
              </a:p>
              <a:p>
                <a:pPr marL="0" indent="0">
                  <a:buNone/>
                </a:pPr>
                <a:r>
                  <a:rPr lang="zh-CN" altLang="en-US" dirty="0"/>
                  <a:t>采用高斯</a:t>
                </a:r>
                <a:r>
                  <a:rPr lang="en-US" altLang="zh-CN" dirty="0"/>
                  <a:t>-</a:t>
                </a:r>
                <a:r>
                  <a:rPr lang="zh-CN" altLang="en-US" dirty="0"/>
                  <a:t>赛德尔（</a:t>
                </a:r>
                <a:r>
                  <a:rPr lang="en-US" altLang="zh-CN" dirty="0" err="1">
                    <a:latin typeface="Times New Roman" panose="02020603050405020304" pitchFamily="18" charset="0"/>
                    <a:cs typeface="Times New Roman" panose="02020603050405020304" pitchFamily="18" charset="0"/>
                  </a:rPr>
                  <a:t>Guass</a:t>
                </a:r>
                <a:r>
                  <a:rPr lang="en-US" altLang="zh-CN" dirty="0">
                    <a:latin typeface="Times New Roman" panose="02020603050405020304" pitchFamily="18" charset="0"/>
                    <a:cs typeface="Times New Roman" panose="02020603050405020304" pitchFamily="18" charset="0"/>
                  </a:rPr>
                  <a:t>-Seidel</a:t>
                </a:r>
                <a:r>
                  <a:rPr lang="zh-CN" altLang="en-US" dirty="0"/>
                  <a:t>）迭代</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𝑽</m:t>
                          </m:r>
                        </m:e>
                        <m:sub>
                          <m:r>
                            <a:rPr lang="en-US" altLang="zh-CN" i="1">
                              <a:solidFill>
                                <a:srgbClr val="FF0000"/>
                              </a:solidFill>
                              <a:latin typeface="Cambria Math" panose="02040503050406030204" pitchFamily="18" charset="0"/>
                              <a:cs typeface="Times New Roman" panose="02020603050405020304" pitchFamily="18" charset="0"/>
                            </a:rPr>
                            <m:t>𝒌</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𝟏</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𝒂</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𝑨</m:t>
                          </m:r>
                        </m:sub>
                        <m:sup/>
                        <m:e>
                          <m:r>
                            <a:rPr lang="zh-CN" altLang="en-US"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𝜸</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𝑽</m:t>
                                      </m:r>
                                    </m:e>
                                    <m:sub>
                                      <m:r>
                                        <a:rPr lang="en-US" altLang="zh-CN"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𝒌</m:t>
                                      </m:r>
                                    </m:sub>
                                  </m:sSub>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𝒔</m:t>
                                  </m:r>
                                  <m:r>
                                    <a:rPr lang="en-US" altLang="zh-CN" i="1">
                                      <a:latin typeface="Cambria Math" panose="02040503050406030204" pitchFamily="18" charset="0"/>
                                      <a:cs typeface="Times New Roman" panose="02020603050405020304" pitchFamily="18" charset="0"/>
                                    </a:rPr>
                                    <m:t>′)</m:t>
                                  </m:r>
                                </m:e>
                              </m:d>
                            </m:e>
                          </m:nary>
                        </m:e>
                      </m:nary>
                    </m:oMath>
                  </m:oMathPara>
                </a14:m>
                <a:endParaRPr lang="en-US" altLang="zh-CN" dirty="0">
                  <a:cs typeface="Times New Roman" panose="02020603050405020304" pitchFamily="18" charset="0"/>
                </a:endParaRPr>
              </a:p>
              <a:p>
                <a:pPr marL="0" indent="0">
                  <a:buNone/>
                </a:pPr>
                <a:r>
                  <a:rPr lang="zh-CN" altLang="en-US" b="0" dirty="0"/>
                  <a:t>收敛条件：由压缩映射定理，未知数矩阵的谱半径</a:t>
                </a:r>
                <a:r>
                  <a:rPr lang="zh-CN" altLang="en-US" b="0" dirty="0">
                    <a:latin typeface="Times New Roman" panose="02020603050405020304" pitchFamily="18" charset="0"/>
                    <a:cs typeface="Times New Roman" panose="02020603050405020304" pitchFamily="18" charset="0"/>
                  </a:rPr>
                  <a:t>小于</a:t>
                </a:r>
                <a:r>
                  <a:rPr lang="en-US" altLang="zh-CN" b="0" dirty="0">
                    <a:latin typeface="Times New Roman" panose="02020603050405020304" pitchFamily="18" charset="0"/>
                    <a:cs typeface="Times New Roman" panose="02020603050405020304" pitchFamily="18" charset="0"/>
                  </a:rPr>
                  <a:t>1</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844824"/>
                <a:ext cx="9036496" cy="4281339"/>
              </a:xfrm>
              <a:blipFill>
                <a:blip r:embed="rId2"/>
                <a:stretch>
                  <a:fillRect l="-1350" t="-1567"/>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321" y="244303"/>
            <a:ext cx="8229600" cy="1143000"/>
          </a:xfrm>
        </p:spPr>
        <p:txBody>
          <a:bodyPr/>
          <a:lstStyle/>
          <a:p>
            <a:r>
              <a:rPr lang="zh-CN" altLang="en-US" dirty="0"/>
              <a:t>动态规划算法</a:t>
            </a:r>
            <a:r>
              <a:rPr lang="en-US" altLang="zh-CN" dirty="0"/>
              <a:t>—</a:t>
            </a:r>
            <a:r>
              <a:rPr lang="zh-CN" altLang="en-US" dirty="0"/>
              <a:t>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161349"/>
                <a:ext cx="8229600" cy="1864569"/>
              </a:xfrm>
            </p:spPr>
            <p:txBody>
              <a:bodyPr/>
              <a:lstStyle/>
              <a:p>
                <a:r>
                  <a:rPr lang="zh-CN" altLang="en-US" dirty="0"/>
                  <a:t>定义算子</a:t>
                </a:r>
                <a:r>
                  <a:rPr lang="en-US" altLang="zh-CN" b="1" dirty="0">
                    <a:latin typeface="Times New Roman" panose="02020603050405020304" pitchFamily="18" charset="0"/>
                    <a:cs typeface="Times New Roman" panose="02020603050405020304" pitchFamily="18" charset="0"/>
                  </a:rPr>
                  <a:t>T</a:t>
                </a:r>
              </a:p>
              <a:p>
                <a:pPr marL="0" indent="0">
                  <a:buNone/>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𝑻</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𝑼</m:t>
                          </m:r>
                        </m:e>
                      </m:d>
                      <m:r>
                        <a:rPr lang="en-US" altLang="zh-CN" sz="2000" b="1" i="1" smtClean="0">
                          <a:latin typeface="Cambria Math" panose="02040503050406030204" pitchFamily="18" charset="0"/>
                        </a:rPr>
                        <m:t>=</m:t>
                      </m:r>
                      <m:nary>
                        <m:naryPr>
                          <m:chr m:val="∑"/>
                          <m:supHide m:val="on"/>
                          <m:ctrlPr>
                            <a:rPr lang="en-US" altLang="zh-CN" sz="2000" b="1" i="1">
                              <a:latin typeface="Cambria Math" panose="02040503050406030204" pitchFamily="18" charset="0"/>
                            </a:rPr>
                          </m:ctrlPr>
                        </m:naryPr>
                        <m:sub>
                          <m:r>
                            <m:rPr>
                              <m:brk m:alnAt="7"/>
                            </m:rPr>
                            <a:rPr lang="en-US" altLang="zh-CN" sz="2000" b="1" i="1">
                              <a:latin typeface="Cambria Math" panose="02040503050406030204" pitchFamily="18" charset="0"/>
                            </a:rPr>
                            <m:t>𝒂</m:t>
                          </m:r>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𝑨</m:t>
                          </m:r>
                        </m:sub>
                        <m:sup/>
                        <m:e>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000" b="1"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b="1"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b="1" i="1" smtClean="0">
                                      <a:latin typeface="Cambria Math" panose="02040503050406030204" pitchFamily="18" charset="0"/>
                                      <a:ea typeface="Cambria Math" panose="02040503050406030204" pitchFamily="18" charset="0"/>
                                      <a:cs typeface="Times New Roman" panose="02020603050405020304" pitchFamily="18" charset="0"/>
                                    </a:rPr>
                                    <m:t>𝑼</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cs typeface="Times New Roman" panose="02020603050405020304" pitchFamily="18" charset="0"/>
                                    </a:rPr>
                                    <m:t>′)</m:t>
                                  </m:r>
                                </m:e>
                              </m:d>
                            </m:e>
                          </m:nary>
                        </m:e>
                      </m:nary>
                      <m:r>
                        <a:rPr lang="en-US" altLang="zh-CN" sz="2000" b="1" i="0"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𝑼</m:t>
                      </m:r>
                      <m:r>
                        <a:rPr lang="en-US" altLang="zh-CN" sz="2000" b="1" i="0"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𝒔</m:t>
                      </m:r>
                      <m:r>
                        <a:rPr lang="en-US" altLang="zh-CN" sz="2000" b="1" i="0" smtClean="0">
                          <a:latin typeface="Cambria Math" panose="02040503050406030204" pitchFamily="18" charset="0"/>
                          <a:cs typeface="Times New Roman" panose="02020603050405020304" pitchFamily="18" charset="0"/>
                        </a:rPr>
                        <m:t>)</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𝑻</m:t>
                      </m:r>
                      <m:d>
                        <m:dPr>
                          <m:ctrlPr>
                            <a:rPr lang="en-US" altLang="zh-CN" sz="2000" b="1" i="1">
                              <a:latin typeface="Cambria Math" panose="02040503050406030204" pitchFamily="18" charset="0"/>
                            </a:rPr>
                          </m:ctrlPr>
                        </m:dPr>
                        <m:e>
                          <m:r>
                            <a:rPr lang="en-US" altLang="zh-CN" sz="2000" b="1" i="1" smtClean="0">
                              <a:latin typeface="Cambria Math" panose="02040503050406030204" pitchFamily="18" charset="0"/>
                            </a:rPr>
                            <m:t>𝑽</m:t>
                          </m:r>
                        </m:e>
                      </m:d>
                      <m:r>
                        <a:rPr lang="en-US" altLang="zh-CN" sz="2000" b="1"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20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b="1" i="1">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𝒔</m:t>
                                          </m:r>
                                        </m:e>
                                        <m:sup>
                                          <m:r>
                                            <a:rPr lang="en-US" altLang="zh-CN" sz="2000" i="1">
                                              <a:latin typeface="Cambria Math" panose="02040503050406030204" pitchFamily="18" charset="0"/>
                                              <a:cs typeface="Times New Roman" panose="02020603050405020304" pitchFamily="18" charset="0"/>
                                            </a:rPr>
                                            <m:t>′</m:t>
                                          </m:r>
                                        </m:sup>
                                      </m:sSup>
                                    </m:e>
                                  </m:d>
                                </m:e>
                              </m:d>
                            </m:e>
                          </m:nary>
                        </m:e>
                      </m:nary>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𝑽</m:t>
                      </m:r>
                      <m:r>
                        <a:rPr lang="en-US" altLang="zh-CN" sz="2000" b="0"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𝒔</m:t>
                      </m:r>
                      <m:r>
                        <a:rPr lang="en-US" altLang="zh-CN" sz="2000" b="0" i="1" smtClean="0">
                          <a:latin typeface="Cambria Math" panose="02040503050406030204" pitchFamily="18" charset="0"/>
                          <a:cs typeface="Times New Roman" panose="02020603050405020304" pitchFamily="18" charset="0"/>
                        </a:rPr>
                        <m:t>)</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161349"/>
                <a:ext cx="8229600" cy="1864569"/>
              </a:xfrm>
              <a:blipFill>
                <a:blip r:embed="rId3"/>
                <a:stretch>
                  <a:fillRect l="-1333" t="-4590" b="-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0" y="3896430"/>
                <a:ext cx="8744317" cy="8391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d>
                            <m:dPr>
                              <m:begChr m:val="‖"/>
                              <m:endChr m:val="‖"/>
                              <m:ctrlPr>
                                <a:rPr lang="en-US" altLang="zh-CN" sz="1800" i="1" smtClean="0">
                                  <a:latin typeface="Cambria Math" panose="02040503050406030204" pitchFamily="18" charset="0"/>
                                </a:rPr>
                              </m:ctrlPr>
                            </m:dPr>
                            <m:e>
                              <m:r>
                                <a:rPr lang="en-US" altLang="zh-CN" sz="1800" b="1" i="1" smtClean="0">
                                  <a:latin typeface="Cambria Math" panose="02040503050406030204" pitchFamily="18" charset="0"/>
                                </a:rPr>
                                <m:t>𝑻</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𝑼</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𝑻</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𝑽</m:t>
                              </m:r>
                              <m:r>
                                <a:rPr lang="en-US" altLang="zh-CN" sz="1800" b="1" i="1" smtClean="0">
                                  <a:latin typeface="Cambria Math" panose="02040503050406030204" pitchFamily="18" charset="0"/>
                                </a:rPr>
                                <m:t>)</m:t>
                              </m:r>
                            </m:e>
                          </m:d>
                        </m:e>
                        <m:sub>
                          <m:r>
                            <a:rPr lang="en-US" altLang="zh-CN" sz="1800" i="1" smtClean="0">
                              <a:latin typeface="Cambria Math" panose="02040503050406030204" pitchFamily="18" charset="0"/>
                              <a:ea typeface="Cambria Math" panose="02040503050406030204" pitchFamily="18" charset="0"/>
                            </a:rPr>
                            <m:t>∞</m:t>
                          </m:r>
                        </m:sub>
                      </m:sSub>
                      <m:r>
                        <a:rPr lang="en-US" altLang="zh-CN" sz="1800" b="1" i="1" smtClean="0">
                          <a:latin typeface="Cambria Math" panose="02040503050406030204" pitchFamily="18" charset="0"/>
                        </a:rPr>
                        <m:t>=</m:t>
                      </m:r>
                      <m:func>
                        <m:funcPr>
                          <m:ctrlPr>
                            <a:rPr lang="en-US" altLang="zh-CN" sz="1800" b="1" i="1" smtClean="0">
                              <a:latin typeface="Cambria Math" panose="02040503050406030204" pitchFamily="18" charset="0"/>
                            </a:rPr>
                          </m:ctrlPr>
                        </m:funcPr>
                        <m:fName>
                          <m:limLow>
                            <m:limLowPr>
                              <m:ctrlPr>
                                <a:rPr lang="en-US" altLang="zh-CN" sz="1800" b="1" i="1" smtClean="0">
                                  <a:latin typeface="Cambria Math" panose="02040503050406030204" pitchFamily="18" charset="0"/>
                                </a:rPr>
                              </m:ctrlPr>
                            </m:limLowPr>
                            <m:e>
                              <m:r>
                                <m:rPr>
                                  <m:sty m:val="p"/>
                                </m:rPr>
                                <a:rPr lang="en-US" altLang="zh-CN" sz="1800" b="0" i="0" smtClean="0">
                                  <a:latin typeface="Cambria Math" panose="02040503050406030204" pitchFamily="18" charset="0"/>
                                </a:rPr>
                                <m:t>max</m:t>
                              </m:r>
                            </m:e>
                            <m:lim>
                              <m:r>
                                <a:rPr lang="en-US" altLang="zh-CN" sz="1800" b="1" i="1" smtClean="0">
                                  <a:latin typeface="Cambria Math" panose="02040503050406030204" pitchFamily="18" charset="0"/>
                                </a:rPr>
                                <m:t>𝒔</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𝒂</m:t>
                              </m:r>
                            </m:lim>
                          </m:limLow>
                        </m:fName>
                        <m:e>
                          <m:d>
                            <m:dPr>
                              <m:begChr m:val="‖"/>
                              <m:endChr m:val="‖"/>
                              <m:ctrlPr>
                                <a:rPr lang="en-US" altLang="zh-CN" sz="1800" b="1" i="1" smtClean="0">
                                  <a:latin typeface="Cambria Math" panose="02040503050406030204" pitchFamily="18" charset="0"/>
                                </a:rPr>
                              </m:ctrlPr>
                            </m:dPr>
                            <m:e>
                              <m:r>
                                <a:rPr lang="zh-CN" altLang="en-US" sz="1800" b="1" i="1" smtClean="0">
                                  <a:latin typeface="Cambria Math" panose="02040503050406030204" pitchFamily="18" charset="0"/>
                                </a:rPr>
                                <m:t>𝜸</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𝑼</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r>
                                    <a:rPr lang="en-US" altLang="zh-CN" sz="1800" b="1" i="1" smtClean="0">
                                      <a:latin typeface="Cambria Math" panose="02040503050406030204" pitchFamily="18" charset="0"/>
                                      <a:cs typeface="Times New Roman" panose="02020603050405020304" pitchFamily="18" charset="0"/>
                                    </a:rPr>
                                    <m:t>−</m:t>
                                  </m:r>
                                  <m:r>
                                    <a:rPr lang="zh-CN" altLang="en-US" sz="1800" b="1" i="1" smtClean="0">
                                      <a:latin typeface="Cambria Math" panose="02040503050406030204" pitchFamily="18" charset="0"/>
                                      <a:cs typeface="Times New Roman" panose="02020603050405020304" pitchFamily="18" charset="0"/>
                                    </a:rPr>
                                    <m:t>𝜸</m:t>
                                  </m:r>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𝒂</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𝑨</m:t>
                                      </m:r>
                                    </m:sub>
                                    <m:sup/>
                                    <m:e>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𝝅</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e>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d>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e>
                                  </m:nary>
                                </m:e>
                              </m:nary>
                            </m:e>
                          </m:d>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0" y="3896430"/>
                <a:ext cx="8744317" cy="83914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798546" y="4724089"/>
                <a:ext cx="5028364" cy="9840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m:t>
                      </m:r>
                      <m:func>
                        <m:funcPr>
                          <m:ctrlPr>
                            <a:rPr lang="en-US" altLang="zh-CN" sz="1800" i="1">
                              <a:latin typeface="Cambria Math" panose="02040503050406030204" pitchFamily="18" charset="0"/>
                            </a:rPr>
                          </m:ctrlPr>
                        </m:funcPr>
                        <m:fName>
                          <m:limLow>
                            <m:limLowPr>
                              <m:ctrlPr>
                                <a:rPr lang="en-US" altLang="zh-CN" sz="1800" i="1">
                                  <a:latin typeface="Cambria Math" panose="02040503050406030204" pitchFamily="18" charset="0"/>
                                </a:rPr>
                              </m:ctrlPr>
                            </m:limLowPr>
                            <m:e>
                              <m:r>
                                <m:rPr>
                                  <m:sty m:val="p"/>
                                </m:rPr>
                                <a:rPr lang="en-US" altLang="zh-CN" sz="1800" b="0">
                                  <a:latin typeface="Cambria Math" panose="02040503050406030204" pitchFamily="18" charset="0"/>
                                </a:rPr>
                                <m:t>max</m:t>
                              </m:r>
                            </m:e>
                            <m:lim>
                              <m:r>
                                <a:rPr lang="en-US" altLang="zh-CN" sz="1800" i="1">
                                  <a:latin typeface="Cambria Math" panose="02040503050406030204" pitchFamily="18" charset="0"/>
                                </a:rPr>
                                <m:t>𝒔</m:t>
                              </m:r>
                              <m:r>
                                <a:rPr lang="en-US" altLang="zh-CN" sz="1800" i="1">
                                  <a:latin typeface="Cambria Math" panose="02040503050406030204" pitchFamily="18" charset="0"/>
                                </a:rPr>
                                <m:t>,</m:t>
                              </m:r>
                              <m:r>
                                <a:rPr lang="en-US" altLang="zh-CN" sz="1800" i="1">
                                  <a:latin typeface="Cambria Math" panose="02040503050406030204" pitchFamily="18" charset="0"/>
                                </a:rPr>
                                <m:t>𝒂</m:t>
                              </m:r>
                            </m:lim>
                          </m:limLow>
                        </m:fName>
                        <m:e>
                          <m:d>
                            <m:dPr>
                              <m:begChr m:val="‖"/>
                              <m:endChr m:val="‖"/>
                              <m:ctrlPr>
                                <a:rPr lang="en-US" altLang="zh-CN" sz="1800" i="1">
                                  <a:latin typeface="Cambria Math" panose="02040503050406030204" pitchFamily="18" charset="0"/>
                                </a:rPr>
                              </m:ctrlPr>
                            </m:dPr>
                            <m:e>
                              <m:r>
                                <a:rPr lang="zh-CN" altLang="en-US" sz="1800" i="1">
                                  <a:latin typeface="Cambria Math" panose="02040503050406030204" pitchFamily="18" charset="0"/>
                                </a:rPr>
                                <m:t>𝜸</m:t>
                              </m:r>
                              <m:d>
                                <m:dPr>
                                  <m:ctrlPr>
                                    <a:rPr lang="en-US" altLang="zh-CN" sz="1800" i="1" smtClean="0">
                                      <a:latin typeface="Cambria Math" panose="02040503050406030204" pitchFamily="18" charset="0"/>
                                    </a:rPr>
                                  </m:ctrlPr>
                                </m:dPr>
                                <m:e>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𝑼</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r>
                                    <a:rPr lang="en-US" altLang="zh-CN" sz="1800" b="1" i="1" smtClean="0">
                                      <a:latin typeface="Cambria Math" panose="02040503050406030204" pitchFamily="18" charset="0"/>
                                      <a:cs typeface="Times New Roman" panose="02020603050405020304" pitchFamily="18" charset="0"/>
                                    </a:rPr>
                                    <m:t>−</m:t>
                                  </m:r>
                                  <m:nary>
                                    <m:naryPr>
                                      <m:chr m:val="∑"/>
                                      <m:supHide m:val="on"/>
                                      <m:ctrlPr>
                                        <a:rPr lang="zh-CN" altLang="en-US" sz="1800" i="1">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m:rPr>
                                              <m:brk m:alnAt="7"/>
                                            </m:rP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sup>
                                          </m:sSup>
                                        </m:sub>
                                        <m:sup>
                                          <m:r>
                                            <a:rPr lang="en-US" altLang="zh-CN" sz="1800" i="1">
                                              <a:latin typeface="Cambria Math" panose="02040503050406030204" pitchFamily="18" charset="0"/>
                                              <a:ea typeface="Cambria Math" panose="02040503050406030204" pitchFamily="18" charset="0"/>
                                              <a:cs typeface="Times New Roman" panose="02020603050405020304" pitchFamily="18" charset="0"/>
                                            </a:rPr>
                                            <m:t>𝒂</m:t>
                                          </m:r>
                                        </m:sup>
                                      </m:sSubSup>
                                    </m:e>
                                  </m:nary>
                                  <m:r>
                                    <a:rPr lang="zh-CN" altLang="en-US" sz="18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1800" b="1" i="1" smtClean="0">
                                      <a:latin typeface="Cambria Math" panose="02040503050406030204" pitchFamily="18" charset="0"/>
                                      <a:ea typeface="Cambria Math" panose="02040503050406030204" pitchFamily="18" charset="0"/>
                                      <a:cs typeface="Times New Roman" panose="02020603050405020304" pitchFamily="18" charset="0"/>
                                    </a:rPr>
                                    <m:t>𝑽</m:t>
                                  </m:r>
                                  <m:d>
                                    <m:d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1800"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𝒔</m:t>
                                          </m:r>
                                        </m:e>
                                        <m:sup>
                                          <m:r>
                                            <a:rPr lang="en-US" altLang="zh-CN" sz="1800" i="1">
                                              <a:latin typeface="Cambria Math" panose="02040503050406030204" pitchFamily="18" charset="0"/>
                                              <a:cs typeface="Times New Roman" panose="02020603050405020304" pitchFamily="18" charset="0"/>
                                            </a:rPr>
                                            <m:t>′</m:t>
                                          </m:r>
                                        </m:sup>
                                      </m:sSup>
                                    </m:e>
                                  </m:d>
                                </m:e>
                              </m:d>
                            </m:e>
                          </m:d>
                        </m:e>
                      </m:func>
                    </m:oMath>
                  </m:oMathPara>
                </a14:m>
                <a:endParaRPr lang="zh-CN" altLang="en-US" sz="18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98546" y="4724089"/>
                <a:ext cx="5028364" cy="984052"/>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739736" y="5620609"/>
                <a:ext cx="6502934" cy="5724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𝒔</m:t>
                              </m:r>
                            </m:lim>
                          </m:limLow>
                        </m:fName>
                        <m:e>
                          <m:r>
                            <a:rPr lang="zh-CN" altLang="en-US" sz="2000" i="1">
                              <a:latin typeface="Cambria Math" panose="02040503050406030204" pitchFamily="18" charset="0"/>
                            </a:rPr>
                            <m:t>𝜸</m:t>
                          </m:r>
                          <m:d>
                            <m:dPr>
                              <m:begChr m:val="‖"/>
                              <m:endChr m:val="‖"/>
                              <m:ctrlPr>
                                <a:rPr lang="en-US" altLang="zh-CN" sz="2000" b="1" i="1" smtClean="0">
                                  <a:latin typeface="Cambria Math" panose="02040503050406030204" pitchFamily="18" charset="0"/>
                                </a:rPr>
                              </m:ctrlPr>
                            </m:dPr>
                            <m:e>
                              <m:func>
                                <m:funcPr>
                                  <m:ctrlPr>
                                    <a:rPr lang="en-US" altLang="zh-CN" sz="2000" b="1" i="1" smtClean="0">
                                      <a:latin typeface="Cambria Math" panose="02040503050406030204" pitchFamily="18" charset="0"/>
                                    </a:rPr>
                                  </m:ctrlPr>
                                </m:funcPr>
                                <m:fName>
                                  <m:limLow>
                                    <m:limLowPr>
                                      <m:ctrlPr>
                                        <a:rPr lang="en-US" altLang="zh-CN" sz="2000" b="1"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𝑺</m:t>
                                      </m:r>
                                    </m:lim>
                                  </m:limLow>
                                </m:fName>
                                <m:e>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𝑼</m:t>
                                      </m:r>
                                      <m:d>
                                        <m:dPr>
                                          <m:ctrlPr>
                                            <a:rPr lang="en-US" altLang="zh-CN" sz="2000" b="1" i="1" smtClean="0">
                                              <a:latin typeface="Cambria Math" panose="02040503050406030204" pitchFamily="18" charset="0"/>
                                            </a:rPr>
                                          </m:ctrlPr>
                                        </m:dPr>
                                        <m:e>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m:t>
                                              </m:r>
                                            </m:sup>
                                          </m:sSup>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𝑽</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𝒔</m:t>
                                          </m:r>
                                        </m:e>
                                        <m:sup>
                                          <m:r>
                                            <a:rPr lang="en-US" altLang="zh-CN" sz="2000" b="1" i="1" smtClean="0">
                                              <a:latin typeface="Cambria Math" panose="02040503050406030204" pitchFamily="18" charset="0"/>
                                            </a:rPr>
                                            <m:t>′</m:t>
                                          </m:r>
                                        </m:sup>
                                      </m:sSup>
                                      <m:r>
                                        <a:rPr lang="en-US" altLang="zh-CN" sz="2000" b="1" i="1" smtClean="0">
                                          <a:latin typeface="Cambria Math" panose="02040503050406030204" pitchFamily="18" charset="0"/>
                                        </a:rPr>
                                        <m:t>)</m:t>
                                      </m:r>
                                    </m:e>
                                  </m:d>
                                </m:e>
                              </m:func>
                            </m:e>
                          </m:d>
                          <m:r>
                            <a:rPr lang="en-US" altLang="zh-CN" sz="2000" b="1" i="1" smtClean="0">
                              <a:latin typeface="Cambria Math" panose="02040503050406030204" pitchFamily="18" charset="0"/>
                            </a:rPr>
                            <m:t>≤</m:t>
                          </m:r>
                        </m:e>
                      </m:func>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b="0">
                                  <a:latin typeface="Cambria Math" panose="02040503050406030204" pitchFamily="18" charset="0"/>
                                </a:rPr>
                                <m:t>max</m:t>
                              </m:r>
                            </m:e>
                            <m:lim>
                              <m:r>
                                <a:rPr lang="en-US" altLang="zh-CN" sz="2000" i="1">
                                  <a:latin typeface="Cambria Math" panose="02040503050406030204" pitchFamily="18" charset="0"/>
                                </a:rPr>
                                <m:t>𝒔</m:t>
                              </m:r>
                            </m:lim>
                          </m:limLow>
                        </m:fName>
                        <m:e>
                          <m:r>
                            <a:rPr lang="zh-CN" altLang="en-US" sz="2000" i="1">
                              <a:latin typeface="Cambria Math" panose="02040503050406030204" pitchFamily="18" charset="0"/>
                            </a:rPr>
                            <m:t>𝜸</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𝑼</m:t>
                              </m:r>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𝒔</m:t>
                                      </m:r>
                                    </m:e>
                                    <m:sup>
                                      <m:r>
                                        <a:rPr lang="en-US" altLang="zh-CN" sz="2000" i="1">
                                          <a:latin typeface="Cambria Math" panose="02040503050406030204" pitchFamily="18" charset="0"/>
                                        </a:rPr>
                                        <m:t>′</m:t>
                                      </m:r>
                                    </m:sup>
                                  </m:sSup>
                                </m:e>
                              </m:d>
                              <m:r>
                                <a:rPr lang="en-US" altLang="zh-CN" sz="2000" i="1">
                                  <a:latin typeface="Cambria Math" panose="02040503050406030204" pitchFamily="18" charset="0"/>
                                </a:rPr>
                                <m:t>−</m:t>
                              </m:r>
                              <m:r>
                                <a:rPr lang="en-US" altLang="zh-CN" sz="2000" i="1">
                                  <a:latin typeface="Cambria Math" panose="02040503050406030204" pitchFamily="18" charset="0"/>
                                </a:rPr>
                                <m:t>𝑽</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𝒔</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e>
                          </m:d>
                        </m:e>
                      </m:func>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39736" y="5620609"/>
                <a:ext cx="6502934" cy="572401"/>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71108" y="6333077"/>
                <a:ext cx="62892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𝑻</m:t>
                              </m:r>
                              <m:d>
                                <m:dPr>
                                  <m:ctrlPr>
                                    <a:rPr lang="en-US" altLang="zh-CN" i="1">
                                      <a:latin typeface="Cambria Math" panose="02040503050406030204" pitchFamily="18" charset="0"/>
                                    </a:rPr>
                                  </m:ctrlPr>
                                </m:dPr>
                                <m:e>
                                  <m:r>
                                    <a:rPr lang="en-US" altLang="zh-CN" i="1">
                                      <a:latin typeface="Cambria Math" panose="02040503050406030204" pitchFamily="18" charset="0"/>
                                    </a:rPr>
                                    <m:t>𝑼</m:t>
                                  </m:r>
                                </m:e>
                              </m:d>
                              <m:r>
                                <a:rPr lang="en-US" altLang="zh-CN" i="1">
                                  <a:latin typeface="Cambria Math" panose="02040503050406030204" pitchFamily="18" charset="0"/>
                                </a:rPr>
                                <m:t>−</m:t>
                              </m:r>
                              <m:r>
                                <a:rPr lang="en-US" altLang="zh-CN" i="1">
                                  <a:latin typeface="Cambria Math" panose="02040503050406030204" pitchFamily="18" charset="0"/>
                                </a:rPr>
                                <m:t>𝑻</m:t>
                              </m:r>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e>
                          </m:d>
                        </m:e>
                        <m:sub>
                          <m:r>
                            <a:rPr lang="en-US" altLang="zh-CN" i="1">
                              <a:latin typeface="Cambria Math" panose="02040503050406030204" pitchFamily="18" charset="0"/>
                              <a:ea typeface="Cambria Math" panose="02040503050406030204" pitchFamily="18" charset="0"/>
                            </a:rPr>
                            <m:t>∞</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rPr>
                            <m:t>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𝑼</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i="1">
                                  <a:latin typeface="Cambria Math" panose="02040503050406030204" pitchFamily="18" charset="0"/>
                                </a:rPr>
                                <m:t>)</m:t>
                              </m:r>
                            </m:e>
                          </m:d>
                        </m:e>
                        <m:sub>
                          <m:r>
                            <a:rPr lang="en-US" altLang="zh-CN" b="1" i="1" smtClean="0">
                              <a:latin typeface="Cambria Math" panose="02040503050406030204" pitchFamily="18" charset="0"/>
                              <a:ea typeface="Cambria Math" panose="02040503050406030204" pitchFamily="18" charset="0"/>
                            </a:rPr>
                            <m:t>∞</m:t>
                          </m:r>
                        </m:sub>
                      </m:sSub>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071108" y="6333077"/>
                <a:ext cx="6289286"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57200" y="3239904"/>
                <a:ext cx="4995663" cy="656526"/>
              </a:xfrm>
              <a:prstGeom prst="rect">
                <a:avLst/>
              </a:prstGeom>
              <a:noFill/>
            </p:spPr>
            <p:txBody>
              <a:bodyPr wrap="none" rtlCol="0">
                <a:spAutoFit/>
              </a:bodyPr>
              <a:lstStyle/>
              <a:p>
                <a:r>
                  <a:rPr lang="zh-CN" altLang="en-US" dirty="0"/>
                  <a:t>无穷</a:t>
                </a:r>
                <a14:m>
                  <m:oMath xmlns:m="http://schemas.openxmlformats.org/officeDocument/2006/math">
                    <m:r>
                      <a:rPr lang="zh-CN" altLang="en-US" i="1" smtClean="0">
                        <a:latin typeface="Cambria Math" panose="02040503050406030204" pitchFamily="18" charset="0"/>
                      </a:rPr>
                      <m:t>范数</m:t>
                    </m:r>
                    <m:r>
                      <a:rPr lang="zh-CN" altLang="en-US"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e>
                        </m:d>
                      </m:e>
                      <m:sub>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en-US" altLang="zh-CN" i="1">
                                <a:latin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lim>
                        </m:limLow>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e>
                        </m:d>
                      </m:e>
                    </m:func>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57200" y="3239904"/>
                <a:ext cx="4995663" cy="656526"/>
              </a:xfrm>
              <a:prstGeom prst="rect">
                <a:avLst/>
              </a:prstGeom>
              <a:blipFill rotWithShape="0">
                <a:blip r:embed="rId8"/>
                <a:stretch>
                  <a:fillRect l="-2442" t="-12037" b="-185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机器人网格问题</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45</a:t>
            </a:fld>
            <a:endParaRPr lang="en-US" altLang="zh-CN"/>
          </a:p>
        </p:txBody>
      </p:sp>
      <p:pic>
        <p:nvPicPr>
          <p:cNvPr id="7" name="图片 6"/>
          <p:cNvPicPr>
            <a:picLocks noChangeAspect="1"/>
          </p:cNvPicPr>
          <p:nvPr/>
        </p:nvPicPr>
        <p:blipFill>
          <a:blip r:embed="rId2"/>
          <a:stretch>
            <a:fillRect/>
          </a:stretch>
        </p:blipFill>
        <p:spPr>
          <a:xfrm>
            <a:off x="611560" y="2454606"/>
            <a:ext cx="3000343" cy="2355825"/>
          </a:xfrm>
          <a:prstGeom prst="rect">
            <a:avLst/>
          </a:prstGeom>
        </p:spPr>
      </p:pic>
      <p:pic>
        <p:nvPicPr>
          <p:cNvPr id="8" name="图片 7"/>
          <p:cNvPicPr>
            <a:picLocks noChangeAspect="1"/>
          </p:cNvPicPr>
          <p:nvPr/>
        </p:nvPicPr>
        <p:blipFill>
          <a:blip r:embed="rId3"/>
          <a:stretch>
            <a:fillRect/>
          </a:stretch>
        </p:blipFill>
        <p:spPr>
          <a:xfrm>
            <a:off x="4932040" y="2521087"/>
            <a:ext cx="2944952" cy="2304256"/>
          </a:xfrm>
          <a:prstGeom prst="rect">
            <a:avLst/>
          </a:prstGeom>
        </p:spPr>
      </p:pic>
      <p:sp>
        <p:nvSpPr>
          <p:cNvPr id="9" name="文本框 8"/>
          <p:cNvSpPr txBox="1"/>
          <p:nvPr/>
        </p:nvSpPr>
        <p:spPr>
          <a:xfrm>
            <a:off x="683568" y="5140064"/>
            <a:ext cx="2348720" cy="523220"/>
          </a:xfrm>
          <a:prstGeom prst="rect">
            <a:avLst/>
          </a:prstGeom>
          <a:noFill/>
        </p:spPr>
        <p:txBody>
          <a:bodyPr wrap="none" rtlCol="0">
            <a:spAutoFit/>
          </a:bodyPr>
          <a:lstStyle/>
          <a:p>
            <a:r>
              <a:rPr lang="zh-CN" altLang="en-US" dirty="0"/>
              <a:t>所得最优策略</a:t>
            </a:r>
          </a:p>
        </p:txBody>
      </p:sp>
      <p:sp>
        <p:nvSpPr>
          <p:cNvPr id="10" name="文本框 9"/>
          <p:cNvSpPr txBox="1"/>
          <p:nvPr/>
        </p:nvSpPr>
        <p:spPr>
          <a:xfrm>
            <a:off x="4116475" y="5130059"/>
            <a:ext cx="4873450" cy="523220"/>
          </a:xfrm>
          <a:prstGeom prst="rect">
            <a:avLst/>
          </a:prstGeom>
          <a:noFill/>
        </p:spPr>
        <p:txBody>
          <a:bodyPr wrap="none" rtlCol="0">
            <a:spAutoFit/>
          </a:bodyPr>
          <a:lstStyle/>
          <a:p>
            <a:r>
              <a:rPr lang="zh-CN" altLang="en-US" dirty="0"/>
              <a:t>基于最优策略所得到的状态值</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值迭代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46</a:t>
            </a:fld>
            <a:endParaRPr lang="en-US" altLang="zh-CN"/>
          </a:p>
        </p:txBody>
      </p:sp>
      <p:sp>
        <p:nvSpPr>
          <p:cNvPr id="6" name="内容占位符 5"/>
          <p:cNvSpPr>
            <a:spLocks noGrp="1"/>
          </p:cNvSpPr>
          <p:nvPr>
            <p:ph sz="half" idx="1"/>
          </p:nvPr>
        </p:nvSpPr>
        <p:spPr>
          <a:xfrm>
            <a:off x="107505" y="1774094"/>
            <a:ext cx="8856984" cy="4751250"/>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值迭代（</a:t>
            </a:r>
            <a:r>
              <a:rPr lang="en-US" altLang="zh-CN" dirty="0">
                <a:latin typeface="Times New Roman" panose="02020603050405020304" pitchFamily="18" charset="0"/>
                <a:cs typeface="Times New Roman" panose="02020603050405020304" pitchFamily="18" charset="0"/>
              </a:rPr>
              <a:t>Value iteration</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将策略评估和策略改进两个过程合并，直接计算最优策略</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值迭代算法直接使用贝尔曼最优方程来更新值函数，收敛时的值函数就是最优的值函数，其对应的策略也就是最优的策略</a:t>
            </a:r>
            <a:endParaRPr lang="en-US" altLang="zh-CN" dirty="0">
              <a:latin typeface="Times New Roman" panose="02020603050405020304" pitchFamily="18" charset="0"/>
              <a:cs typeface="Times New Roman" panose="02020603050405020304" pitchFamily="18" charset="0"/>
            </a:endParaRPr>
          </a:p>
          <a:p>
            <a:pPr lvl="1"/>
            <a:r>
              <a:rPr lang="zh-CN" altLang="en-US" dirty="0"/>
              <a:t>在每一次迭代中都能找到让当前值函数最大的更新方式，并用这种方式来更新值函数，不断迭代，直到值函数不再发生变化</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t> </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值迭代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4302" y="1576362"/>
                <a:ext cx="8229600" cy="4281339"/>
              </a:xfrm>
            </p:spPr>
            <p:txBody>
              <a:bodyPr/>
              <a:lstStyle/>
              <a:p>
                <a:r>
                  <a:rPr lang="zh-CN" altLang="en-US" dirty="0">
                    <a:latin typeface="Times New Roman" panose="02020603050405020304" pitchFamily="18" charset="0"/>
                    <a:cs typeface="Times New Roman" panose="02020603050405020304" pitchFamily="18" charset="0"/>
                  </a:rPr>
                  <a:t>输入：</a:t>
                </a:r>
                <a:r>
                  <a:rPr lang="en-US" altLang="zh-CN" dirty="0">
                    <a:latin typeface="Times New Roman" panose="02020603050405020304" pitchFamily="18" charset="0"/>
                    <a:cs typeface="Times New Roman" panose="02020603050405020304" pitchFamily="18" charset="0"/>
                  </a:rPr>
                  <a:t>MDP</a:t>
                </a:r>
                <a:r>
                  <a:rPr lang="zh-CN" altLang="en-US" dirty="0">
                    <a:latin typeface="Times New Roman" panose="02020603050405020304" pitchFamily="18" charset="0"/>
                    <a:cs typeface="Times New Roman" panose="02020603050405020304" pitchFamily="18" charset="0"/>
                  </a:rPr>
                  <a:t>五元组：</a:t>
                </a:r>
                <a14:m>
                  <m:oMath xmlns:m="http://schemas.openxmlformats.org/officeDocument/2006/math">
                    <m:r>
                      <a:rPr lang="en-US" altLang="zh-CN" i="1">
                        <a:latin typeface="Cambria Math" panose="02040503050406030204" pitchFamily="18" charset="0"/>
                      </a:rPr>
                      <m:t>𝑆</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m:t>
                    </m:r>
                    <m:r>
                      <a:rPr lang="zh-CN" altLang="en-US" i="1">
                        <a:latin typeface="Cambria Math" panose="02040503050406030204" pitchFamily="18" charset="0"/>
                      </a:rPr>
                      <m:t>𝛾</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=0</m:t>
                    </m:r>
                  </m:oMath>
                </a14:m>
                <a:endParaRPr lang="en-US" altLang="zh-CN"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en-US" altLang="zh-CN" b="1" dirty="0">
                    <a:latin typeface="Times New Roman" panose="02020603050405020304" pitchFamily="18" charset="0"/>
                    <a:cs typeface="Times New Roman" panose="02020603050405020304" pitchFamily="18" charset="0"/>
                  </a:rPr>
                  <a:t> repeat</a:t>
                </a:r>
              </a:p>
              <a:p>
                <a:r>
                  <a:rPr lang="en-US" altLang="zh-CN" dirty="0">
                    <a:solidFill>
                      <a:schemeClr val="tx1"/>
                    </a:solidFill>
                    <a:latin typeface="Times New Roman" panose="02020603050405020304" pitchFamily="18" charset="0"/>
                    <a:cs typeface="Times New Roman" panose="02020603050405020304" pitchFamily="18" charset="0"/>
                  </a:rPr>
                  <a:t>3         </a:t>
                </a:r>
                <a14:m>
                  <m:oMath xmlns:m="http://schemas.openxmlformats.org/officeDocument/2006/math">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𝑠</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𝑉</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smtClean="0">
                            <a:solidFill>
                              <a:schemeClr val="tx1"/>
                            </a:solidFill>
                            <a:latin typeface="Cambria Math" panose="02040503050406030204" pitchFamily="18" charset="0"/>
                            <a:ea typeface="Cambria Math" panose="02040503050406030204" pitchFamily="18" charset="0"/>
                          </a:rPr>
                          <m:t>𝑠</m:t>
                        </m:r>
                      </m:e>
                    </m:d>
                    <m:r>
                      <a:rPr lang="en-US" altLang="zh-CN" sz="2400" i="1">
                        <a:solidFill>
                          <a:schemeClr val="tx1"/>
                        </a:solidFill>
                        <a:latin typeface="Cambria Math" panose="02040503050406030204" pitchFamily="18" charset="0"/>
                        <a:ea typeface="Cambria Math" panose="02040503050406030204" pitchFamily="18" charset="0"/>
                      </a:rPr>
                      <m:t>←</m:t>
                    </m:r>
                    <m:func>
                      <m:funcPr>
                        <m:ctrlPr>
                          <a:rPr lang="en-US" altLang="zh-CN" sz="2400" i="1" smtClean="0">
                            <a:solidFill>
                              <a:schemeClr val="tx1"/>
                            </a:solidFill>
                            <a:latin typeface="Cambria Math" panose="02040503050406030204" pitchFamily="18" charset="0"/>
                            <a:ea typeface="Cambria Math" panose="02040503050406030204" pitchFamily="18" charset="0"/>
                          </a:rPr>
                        </m:ctrlPr>
                      </m:funcPr>
                      <m:fName>
                        <m:limLow>
                          <m:limLowPr>
                            <m:ctrlPr>
                              <a:rPr lang="en-US" altLang="zh-CN" sz="2400" i="1" smtClean="0">
                                <a:solidFill>
                                  <a:schemeClr val="tx1"/>
                                </a:solidFill>
                                <a:latin typeface="Cambria Math" panose="02040503050406030204" pitchFamily="18" charset="0"/>
                                <a:ea typeface="Cambria Math" panose="02040503050406030204" pitchFamily="18" charset="0"/>
                              </a:rPr>
                            </m:ctrlPr>
                          </m:limLowPr>
                          <m:e>
                            <m:r>
                              <m:rPr>
                                <m:sty m:val="p"/>
                              </m:rPr>
                              <a:rPr lang="en-US" altLang="zh-CN" sz="2400" i="0" smtClean="0">
                                <a:solidFill>
                                  <a:schemeClr val="tx1"/>
                                </a:solidFill>
                                <a:latin typeface="Cambria Math" panose="02040503050406030204" pitchFamily="18" charset="0"/>
                                <a:ea typeface="Cambria Math" panose="02040503050406030204" pitchFamily="18" charset="0"/>
                              </a:rPr>
                              <m:t>max</m:t>
                            </m:r>
                          </m:e>
                          <m:lim>
                            <m:r>
                              <a:rPr lang="en-US" altLang="zh-CN" sz="2400" b="0" i="1" smtClean="0">
                                <a:solidFill>
                                  <a:schemeClr val="tx1"/>
                                </a:solidFill>
                                <a:latin typeface="Cambria Math" panose="02040503050406030204" pitchFamily="18" charset="0"/>
                                <a:ea typeface="Cambria Math" panose="02040503050406030204" pitchFamily="18" charset="0"/>
                              </a:rPr>
                              <m:t>𝑎</m:t>
                            </m:r>
                          </m:lim>
                        </m:limLow>
                      </m:fName>
                      <m:e>
                        <m:nary>
                          <m:naryPr>
                            <m:chr m:val="∑"/>
                            <m:supHide m:val="on"/>
                            <m:ctrlPr>
                              <a:rPr lang="zh-CN" alt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zh-CN" altLang="en-US" sz="24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4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𝑽</m:t>
                                </m:r>
                                <m:r>
                                  <a:rPr lang="en-US" altLang="zh-CN" sz="2400" b="1" i="1">
                                    <a:solidFill>
                                      <a:schemeClr val="tx1"/>
                                    </a:solidFill>
                                    <a:latin typeface="Cambria Math" panose="02040503050406030204" pitchFamily="18" charset="0"/>
                                    <a:cs typeface="Times New Roman" panose="02020603050405020304" pitchFamily="18" charset="0"/>
                                  </a:rPr>
                                  <m:t>(</m:t>
                                </m:r>
                                <m:r>
                                  <a:rPr lang="en-US" altLang="zh-CN" sz="2400" b="1" i="1">
                                    <a:solidFill>
                                      <a:schemeClr val="tx1"/>
                                    </a:solidFill>
                                    <a:latin typeface="Cambria Math" panose="02040503050406030204" pitchFamily="18" charset="0"/>
                                    <a:cs typeface="Times New Roman" panose="02020603050405020304" pitchFamily="18" charset="0"/>
                                  </a:rPr>
                                  <m:t>𝒔</m:t>
                                </m:r>
                                <m:r>
                                  <a:rPr lang="en-US" altLang="zh-CN" sz="2400" b="1" i="1">
                                    <a:solidFill>
                                      <a:schemeClr val="tx1"/>
                                    </a:solidFill>
                                    <a:latin typeface="Cambria Math" panose="02040503050406030204" pitchFamily="18" charset="0"/>
                                    <a:cs typeface="Times New Roman" panose="02020603050405020304" pitchFamily="18" charset="0"/>
                                  </a:rPr>
                                  <m:t>′)</m:t>
                                </m:r>
                              </m:e>
                            </m:d>
                          </m:e>
                        </m:nary>
                      </m:e>
                    </m:func>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  </a:t>
                </a:r>
                <a:r>
                  <a:rPr lang="en-US" altLang="zh-CN" b="1" dirty="0">
                    <a:latin typeface="Times New Roman" panose="02020603050405020304" pitchFamily="18" charset="0"/>
                    <a:cs typeface="Times New Roman" panose="02020603050405020304" pitchFamily="18" charset="0"/>
                  </a:rPr>
                  <a:t>until</a:t>
                </a:r>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收敛</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根据公式计算</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rPr>
                      <m:t>;</m:t>
                    </m:r>
                  </m:oMath>
                </a14:m>
                <a:endParaRPr lang="en-US" altLang="zh-CN" b="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6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𝜋</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r>
                                  <a:rPr lang="en-US" altLang="zh-CN" b="0" i="1" smtClean="0">
                                    <a:latin typeface="Cambria Math" panose="02040503050406030204" pitchFamily="18" charset="0"/>
                                    <a:ea typeface="Cambria Math" panose="02040503050406030204" pitchFamily="18" charset="0"/>
                                  </a:rPr>
                                  <m:t>𝑎</m:t>
                                </m:r>
                              </m:lim>
                            </m:limLow>
                          </m:fName>
                          <m:e>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e>
                        </m:func>
                      </m:e>
                    </m:func>
                  </m:oMath>
                </a14:m>
                <a:r>
                  <a:rPr lang="en-US" altLang="zh-CN" dirty="0">
                    <a:latin typeface="Times New Roman" panose="02020603050405020304" pitchFamily="18" charset="0"/>
                    <a:cs typeface="Times New Roman" panose="02020603050405020304" pitchFamily="18" charset="0"/>
                  </a:rPr>
                  <a:t>;</a:t>
                </a:r>
              </a:p>
              <a:p>
                <a:r>
                  <a:rPr lang="zh-CN" altLang="en-US"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i="1" smtClean="0">
                        <a:latin typeface="Cambria Math" panose="02040503050406030204" pitchFamily="18" charset="0"/>
                      </a:rPr>
                      <m:t>𝜋</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4302" y="1576362"/>
                <a:ext cx="8229600" cy="4281339"/>
              </a:xfrm>
              <a:blipFill>
                <a:blip r:embed="rId2"/>
                <a:stretch>
                  <a:fillRect l="-1333" t="-1994" b="-4558"/>
                </a:stretch>
              </a:blipFill>
            </p:spPr>
            <p:txBody>
              <a:bodyPr/>
              <a:lstStyle/>
              <a:p>
                <a:r>
                  <a:rPr lang="zh-CN" altLang="en-US">
                    <a:noFill/>
                  </a:rPr>
                  <a:t> </a:t>
                </a:r>
              </a:p>
            </p:txBody>
          </p:sp>
        </mc:Fallback>
      </mc:AlternateContent>
      <p:cxnSp>
        <p:nvCxnSpPr>
          <p:cNvPr id="8" name="直接连接符 7"/>
          <p:cNvCxnSpPr/>
          <p:nvPr/>
        </p:nvCxnSpPr>
        <p:spPr>
          <a:xfrm>
            <a:off x="1403648" y="3068960"/>
            <a:ext cx="0" cy="7200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动态规划算法</a:t>
            </a:r>
            <a:r>
              <a:rPr lang="en-US" altLang="zh-CN" dirty="0"/>
              <a:t>—</a:t>
            </a:r>
            <a:r>
              <a:rPr lang="zh-CN" altLang="en-US" dirty="0"/>
              <a:t>广义策略迭代</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48</a:t>
            </a:fld>
            <a:endParaRPr lang="en-US" altLang="zh-CN"/>
          </a:p>
        </p:txBody>
      </p:sp>
      <p:sp>
        <p:nvSpPr>
          <p:cNvPr id="7" name="文本框 6"/>
          <p:cNvSpPr txBox="1"/>
          <p:nvPr/>
        </p:nvSpPr>
        <p:spPr>
          <a:xfrm>
            <a:off x="496625" y="1786383"/>
            <a:ext cx="8103500"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广义策略迭代</a:t>
            </a:r>
            <a:r>
              <a:rPr lang="en-US" altLang="zh-CN" dirty="0"/>
              <a:t>(</a:t>
            </a:r>
            <a:r>
              <a:rPr lang="en-US" altLang="zh-CN" b="0" dirty="0"/>
              <a:t>Generalized Policy Iteration ,GPI):</a:t>
            </a:r>
            <a:endParaRPr lang="zh-CN" altLang="en-US" dirty="0"/>
          </a:p>
        </p:txBody>
      </p:sp>
      <p:pic>
        <p:nvPicPr>
          <p:cNvPr id="8" name="图片 7"/>
          <p:cNvPicPr>
            <a:picLocks noChangeAspect="1"/>
          </p:cNvPicPr>
          <p:nvPr/>
        </p:nvPicPr>
        <p:blipFill>
          <a:blip r:embed="rId2"/>
          <a:stretch>
            <a:fillRect/>
          </a:stretch>
        </p:blipFill>
        <p:spPr>
          <a:xfrm>
            <a:off x="971600" y="2564904"/>
            <a:ext cx="6910004" cy="3531058"/>
          </a:xfrm>
          <a:prstGeom prst="rect">
            <a:avLst/>
          </a:prstGeom>
        </p:spPr>
      </p:pic>
      <p:sp>
        <p:nvSpPr>
          <p:cNvPr id="6" name="文本框 5"/>
          <p:cNvSpPr txBox="1"/>
          <p:nvPr/>
        </p:nvSpPr>
        <p:spPr>
          <a:xfrm>
            <a:off x="4205505" y="6151873"/>
            <a:ext cx="3430747" cy="523220"/>
          </a:xfrm>
          <a:prstGeom prst="rect">
            <a:avLst/>
          </a:prstGeom>
          <a:noFill/>
        </p:spPr>
        <p:txBody>
          <a:bodyPr wrap="none" rtlCol="0">
            <a:spAutoFit/>
          </a:bodyPr>
          <a:lstStyle/>
          <a:p>
            <a:r>
              <a:rPr lang="zh-CN" altLang="en-US" dirty="0"/>
              <a:t>广义策略迭代示意图</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199" y="557808"/>
            <a:ext cx="8507289" cy="1143000"/>
          </a:xfrm>
        </p:spPr>
        <p:txBody>
          <a:bodyPr/>
          <a:lstStyle/>
          <a:p>
            <a:r>
              <a:rPr lang="zh-CN" altLang="en-US" dirty="0"/>
              <a:t>蒙特卡罗方法 </a:t>
            </a:r>
            <a:r>
              <a:rPr lang="en-US" altLang="zh-CN" dirty="0"/>
              <a:t>Monte Carlo Methods </a:t>
            </a:r>
            <a:endParaRPr lang="zh-CN" altLang="en-US" dirty="0"/>
          </a:p>
        </p:txBody>
      </p:sp>
      <p:sp>
        <p:nvSpPr>
          <p:cNvPr id="3" name="文本占位符 2"/>
          <p:cNvSpPr>
            <a:spLocks noGrp="1"/>
          </p:cNvSpPr>
          <p:nvPr>
            <p:ph type="body" sz="quarter" idx="13"/>
          </p:nvPr>
        </p:nvSpPr>
        <p:spPr/>
        <p:txBody>
          <a:bodyPr/>
          <a:lstStyle/>
          <a:p>
            <a:r>
              <a:rPr lang="zh-CN" altLang="en-US" dirty="0"/>
              <a:t>强化学习方法</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49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4425355"/>
              </a:xfrm>
            </p:spPr>
            <p:txBody>
              <a:bodyPr/>
              <a:lstStyle/>
              <a:p>
                <a:pPr marL="0" indent="0">
                  <a:buNone/>
                </a:pPr>
                <a:r>
                  <a:rPr lang="zh-CN" altLang="en-US" dirty="0">
                    <a:solidFill>
                      <a:srgbClr val="FF0000"/>
                    </a:solidFill>
                  </a:rPr>
                  <a:t>问题：无模型时如何求状态</a:t>
                </a:r>
                <a14:m>
                  <m:oMath xmlns:m="http://schemas.openxmlformats.org/officeDocument/2006/math">
                    <m:r>
                      <a:rPr lang="en-US" altLang="zh-CN" b="0" i="1" smtClean="0">
                        <a:solidFill>
                          <a:srgbClr val="FF0000"/>
                        </a:solidFill>
                        <a:latin typeface="Cambria Math" panose="02040503050406030204" pitchFamily="18" charset="0"/>
                      </a:rPr>
                      <m:t>𝑠</m:t>
                    </m:r>
                  </m:oMath>
                </a14:m>
                <a:r>
                  <a:rPr lang="zh-CN" altLang="en-US" dirty="0">
                    <a:solidFill>
                      <a:srgbClr val="FF0000"/>
                    </a:solidFill>
                  </a:rPr>
                  <a:t>值函数？</a:t>
                </a:r>
                <a:endParaRPr lang="en-US" altLang="zh-CN" dirty="0">
                  <a:solidFill>
                    <a:srgbClr val="FF0000"/>
                  </a:solidFill>
                </a:endParaRPr>
              </a:p>
              <a:p>
                <a:pPr marL="0" indent="0">
                  <a:buNone/>
                </a:pPr>
                <a:r>
                  <a:rPr lang="zh-CN" altLang="en-US" dirty="0"/>
                  <a:t>思路：多次试验，当访问到状态</a:t>
                </a:r>
                <a14:m>
                  <m:oMath xmlns:m="http://schemas.openxmlformats.org/officeDocument/2006/math">
                    <m:r>
                      <m:rPr>
                        <m:sty m:val="p"/>
                      </m:rPr>
                      <a:rPr lang="en-US" altLang="zh-CN" i="1" dirty="0">
                        <a:latin typeface="Cambria Math" panose="02040503050406030204" pitchFamily="18" charset="0"/>
                      </a:rPr>
                      <m:t>s</m:t>
                    </m:r>
                    <m:r>
                      <a:rPr lang="zh-CN" altLang="en-US" i="1" dirty="0" smtClean="0">
                        <a:latin typeface="Cambria Math" panose="02040503050406030204" pitchFamily="18" charset="0"/>
                      </a:rPr>
                      <m:t>后</m:t>
                    </m:r>
                  </m:oMath>
                </a14:m>
                <a:r>
                  <a:rPr lang="zh-CN" altLang="en-US" dirty="0"/>
                  <a:t>，观测回报，并取平均。</a:t>
                </a:r>
                <a:endParaRPr lang="en-US" altLang="zh-CN" dirty="0"/>
              </a:p>
              <a:p>
                <a:pPr marL="0" indent="0">
                  <a:buNone/>
                </a:pPr>
                <a:r>
                  <a:rPr lang="en-US" altLang="zh-CN" dirty="0"/>
                  <a:t> </a:t>
                </a:r>
                <a:r>
                  <a:rPr lang="zh-CN" altLang="en-US" dirty="0"/>
                  <a:t>即利用经验和评价代替随机变量的期望</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𝑄</m:t>
                          </m:r>
                        </m:e>
                        <m:sup>
                          <m:r>
                            <a:rPr lang="zh-CN" altLang="en-US" i="1">
                              <a:latin typeface="Cambria Math" panose="02040503050406030204" pitchFamily="18" charset="0"/>
                            </a:rPr>
                            <m:t>𝜋</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zh-CN" altLang="en-US" i="1">
                              <a:latin typeface="Cambria Math" panose="02040503050406030204" pitchFamily="18" charset="0"/>
                            </a:rPr>
                            <m:t>𝜏</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sub>
                      </m:sSub>
                      <m:r>
                        <a:rPr lang="en-US" altLang="zh-CN" i="1">
                          <a:latin typeface="Cambria Math" panose="02040503050406030204" pitchFamily="18" charset="0"/>
                        </a:rPr>
                        <m:t>[</m:t>
                      </m:r>
                      <m:r>
                        <a:rPr lang="en-US" altLang="zh-CN" i="1">
                          <a:latin typeface="Cambria Math" panose="02040503050406030204" pitchFamily="18" charset="0"/>
                        </a:rPr>
                        <m:t>𝐺</m:t>
                      </m:r>
                      <m:r>
                        <a:rPr lang="en-US" altLang="zh-CN" i="1">
                          <a:latin typeface="Cambria Math" panose="02040503050406030204" pitchFamily="18" charset="0"/>
                        </a:rPr>
                        <m:t>(</m:t>
                      </m:r>
                      <m:r>
                        <a:rPr lang="zh-CN" altLang="en-US" i="1">
                          <a:latin typeface="Cambria Math" panose="02040503050406030204" pitchFamily="18" charset="0"/>
                        </a:rPr>
                        <m:t>𝜏</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0</m:t>
                              </m:r>
                            </m:sub>
                          </m:sSub>
                        </m:sub>
                      </m:sSub>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oMath>
                  </m:oMathPara>
                </a14:m>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4425355"/>
              </a:xfrm>
              <a:blipFill>
                <a:blip r:embed="rId2"/>
                <a:stretch>
                  <a:fillRect l="-1481" t="-1653" r="-593"/>
                </a:stretch>
              </a:blipFill>
            </p:spPr>
            <p:txBody>
              <a:bodyPr/>
              <a:lstStyle/>
              <a:p>
                <a:r>
                  <a:rPr lang="zh-CN" altLang="en-US">
                    <a:noFill/>
                  </a:rPr>
                  <a:t> </a:t>
                </a:r>
              </a:p>
            </p:txBody>
          </p:sp>
        </mc:Fallback>
      </mc:AlternateContent>
      <p:sp>
        <p:nvSpPr>
          <p:cNvPr id="7" name="文本框 6"/>
          <p:cNvSpPr txBox="1"/>
          <p:nvPr/>
        </p:nvSpPr>
        <p:spPr>
          <a:xfrm>
            <a:off x="251520" y="4755415"/>
            <a:ext cx="8712968" cy="1815882"/>
          </a:xfrm>
          <a:prstGeom prst="rect">
            <a:avLst/>
          </a:prstGeom>
          <a:noFill/>
        </p:spPr>
        <p:txBody>
          <a:bodyPr wrap="square" rtlCol="0">
            <a:spAutoFit/>
          </a:bodyPr>
          <a:lstStyle/>
          <a:p>
            <a:r>
              <a:rPr lang="zh-CN" altLang="en-US" dirty="0"/>
              <a:t>无模型强化学习</a:t>
            </a:r>
            <a:r>
              <a:rPr lang="zh-CN" altLang="en-US" dirty="0">
                <a:cs typeface="Times New Roman" panose="02020603050405020304" pitchFamily="18" charset="0"/>
              </a:rPr>
              <a:t>（</a:t>
            </a:r>
            <a:r>
              <a:rPr lang="en-US" altLang="zh-CN" dirty="0">
                <a:cs typeface="Times New Roman" panose="02020603050405020304" pitchFamily="18" charset="0"/>
              </a:rPr>
              <a:t>model-free reinforcement learning</a:t>
            </a:r>
            <a:r>
              <a:rPr lang="zh-CN" altLang="en-US" dirty="0">
                <a:cs typeface="Times New Roman" panose="02020603050405020304" pitchFamily="18" charset="0"/>
              </a:rPr>
              <a:t>）</a:t>
            </a:r>
            <a:r>
              <a:rPr lang="en-US" altLang="zh-CN" dirty="0"/>
              <a:t>—</a:t>
            </a:r>
            <a:r>
              <a:rPr lang="zh-CN" altLang="en-US" dirty="0"/>
              <a:t>蒙特卡罗方法</a:t>
            </a:r>
            <a:endParaRPr lang="en-US" altLang="zh-CN" dirty="0"/>
          </a:p>
          <a:p>
            <a:pPr marL="0" indent="0">
              <a:buNone/>
            </a:pPr>
            <a:r>
              <a:rPr lang="zh-CN" altLang="en-US" dirty="0">
                <a:cs typeface="Times New Roman" panose="02020603050405020304" pitchFamily="18" charset="0"/>
              </a:rPr>
              <a:t>能够得到正确的值函数取决于经验，如何获得充足</a:t>
            </a:r>
            <a:endParaRPr lang="en-US" altLang="zh-CN" dirty="0">
              <a:cs typeface="Times New Roman" panose="02020603050405020304" pitchFamily="18" charset="0"/>
            </a:endParaRPr>
          </a:p>
          <a:p>
            <a:pPr marL="0" indent="0">
              <a:buNone/>
            </a:pPr>
            <a:r>
              <a:rPr lang="zh-CN" altLang="en-US" dirty="0">
                <a:cs typeface="Times New Roman" panose="02020603050405020304" pitchFamily="18" charset="0"/>
              </a:rPr>
              <a:t>的经验是无模型强化学习的核心所在</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2" y="440201"/>
            <a:ext cx="8229600" cy="1143000"/>
          </a:xfrm>
        </p:spPr>
        <p:txBody>
          <a:bodyPr/>
          <a:lstStyle/>
          <a:p>
            <a:r>
              <a:rPr lang="zh-CN" altLang="en-US" dirty="0"/>
              <a:t>强化学习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a:t>
            </a:fld>
            <a:endParaRPr lang="en-US" altLang="zh-CN"/>
          </a:p>
        </p:txBody>
      </p:sp>
      <p:sp>
        <p:nvSpPr>
          <p:cNvPr id="6" name="内容占位符 5"/>
          <p:cNvSpPr>
            <a:spLocks noGrp="1"/>
          </p:cNvSpPr>
          <p:nvPr>
            <p:ph sz="half" idx="1"/>
          </p:nvPr>
        </p:nvSpPr>
        <p:spPr>
          <a:xfrm>
            <a:off x="63795" y="1464891"/>
            <a:ext cx="8900694" cy="4700413"/>
          </a:xfrm>
        </p:spPr>
        <p:txBody>
          <a:bodyPr/>
          <a:lstStyle/>
          <a:p>
            <a:pPr>
              <a:buFont typeface="Wingdings" panose="05000000000000000000" pitchFamily="2" charset="2"/>
              <a:buChar char="n"/>
            </a:pPr>
            <a:r>
              <a:rPr lang="zh-CN" altLang="en-US" dirty="0"/>
              <a:t>智能体为适应环境具有如下特征，可称为强化学习：</a:t>
            </a:r>
            <a:endParaRPr lang="en-US" altLang="zh-CN" dirty="0"/>
          </a:p>
          <a:p>
            <a:pPr lvl="1"/>
            <a:r>
              <a:rPr lang="zh-CN" altLang="en-US" dirty="0"/>
              <a:t>智能体不是静止的、被动的等待，而是主动对环境做出试探</a:t>
            </a:r>
            <a:endParaRPr lang="en-US" altLang="zh-CN" dirty="0"/>
          </a:p>
          <a:p>
            <a:pPr lvl="1"/>
            <a:r>
              <a:rPr lang="zh-CN" altLang="en-US" dirty="0"/>
              <a:t>环境对试探动作的反馈信息是评价性的（好或坏）</a:t>
            </a:r>
            <a:endParaRPr lang="en-US" altLang="zh-CN" dirty="0"/>
          </a:p>
          <a:p>
            <a:pPr lvl="1"/>
            <a:r>
              <a:rPr lang="zh-CN" altLang="en-US" dirty="0"/>
              <a:t>智能体在行动</a:t>
            </a:r>
            <a:r>
              <a:rPr lang="en-US" altLang="zh-CN" dirty="0"/>
              <a:t>—</a:t>
            </a:r>
            <a:r>
              <a:rPr lang="zh-CN" altLang="en-US" dirty="0"/>
              <a:t>评价的环境中获取知识，改进行动方案以适应环境，达到预期目的。</a:t>
            </a:r>
            <a:endParaRPr lang="en-US" altLang="zh-CN" dirty="0"/>
          </a:p>
          <a:p>
            <a:pPr>
              <a:buFont typeface="Wingdings" panose="05000000000000000000" pitchFamily="2" charset="2"/>
              <a:buChar char="n"/>
            </a:pPr>
            <a:r>
              <a:rPr lang="zh-CN" altLang="en-US" dirty="0"/>
              <a:t>弱的学习方式</a:t>
            </a:r>
            <a:endParaRPr lang="en-US" altLang="zh-CN" dirty="0"/>
          </a:p>
          <a:p>
            <a:pPr lvl="1"/>
            <a:r>
              <a:rPr lang="zh-CN" altLang="en-US" dirty="0"/>
              <a:t>需要通过与环境不断交互试错来学习</a:t>
            </a:r>
            <a:endParaRPr lang="en-US" altLang="zh-CN" dirty="0"/>
          </a:p>
          <a:p>
            <a:pPr lvl="1"/>
            <a:r>
              <a:rPr lang="zh-CN" altLang="en-US" dirty="0"/>
              <a:t>反馈信号为回报，不是教师信号</a:t>
            </a:r>
            <a:endParaRPr lang="en-US" altLang="zh-CN" dirty="0"/>
          </a:p>
          <a:p>
            <a:pPr lvl="1"/>
            <a:r>
              <a:rPr lang="zh-CN" altLang="en-US" dirty="0"/>
              <a:t>回报信号可能是稀疏和合理延迟的</a:t>
            </a:r>
            <a:endParaRPr lang="en-US" altLang="zh-CN" dirty="0"/>
          </a:p>
          <a:p>
            <a:pPr lvl="1"/>
            <a:r>
              <a:rPr lang="zh-CN" altLang="en-US" dirty="0"/>
              <a:t>不要求或要求较少的先验知识</a:t>
            </a: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782960"/>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强化学习方法</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184971"/>
                <a:ext cx="8964488" cy="4281339"/>
              </a:xfrm>
            </p:spPr>
            <p:txBody>
              <a:bodyPr/>
              <a:lstStyle/>
              <a:p>
                <a:r>
                  <a:rPr lang="zh-CN" altLang="en-US" dirty="0"/>
                  <a:t>首次访问的蒙特卡罗方法</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First-visit MC:</a:t>
                </a:r>
                <a:r>
                  <a:rPr lang="zh-CN" altLang="en-US" dirty="0"/>
                  <a:t>）：在计算</a:t>
                </a:r>
                <a14:m>
                  <m:oMath xmlns:m="http://schemas.openxmlformats.org/officeDocument/2006/math">
                    <m:r>
                      <a:rPr lang="en-US" altLang="zh-CN" i="1" dirty="0" smtClean="0">
                        <a:latin typeface="Cambria Math" panose="02040503050406030204" pitchFamily="18" charset="0"/>
                      </a:rPr>
                      <m:t>𝑠</m:t>
                    </m:r>
                  </m:oMath>
                </a14:m>
                <a:r>
                  <a:rPr lang="zh-CN" altLang="en-US" dirty="0"/>
                  <a:t>处的值函数时，只利用每次实验中第一次访问到状态</a:t>
                </a:r>
                <a14:m>
                  <m:oMath xmlns:m="http://schemas.openxmlformats.org/officeDocument/2006/math">
                    <m:r>
                      <a:rPr lang="en-US" altLang="zh-CN" b="0" i="1" smtClean="0">
                        <a:latin typeface="Cambria Math" panose="02040503050406030204" pitchFamily="18" charset="0"/>
                      </a:rPr>
                      <m:t>𝑠</m:t>
                    </m:r>
                  </m:oMath>
                </a14:m>
                <a:r>
                  <a:rPr lang="zh-CN" altLang="en-US" dirty="0"/>
                  <a:t>的回报值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21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num>
                        <m:den>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den>
                      </m:f>
                    </m:oMath>
                  </m:oMathPara>
                </a14:m>
                <a:endParaRPr lang="en-US" altLang="zh-CN" dirty="0"/>
              </a:p>
              <a:p>
                <a:r>
                  <a:rPr lang="zh-CN" altLang="en-US" dirty="0"/>
                  <a:t>每次访问蒙特卡罗方法（</a:t>
                </a:r>
                <a:r>
                  <a:rPr lang="en-US" altLang="zh-CN" dirty="0">
                    <a:latin typeface="Times New Roman" panose="02020603050405020304" pitchFamily="18" charset="0"/>
                    <a:cs typeface="Times New Roman" panose="02020603050405020304" pitchFamily="18" charset="0"/>
                  </a:rPr>
                  <a:t>Every-Visit MC</a:t>
                </a:r>
                <a:r>
                  <a:rPr lang="zh-CN" altLang="en-US" dirty="0"/>
                  <a:t>）：利用所有访问到状态</a:t>
                </a:r>
                <a14:m>
                  <m:oMath xmlns:m="http://schemas.openxmlformats.org/officeDocument/2006/math">
                    <m:r>
                      <a:rPr lang="en-US" altLang="zh-CN" i="1" dirty="0" smtClean="0">
                        <a:latin typeface="Cambria Math" panose="02040503050406030204" pitchFamily="18" charset="0"/>
                      </a:rPr>
                      <m:t>𝑠</m:t>
                    </m:r>
                  </m:oMath>
                </a14:m>
                <a:r>
                  <a:rPr lang="zh-CN" altLang="en-US" dirty="0"/>
                  <a:t>时的回报值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i="1">
                                  <a:latin typeface="Cambria Math" panose="02040503050406030204" pitchFamily="18" charset="0"/>
                                </a:rPr>
                                <m:t>11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12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𝐺</m:t>
                              </m:r>
                            </m:e>
                            <m:sub>
                              <m:r>
                                <a:rPr lang="en-US" altLang="zh-CN" b="0" i="1" smtClean="0">
                                  <a:latin typeface="Cambria Math" panose="02040503050406030204" pitchFamily="18" charset="0"/>
                                  <a:ea typeface="Cambria Math" panose="02040503050406030204" pitchFamily="18" charset="0"/>
                                </a:rPr>
                                <m:t>21</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num>
                        <m:den>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den>
                      </m:f>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184971"/>
                <a:ext cx="8964488" cy="4281339"/>
              </a:xfrm>
              <a:blipFill>
                <a:blip r:embed="rId2"/>
                <a:stretch>
                  <a:fillRect l="-1224" t="-1849"/>
                </a:stretch>
              </a:blipFill>
            </p:spPr>
            <p:txBody>
              <a:bodyPr/>
              <a:lstStyle/>
              <a:p>
                <a:r>
                  <a:rPr lang="zh-CN" altLang="en-US">
                    <a:noFill/>
                  </a:rPr>
                  <a:t> </a:t>
                </a:r>
              </a:p>
            </p:txBody>
          </p:sp>
        </mc:Fallback>
      </mc:AlternateContent>
      <p:sp>
        <p:nvSpPr>
          <p:cNvPr id="8" name="椭圆 7"/>
          <p:cNvSpPr/>
          <p:nvPr/>
        </p:nvSpPr>
        <p:spPr>
          <a:xfrm>
            <a:off x="1619672" y="5589240"/>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99792" y="5589240"/>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79912" y="5589240"/>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195736" y="56413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273366" y="563146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893568" y="5589240"/>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572687" y="56413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156176" y="5653039"/>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1" idx="2"/>
            <a:endCxn id="11" idx="2"/>
          </p:cNvCxnSpPr>
          <p:nvPr/>
        </p:nvCxnSpPr>
        <p:spPr>
          <a:xfrm>
            <a:off x="2195736" y="569725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6"/>
            <a:endCxn id="11" idx="2"/>
          </p:cNvCxnSpPr>
          <p:nvPr/>
        </p:nvCxnSpPr>
        <p:spPr>
          <a:xfrm>
            <a:off x="1835696" y="5697252"/>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1" idx="6"/>
            <a:endCxn id="9" idx="2"/>
          </p:cNvCxnSpPr>
          <p:nvPr/>
        </p:nvCxnSpPr>
        <p:spPr>
          <a:xfrm>
            <a:off x="2339752" y="5697252"/>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9" idx="6"/>
            <a:endCxn id="12" idx="2"/>
          </p:cNvCxnSpPr>
          <p:nvPr/>
        </p:nvCxnSpPr>
        <p:spPr>
          <a:xfrm flipV="1">
            <a:off x="2915816" y="5687387"/>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6"/>
            <a:endCxn id="10" idx="2"/>
          </p:cNvCxnSpPr>
          <p:nvPr/>
        </p:nvCxnSpPr>
        <p:spPr>
          <a:xfrm>
            <a:off x="3417382" y="5687387"/>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 idx="6"/>
            <a:endCxn id="13" idx="2"/>
          </p:cNvCxnSpPr>
          <p:nvPr/>
        </p:nvCxnSpPr>
        <p:spPr>
          <a:xfrm>
            <a:off x="3995936" y="5697252"/>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3" idx="6"/>
            <a:endCxn id="14" idx="2"/>
          </p:cNvCxnSpPr>
          <p:nvPr/>
        </p:nvCxnSpPr>
        <p:spPr>
          <a:xfrm>
            <a:off x="5109592" y="5697252"/>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695612" y="5697252"/>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458" y="5512586"/>
            <a:ext cx="1346844" cy="369332"/>
          </a:xfrm>
          <a:prstGeom prst="rect">
            <a:avLst/>
          </a:prstGeom>
          <a:noFill/>
        </p:spPr>
        <p:txBody>
          <a:bodyPr wrap="none" rtlCol="0">
            <a:spAutoFit/>
          </a:bodyPr>
          <a:lstStyle/>
          <a:p>
            <a:r>
              <a:rPr lang="zh-CN" altLang="en-US" sz="1800" dirty="0">
                <a:latin typeface="仿宋" pitchFamily="49" charset="-122"/>
                <a:ea typeface="仿宋" pitchFamily="49" charset="-122"/>
              </a:rPr>
              <a:t>第一次试验</a:t>
            </a:r>
          </a:p>
        </p:txBody>
      </p:sp>
      <p:sp>
        <p:nvSpPr>
          <p:cNvPr id="37" name="椭圆 36"/>
          <p:cNvSpPr/>
          <p:nvPr/>
        </p:nvSpPr>
        <p:spPr>
          <a:xfrm>
            <a:off x="1619672"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99792"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779912" y="6151265"/>
            <a:ext cx="216024" cy="2160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195736" y="620335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273366" y="619349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893568" y="615126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72687" y="620335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156176" y="6215064"/>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p:cNvCxnSpPr>
            <a:stCxn id="40" idx="2"/>
            <a:endCxn id="40" idx="2"/>
          </p:cNvCxnSpPr>
          <p:nvPr/>
        </p:nvCxnSpPr>
        <p:spPr>
          <a:xfrm>
            <a:off x="2195736" y="625927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37" idx="6"/>
            <a:endCxn id="40" idx="2"/>
          </p:cNvCxnSpPr>
          <p:nvPr/>
        </p:nvCxnSpPr>
        <p:spPr>
          <a:xfrm>
            <a:off x="1835696" y="625927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40" idx="6"/>
            <a:endCxn id="38" idx="2"/>
          </p:cNvCxnSpPr>
          <p:nvPr/>
        </p:nvCxnSpPr>
        <p:spPr>
          <a:xfrm>
            <a:off x="2339752" y="625927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8" idx="6"/>
            <a:endCxn id="41" idx="2"/>
          </p:cNvCxnSpPr>
          <p:nvPr/>
        </p:nvCxnSpPr>
        <p:spPr>
          <a:xfrm flipV="1">
            <a:off x="2915816" y="6249412"/>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1" idx="6"/>
            <a:endCxn id="39" idx="2"/>
          </p:cNvCxnSpPr>
          <p:nvPr/>
        </p:nvCxnSpPr>
        <p:spPr>
          <a:xfrm>
            <a:off x="3417382" y="6249412"/>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9" idx="6"/>
            <a:endCxn id="42" idx="2"/>
          </p:cNvCxnSpPr>
          <p:nvPr/>
        </p:nvCxnSpPr>
        <p:spPr>
          <a:xfrm>
            <a:off x="3995936" y="6259277"/>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2" idx="6"/>
            <a:endCxn id="43" idx="2"/>
          </p:cNvCxnSpPr>
          <p:nvPr/>
        </p:nvCxnSpPr>
        <p:spPr>
          <a:xfrm>
            <a:off x="5109592" y="6259277"/>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695612" y="6259277"/>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67458" y="6074611"/>
            <a:ext cx="1346844" cy="369332"/>
          </a:xfrm>
          <a:prstGeom prst="rect">
            <a:avLst/>
          </a:prstGeom>
          <a:noFill/>
        </p:spPr>
        <p:txBody>
          <a:bodyPr wrap="none" rtlCol="0">
            <a:spAutoFit/>
          </a:bodyPr>
          <a:lstStyle/>
          <a:p>
            <a:r>
              <a:rPr lang="zh-CN" altLang="en-US" sz="1800" dirty="0">
                <a:latin typeface="仿宋" pitchFamily="49" charset="-122"/>
                <a:ea typeface="仿宋" pitchFamily="49" charset="-122"/>
              </a:rPr>
              <a:t>第一次试验</a:t>
            </a:r>
          </a:p>
        </p:txBody>
      </p:sp>
      <mc:AlternateContent xmlns:mc="http://schemas.openxmlformats.org/markup-compatibility/2006" xmlns:a14="http://schemas.microsoft.com/office/drawing/2010/main">
        <mc:Choice Requires="a14">
          <p:sp>
            <p:nvSpPr>
              <p:cNvPr id="54" name="文本框 53"/>
              <p:cNvSpPr txBox="1"/>
              <p:nvPr/>
            </p:nvSpPr>
            <p:spPr>
              <a:xfrm>
                <a:off x="6405397" y="5389185"/>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6405397" y="5389185"/>
                <a:ext cx="504689" cy="400110"/>
              </a:xfrm>
              <a:prstGeom prst="rect">
                <a:avLst/>
              </a:prstGeom>
              <a:blipFill rotWithShape="0">
                <a:blip r:embed="rId3"/>
                <a:stretch>
                  <a:fillRect b="-30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6432921" y="6092042"/>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6432921" y="6092042"/>
                <a:ext cx="504689" cy="400110"/>
              </a:xfrm>
              <a:prstGeom prst="rect">
                <a:avLst/>
              </a:prstGeom>
              <a:blipFill rotWithShape="0">
                <a:blip r:embed="rId4"/>
                <a:stretch>
                  <a:fillRect b="-30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1276231" y="5227693"/>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56" name="文本框 55"/>
              <p:cNvSpPr txBox="1">
                <a:spLocks noRot="1" noChangeAspect="1" noMove="1" noResize="1" noEditPoints="1" noAdjustHandles="1" noChangeArrowheads="1" noChangeShapeType="1" noTextEdit="1"/>
              </p:cNvSpPr>
              <p:nvPr/>
            </p:nvSpPr>
            <p:spPr>
              <a:xfrm>
                <a:off x="1276231" y="5227693"/>
                <a:ext cx="499880" cy="400110"/>
              </a:xfrm>
              <a:prstGeom prst="rect">
                <a:avLst/>
              </a:prstGeom>
              <a:blipFill rotWithShape="0">
                <a:blip r:embed="rId5"/>
                <a:stretch>
                  <a:fillRect b="-3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222615" y="5819222"/>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222615" y="5819222"/>
                <a:ext cx="499880" cy="400110"/>
              </a:xfrm>
              <a:prstGeom prst="rect">
                <a:avLst/>
              </a:prstGeom>
              <a:blipFill rotWithShape="0">
                <a:blip r:embed="rId6"/>
                <a:stretch>
                  <a:fillRect b="-307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590967" y="5162179"/>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𝟏𝟏</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590967" y="5162179"/>
                <a:ext cx="1090876" cy="400110"/>
              </a:xfrm>
              <a:prstGeom prst="rect">
                <a:avLst/>
              </a:prstGeom>
              <a:blipFill rotWithShape="0">
                <a:blip r:embed="rId7"/>
                <a:stretch>
                  <a:fillRect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468260" y="5191148"/>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𝟏𝟐</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468260" y="5191148"/>
                <a:ext cx="1090876" cy="400110"/>
              </a:xfrm>
              <a:prstGeom prst="rect">
                <a:avLst/>
              </a:prstGeom>
              <a:blipFill rotWithShape="0">
                <a:blip r:embed="rId8"/>
                <a:stretch>
                  <a:fillRect b="-1692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3402147" y="5805161"/>
                <a:ext cx="10908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𝑮</m:t>
                          </m:r>
                        </m:e>
                        <m:sub>
                          <m:r>
                            <a:rPr lang="en-US" altLang="zh-CN" sz="2000" b="1" i="1" smtClean="0">
                              <a:latin typeface="Cambria Math" panose="02040503050406030204" pitchFamily="18" charset="0"/>
                            </a:rPr>
                            <m:t>𝟐𝟏</m:t>
                          </m:r>
                        </m:sub>
                      </m:sSub>
                      <m:r>
                        <a:rPr lang="en-US" altLang="zh-CN" sz="2000" b="1" i="1" smtClean="0">
                          <a:latin typeface="Cambria Math" panose="02040503050406030204" pitchFamily="18" charset="0"/>
                        </a:rPr>
                        <m:t>)</m:t>
                      </m:r>
                    </m:oMath>
                  </m:oMathPara>
                </a14:m>
                <a:endParaRPr lang="zh-CN" altLang="en-US" dirty="0"/>
              </a:p>
            </p:txBody>
          </p:sp>
        </mc:Choice>
        <mc:Fallback xmlns="">
          <p:sp>
            <p:nvSpPr>
              <p:cNvPr id="60" name="文本框 59"/>
              <p:cNvSpPr txBox="1">
                <a:spLocks noRot="1" noChangeAspect="1" noMove="1" noResize="1" noEditPoints="1" noAdjustHandles="1" noChangeArrowheads="1" noChangeShapeType="1" noTextEdit="1"/>
              </p:cNvSpPr>
              <p:nvPr/>
            </p:nvSpPr>
            <p:spPr>
              <a:xfrm>
                <a:off x="3402147" y="5805161"/>
                <a:ext cx="1090876" cy="400110"/>
              </a:xfrm>
              <a:prstGeom prst="rect">
                <a:avLst/>
              </a:prstGeom>
              <a:blipFill rotWithShape="0">
                <a:blip r:embed="rId9"/>
                <a:stretch>
                  <a:fillRect b="-1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33260" y="6356350"/>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433260" y="6356350"/>
                <a:ext cx="386644" cy="523220"/>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51</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686800" cy="2808312"/>
              </a:xfrm>
            </p:spPr>
            <p:txBody>
              <a:bodyPr/>
              <a:lstStyle/>
              <a:p>
                <a:pPr>
                  <a:buFont typeface="Wingdings" panose="05000000000000000000" pitchFamily="2" charset="2"/>
                  <a:buChar char="n"/>
                </a:pPr>
                <a:r>
                  <a:rPr lang="zh-CN" altLang="en-US" dirty="0"/>
                  <a:t>蒙特卡罗策略评估：</a:t>
                </a:r>
                <a:endParaRPr lang="en-US" altLang="zh-CN" dirty="0"/>
              </a:p>
              <a:p>
                <a:pPr marL="0" indent="0">
                  <a:buNone/>
                </a:pPr>
                <a:r>
                  <a:rPr lang="zh-CN" altLang="en-US" dirty="0"/>
                  <a:t>  假定共进行</a:t>
                </a:r>
                <a14:m>
                  <m:oMath xmlns:m="http://schemas.openxmlformats.org/officeDocument/2006/math">
                    <m:r>
                      <a:rPr lang="en-US" altLang="zh-CN" b="0" i="1" smtClean="0">
                        <a:latin typeface="Cambria Math" panose="02040503050406030204" pitchFamily="18" charset="0"/>
                      </a:rPr>
                      <m:t>𝑁</m:t>
                    </m:r>
                  </m:oMath>
                </a14:m>
                <a:r>
                  <a:rPr lang="zh-CN" altLang="en-US" dirty="0"/>
                  <a:t>次试验，得到</a:t>
                </a:r>
                <a14:m>
                  <m:oMath xmlns:m="http://schemas.openxmlformats.org/officeDocument/2006/math">
                    <m:r>
                      <a:rPr lang="en-US" altLang="zh-CN" b="0" i="1" smtClean="0">
                        <a:latin typeface="Cambria Math" panose="02040503050406030204" pitchFamily="18" charset="0"/>
                      </a:rPr>
                      <m:t>𝑁</m:t>
                    </m:r>
                  </m:oMath>
                </a14:m>
                <a:r>
                  <a:rPr lang="zh-CN" altLang="en-US" dirty="0"/>
                  <a:t>个轨迹</a:t>
                </a:r>
                <a14:m>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𝜏</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e>
                        </m:d>
                      </m:sup>
                    </m:sSup>
                  </m:oMath>
                </a14:m>
                <a:endParaRPr lang="en-US" altLang="zh-CN" dirty="0"/>
              </a:p>
              <a:p>
                <a:pPr marL="0" indent="0">
                  <a:buNone/>
                </a:pPr>
                <a:r>
                  <a:rPr lang="zh-CN" altLang="en-US" dirty="0"/>
                  <a:t>总回报分别为</a:t>
                </a:r>
                <a14:m>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i="1">
                                    <a:latin typeface="Cambria Math" panose="02040503050406030204" pitchFamily="18" charset="0"/>
                                  </a:rPr>
                                  <m:t>1</m:t>
                                </m:r>
                              </m:e>
                            </m:d>
                          </m:sup>
                        </m:sSup>
                      </m:e>
                    </m:d>
                    <m:r>
                      <a:rPr lang="en-US" altLang="zh-CN" b="0" i="1" smtClean="0">
                        <a:latin typeface="Cambria Math" panose="02040503050406030204" pitchFamily="18" charset="0"/>
                      </a:rPr>
                      <m:t>,</m:t>
                    </m:r>
                    <m:r>
                      <a:rPr lang="en-US" altLang="zh-CN" i="1">
                        <a:latin typeface="Cambria Math" panose="02040503050406030204" pitchFamily="18" charset="0"/>
                      </a:rPr>
                      <m:t>𝐺</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2</m:t>
                                </m:r>
                              </m:e>
                            </m:d>
                          </m:sup>
                        </m:sSup>
                      </m:e>
                    </m:d>
                    <m:r>
                      <a:rPr lang="en-US" altLang="zh-CN" b="0" i="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𝐺</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𝜏</m:t>
                            </m:r>
                          </m:e>
                          <m:sup>
                            <m:d>
                              <m:dPr>
                                <m:ctrlPr>
                                  <a:rPr lang="en-US" altLang="zh-CN" i="1">
                                    <a:latin typeface="Cambria Math" panose="02040503050406030204" pitchFamily="18" charset="0"/>
                                  </a:rPr>
                                </m:ctrlPr>
                              </m:dPr>
                              <m:e>
                                <m:r>
                                  <a:rPr lang="en-US" altLang="zh-CN" b="0" i="1" smtClean="0">
                                    <a:latin typeface="Cambria Math" panose="02040503050406030204" pitchFamily="18" charset="0"/>
                                  </a:rPr>
                                  <m:t>𝑁</m:t>
                                </m:r>
                              </m:e>
                            </m:d>
                          </m:sup>
                        </m:sSup>
                      </m:e>
                    </m:d>
                  </m:oMath>
                </a14:m>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zh-CN" altLang="en-US" i="1" smtClean="0">
                              <a:latin typeface="Cambria Math" panose="02040503050406030204" pitchFamily="18" charset="0"/>
                            </a:rPr>
                            <m:t>𝜋</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𝑄</m:t>
                              </m:r>
                            </m:e>
                          </m:acc>
                        </m:e>
                        <m:sup>
                          <m:r>
                            <a:rPr lang="zh-CN" altLang="en-US" b="0" i="1" smtClean="0">
                              <a:latin typeface="Cambria Math" panose="02040503050406030204" pitchFamily="18" charset="0"/>
                              <a:ea typeface="Cambria Math" panose="02040503050406030204" pitchFamily="18" charset="0"/>
                            </a:rPr>
                            <m:t>𝜋</m:t>
                          </m:r>
                        </m:sup>
                      </m:s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𝑁</m:t>
                          </m:r>
                        </m:den>
                      </m:f>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r>
                            <a:rPr lang="en-US" altLang="zh-CN" i="1">
                              <a:latin typeface="Cambria Math" panose="02040503050406030204" pitchFamily="18" charset="0"/>
                              <a:ea typeface="Cambria Math" panose="02040503050406030204" pitchFamily="18" charset="0"/>
                            </a:rPr>
                            <m:t>𝐺</m:t>
                          </m:r>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zh-CN" altLang="en-US" i="1" smtClean="0">
                                  <a:latin typeface="Cambria Math" panose="02040503050406030204" pitchFamily="18" charset="0"/>
                                  <a:ea typeface="Cambria Math" panose="02040503050406030204" pitchFamily="18" charset="0"/>
                                </a:rPr>
                                <m:t>𝜏</m:t>
                              </m:r>
                            </m:e>
                            <m: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686800" cy="2808312"/>
              </a:xfrm>
              <a:blipFill rotWithShape="0">
                <a:blip r:embed="rId2"/>
                <a:stretch>
                  <a:fillRect l="-1404" t="-2391"/>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292917" y="4941168"/>
            <a:ext cx="8840882" cy="954107"/>
          </a:xfrm>
          <a:prstGeom prst="rect">
            <a:avLst/>
          </a:prstGeom>
          <a:noFill/>
        </p:spPr>
        <p:txBody>
          <a:bodyPr wrap="none" rtlCol="0">
            <a:spAutoFit/>
          </a:bodyPr>
          <a:lstStyle/>
          <a:p>
            <a:r>
              <a:rPr lang="zh-CN" altLang="en-US" dirty="0"/>
              <a:t>理论上而言，需要无限次的策略评估才能保证绝对收敛</a:t>
            </a:r>
            <a:endParaRPr lang="en-US" altLang="zh-CN" dirty="0"/>
          </a:p>
          <a:p>
            <a:r>
              <a:rPr lang="zh-CN" altLang="en-US" dirty="0"/>
              <a:t>但很多实际例子经常在有限次迭代后就收敛</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556793"/>
                <a:ext cx="9036496" cy="2288748"/>
              </a:xfrm>
            </p:spPr>
            <p:txBody>
              <a:bodyPr/>
              <a:lstStyle/>
              <a:p>
                <a:pPr>
                  <a:buFont typeface="Wingdings" panose="05000000000000000000" pitchFamily="2" charset="2"/>
                  <a:buChar char="n"/>
                </a:pPr>
                <a:r>
                  <a:rPr lang="zh-CN" altLang="en-US" dirty="0"/>
                  <a:t>策略改进</a:t>
                </a:r>
                <a:endParaRPr lang="en-US" altLang="zh-CN" dirty="0"/>
              </a:p>
              <a:p>
                <a:pPr marL="0" indent="0">
                  <a:buNone/>
                </a:pPr>
                <a:r>
                  <a:rPr lang="zh-CN" altLang="en-US" dirty="0"/>
                  <a:t>对任一确定的策略</a:t>
                </a:r>
                <a14:m>
                  <m:oMath xmlns:m="http://schemas.openxmlformats.org/officeDocument/2006/math">
                    <m:r>
                      <a:rPr lang="zh-CN" altLang="en-US" i="1" smtClean="0">
                        <a:latin typeface="Cambria Math" panose="02040503050406030204" pitchFamily="18" charset="0"/>
                      </a:rPr>
                      <m:t>𝜋</m:t>
                    </m:r>
                  </m:oMath>
                </a14:m>
                <a:r>
                  <a:rPr lang="zh-CN" altLang="en-US" dirty="0"/>
                  <a:t>，其值函数为</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𝑉</m:t>
                        </m:r>
                      </m:e>
                      <m:sup>
                        <m:r>
                          <a:rPr lang="zh-CN" altLang="en-US" i="1" smtClean="0">
                            <a:latin typeface="Cambria Math" panose="02040503050406030204" pitchFamily="18" charset="0"/>
                          </a:rPr>
                          <m:t>𝜋</m:t>
                        </m:r>
                      </m:sup>
                    </m:sSup>
                  </m:oMath>
                </a14:m>
                <a:r>
                  <a:rPr lang="zh-CN" altLang="en-US" dirty="0"/>
                  <a:t>，则对状态</a:t>
                </a:r>
                <a14:m>
                  <m:oMath xmlns:m="http://schemas.openxmlformats.org/officeDocument/2006/math">
                    <m:r>
                      <a:rPr lang="en-US" altLang="zh-CN" b="0" i="1" smtClean="0">
                        <a:latin typeface="Cambria Math" panose="02040503050406030204" pitchFamily="18" charset="0"/>
                      </a:rPr>
                      <m:t>𝑠</m:t>
                    </m:r>
                  </m:oMath>
                </a14:m>
                <a:r>
                  <a:rPr lang="en-US" altLang="zh-CN" dirty="0"/>
                  <a:t>,</a:t>
                </a:r>
                <a:r>
                  <a:rPr lang="zh-CN" altLang="en-US" dirty="0"/>
                  <a:t>若采用策略</a:t>
                </a:r>
                <a14:m>
                  <m:oMath xmlns:m="http://schemas.openxmlformats.org/officeDocument/2006/math">
                    <m:r>
                      <a:rPr lang="zh-CN" altLang="en-US" i="1" smtClean="0">
                        <a:latin typeface="Cambria Math" panose="02040503050406030204" pitchFamily="18" charset="0"/>
                      </a:rPr>
                      <m:t>𝜋</m:t>
                    </m:r>
                  </m:oMath>
                </a14:m>
                <a:r>
                  <a:rPr lang="zh-CN" altLang="en-US" dirty="0"/>
                  <a:t>，其值函数为</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en-US" altLang="zh-CN" dirty="0"/>
                  <a:t>,</a:t>
                </a:r>
                <a:r>
                  <a:rPr lang="zh-CN" altLang="en-US" dirty="0"/>
                  <a:t>若改变策略在</a:t>
                </a:r>
                <a14:m>
                  <m:oMath xmlns:m="http://schemas.openxmlformats.org/officeDocument/2006/math">
                    <m:r>
                      <a:rPr lang="en-US" altLang="zh-CN" i="1">
                        <a:latin typeface="Cambria Math" panose="02040503050406030204" pitchFamily="18" charset="0"/>
                      </a:rPr>
                      <m:t>𝑠</m:t>
                    </m:r>
                  </m:oMath>
                </a14:m>
                <a:r>
                  <a:rPr lang="zh-CN" altLang="en-US" dirty="0"/>
                  <a:t>选择动作</a:t>
                </a:r>
                <a14:m>
                  <m:oMath xmlns:m="http://schemas.openxmlformats.org/officeDocument/2006/math">
                    <m:r>
                      <a:rPr lang="en-US" altLang="zh-CN" b="0" i="1" smtClean="0">
                        <a:latin typeface="Cambria Math" panose="02040503050406030204" pitchFamily="18" charset="0"/>
                      </a:rPr>
                      <m:t>𝑎</m:t>
                    </m:r>
                  </m:oMath>
                </a14:m>
                <a:r>
                  <a:rPr lang="zh-CN" altLang="en-US" dirty="0"/>
                  <a:t>，然后继续采用策略</a:t>
                </a:r>
                <a14:m>
                  <m:oMath xmlns:m="http://schemas.openxmlformats.org/officeDocument/2006/math">
                    <m:r>
                      <a:rPr lang="zh-CN" altLang="en-US" i="1">
                        <a:latin typeface="Cambria Math" panose="02040503050406030204" pitchFamily="18" charset="0"/>
                      </a:rPr>
                      <m:t>𝜋</m:t>
                    </m:r>
                  </m:oMath>
                </a14:m>
                <a:r>
                  <a:rPr lang="zh-CN" altLang="en-US" dirty="0"/>
                  <a:t>，则有</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m:rPr>
                              <m:sty m:val="p"/>
                            </m:rPr>
                            <a:rPr lang="en-US" altLang="zh-CN" sz="2000" i="1">
                              <a:latin typeface="Cambria Math" panose="02040503050406030204" pitchFamily="18" charset="0"/>
                            </a:rPr>
                            <m:t>Q</m:t>
                          </m:r>
                        </m:e>
                        <m:sup>
                          <m:r>
                            <a:rPr lang="zh-CN" altLang="en-US" sz="2000" i="1">
                              <a:latin typeface="Cambria Math" panose="02040503050406030204" pitchFamily="18" charset="0"/>
                            </a:rPr>
                            <m:t>𝝅</m:t>
                          </m:r>
                        </m:sup>
                      </m:sSup>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𝒂</m:t>
                          </m:r>
                        </m:e>
                      </m:d>
                      <m:r>
                        <a:rPr lang="en-US" altLang="zh-CN" sz="2000" b="1"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𝑺</m:t>
                          </m: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𝑷</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e>
                      </m:nary>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𝒓</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r>
                            <a:rPr lang="en-US" altLang="zh-CN" sz="2000" i="1">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rPr>
                                <m:t>𝝅</m:t>
                              </m:r>
                              <m:r>
                                <a:rPr lang="en-US" altLang="zh-CN" sz="2000" b="1" i="1">
                                  <a:latin typeface="Cambria Math" panose="02040503050406030204" pitchFamily="18" charset="0"/>
                                  <a:ea typeface="Cambria Math" panose="02040503050406030204" pitchFamily="18" charset="0"/>
                                </a:rPr>
                                <m:t>(</m:t>
                              </m:r>
                              <m:sSup>
                                <m:sSupPr>
                                  <m:ctrlPr>
                                    <a:rPr lang="en-US" altLang="zh-CN" sz="2000" b="1"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𝒂</m:t>
                                  </m:r>
                                </m:e>
                                <m:sup>
                                  <m:r>
                                    <a:rPr lang="en-US" altLang="zh-CN" sz="2000" b="1" i="1">
                                      <a:latin typeface="Cambria Math" panose="02040503050406030204" pitchFamily="18" charset="0"/>
                                      <a:ea typeface="Cambria Math" panose="02040503050406030204" pitchFamily="18" charset="0"/>
                                    </a:rPr>
                                    <m:t>′</m:t>
                                  </m:r>
                                </m:sup>
                              </m:sSup>
                              <m:r>
                                <a:rPr lang="en-US" altLang="zh-CN" sz="2000" b="1"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𝒔</m:t>
                              </m:r>
                              <m:r>
                                <a:rPr lang="en-US" altLang="zh-CN" sz="2000" b="1"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b="1" i="1">
                                      <a:latin typeface="Cambria Math" panose="02040503050406030204" pitchFamily="18" charset="0"/>
                                      <a:cs typeface="Times New Roman" panose="02020603050405020304" pitchFamily="18" charset="0"/>
                                    </a:rPr>
                                    <m:t>𝑸</m:t>
                                  </m:r>
                                </m:e>
                                <m:sup>
                                  <m:r>
                                    <a:rPr lang="zh-CN" altLang="en-US" sz="2000" b="1" i="1">
                                      <a:latin typeface="Cambria Math" panose="02040503050406030204" pitchFamily="18" charset="0"/>
                                      <a:cs typeface="Times New Roman" panose="02020603050405020304" pitchFamily="18" charset="0"/>
                                    </a:rPr>
                                    <m:t>𝝅</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b="1" i="1">
                                      <a:latin typeface="Cambria Math" panose="02040503050406030204" pitchFamily="18" charset="0"/>
                                      <a:cs typeface="Times New Roman" panose="02020603050405020304" pitchFamily="18" charset="0"/>
                                    </a:rPr>
                                    <m:t>𝒔</m:t>
                                  </m:r>
                                  <m:r>
                                    <a:rPr lang="en-US" altLang="zh-CN" sz="2000" b="1"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cs typeface="Times New Roman" panose="02020603050405020304" pitchFamily="18" charset="0"/>
                                    </a:rPr>
                                    <m:t>𝒂</m:t>
                                  </m:r>
                                  <m:r>
                                    <a:rPr lang="en-US" altLang="zh-CN" sz="2000" b="1" i="1">
                                      <a:latin typeface="Cambria Math" panose="02040503050406030204" pitchFamily="18" charset="0"/>
                                      <a:cs typeface="Times New Roman" panose="02020603050405020304" pitchFamily="18" charset="0"/>
                                    </a:rPr>
                                    <m:t>′</m:t>
                                  </m:r>
                                </m:e>
                              </m:d>
                            </m:e>
                          </m:nary>
                        </m:e>
                      </m:d>
                      <m:r>
                        <a:rPr lang="en-US" altLang="zh-CN" sz="2000" b="0" i="0" smtClean="0">
                          <a:latin typeface="Cambria Math" panose="02040503050406030204" pitchFamily="18" charset="0"/>
                          <a:cs typeface="Times New Roman" panose="020206030504050203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𝒔</m:t>
                          </m:r>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𝑺</m:t>
                          </m:r>
                        </m:sub>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𝑷</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e>
                      </m:nary>
                      <m:d>
                        <m:dPr>
                          <m:ctrlPr>
                            <a:rPr lang="en-US" altLang="zh-CN" sz="2000" i="1">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𝒓</m:t>
                              </m:r>
                            </m:e>
                            <m:sub>
                              <m:r>
                                <a:rPr lang="en-US" altLang="zh-CN" sz="2000" i="1">
                                  <a:latin typeface="Cambria Math" panose="02040503050406030204" pitchFamily="18" charset="0"/>
                                </a:rPr>
                                <m:t>𝒔𝒔</m:t>
                              </m:r>
                              <m:r>
                                <a:rPr lang="en-US" altLang="zh-CN" sz="2000" i="1">
                                  <a:latin typeface="Cambria Math" panose="02040503050406030204" pitchFamily="18" charset="0"/>
                                </a:rPr>
                                <m:t>′</m:t>
                              </m:r>
                            </m:sub>
                            <m:sup>
                              <m:r>
                                <a:rPr lang="en-US" altLang="zh-CN" sz="2000" i="1">
                                  <a:latin typeface="Cambria Math" panose="02040503050406030204" pitchFamily="18" charset="0"/>
                                </a:rPr>
                                <m:t>𝒂</m:t>
                              </m:r>
                            </m:sup>
                          </m:sSubSup>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𝑽</m:t>
                              </m:r>
                            </m:e>
                            <m:sup>
                              <m:r>
                                <a:rPr lang="zh-CN" altLang="en-US" sz="2000" b="1" i="1" smtClean="0">
                                  <a:latin typeface="Cambria Math" panose="02040503050406030204" pitchFamily="18" charset="0"/>
                                </a:rPr>
                                <m:t>𝝅</m:t>
                              </m:r>
                            </m:sup>
                          </m:sSup>
                          <m:r>
                            <a:rPr lang="en-US" altLang="zh-CN" sz="2000" b="0" i="1" smtClean="0">
                              <a:latin typeface="Cambria Math" panose="02040503050406030204" pitchFamily="18" charset="0"/>
                            </a:rPr>
                            <m:t>(</m:t>
                          </m:r>
                          <m:r>
                            <a:rPr lang="en-US" altLang="zh-CN" sz="2000" b="1" i="1" smtClean="0">
                              <a:latin typeface="Cambria Math" panose="02040503050406030204" pitchFamily="18" charset="0"/>
                            </a:rPr>
                            <m:t>𝒔</m:t>
                          </m:r>
                          <m:r>
                            <a:rPr lang="en-US" altLang="zh-CN" sz="2000" b="0" i="1" smtClean="0">
                              <a:latin typeface="Cambria Math" panose="02040503050406030204" pitchFamily="18" charset="0"/>
                            </a:rPr>
                            <m:t>′)</m:t>
                          </m:r>
                        </m:e>
                      </m:d>
                    </m:oMath>
                  </m:oMathPara>
                </a14:m>
                <a:endParaRPr lang="en-US" altLang="zh-CN" dirty="0"/>
              </a:p>
              <a:p>
                <a:pPr marL="0" indent="0">
                  <a:buNone/>
                </a:pPr>
                <a:r>
                  <a:rPr lang="zh-CN" altLang="en-US" dirty="0">
                    <a:latin typeface="Cambria Math" panose="02040503050406030204" pitchFamily="18" charset="0"/>
                  </a:rPr>
                  <a:t>若</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a:latin typeface="Cambria Math" panose="02040503050406030204" pitchFamily="18" charset="0"/>
                          </a:rPr>
                          <m:t>𝝅</m:t>
                        </m:r>
                      </m:sup>
                    </m:sSup>
                    <m:d>
                      <m:dPr>
                        <m:ctrlPr>
                          <a:rPr lang="en-US" altLang="zh-CN" b="1"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0" i="0" smtClean="0">
                        <a:latin typeface="Cambria Math" panose="02040503050406030204" pitchFamily="18" charset="0"/>
                      </a:rPr>
                      <m:t>&gt;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𝑽</m:t>
                        </m:r>
                      </m:e>
                      <m:sup>
                        <m:r>
                          <a:rPr lang="zh-CN" altLang="en-US" b="1" i="1">
                            <a:latin typeface="Cambria Math" panose="02040503050406030204" pitchFamily="18" charset="0"/>
                          </a:rPr>
                          <m:t>𝝅</m:t>
                        </m:r>
                      </m:sup>
                    </m:sSup>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oMath>
                </a14:m>
                <a:r>
                  <a:rPr lang="zh-CN" altLang="en-US" dirty="0"/>
                  <a:t>，则选择动作</a:t>
                </a:r>
                <a14:m>
                  <m:oMath xmlns:m="http://schemas.openxmlformats.org/officeDocument/2006/math">
                    <m:r>
                      <a:rPr lang="en-US" altLang="zh-CN" i="1">
                        <a:latin typeface="Cambria Math" panose="02040503050406030204" pitchFamily="18" charset="0"/>
                      </a:rPr>
                      <m:t>𝑎</m:t>
                    </m:r>
                  </m:oMath>
                </a14:m>
                <a:r>
                  <a:rPr lang="zh-CN" altLang="en-US" dirty="0"/>
                  <a:t>，然后继续采用策略</a:t>
                </a:r>
                <a14:m>
                  <m:oMath xmlns:m="http://schemas.openxmlformats.org/officeDocument/2006/math">
                    <m:r>
                      <a:rPr lang="zh-CN" altLang="en-US" i="1">
                        <a:latin typeface="Cambria Math" panose="02040503050406030204" pitchFamily="18" charset="0"/>
                      </a:rPr>
                      <m:t>𝜋</m:t>
                    </m:r>
                  </m:oMath>
                </a14:m>
                <a:r>
                  <a:rPr lang="zh-CN" altLang="en-US" dirty="0"/>
                  <a:t>，会比直接选择</a:t>
                </a:r>
                <a14:m>
                  <m:oMath xmlns:m="http://schemas.openxmlformats.org/officeDocument/2006/math">
                    <m:r>
                      <a:rPr lang="zh-CN" altLang="en-US" i="1">
                        <a:latin typeface="Cambria Math" panose="02040503050406030204" pitchFamily="18" charset="0"/>
                      </a:rPr>
                      <m:t>𝜋</m:t>
                    </m:r>
                  </m:oMath>
                </a14:m>
                <a:r>
                  <a:rPr lang="zh-CN" altLang="en-US" dirty="0"/>
                  <a:t>好。</a:t>
                </a:r>
                <a:endParaRPr lang="en-US" altLang="zh-CN" dirty="0"/>
              </a:p>
              <a:p>
                <a:pPr marL="0" indent="0">
                  <a:buNone/>
                </a:pPr>
                <a:endParaRPr lang="en-US" altLang="zh-CN" dirty="0"/>
              </a:p>
              <a:p>
                <a:pPr marL="0" indent="0">
                  <a:buNone/>
                </a:pPr>
                <a:r>
                  <a:rPr lang="zh-CN" altLang="en-US" dirty="0"/>
                  <a:t>一般地，如果</a:t>
                </a:r>
                <a14:m>
                  <m:oMath xmlns:m="http://schemas.openxmlformats.org/officeDocument/2006/math">
                    <m:r>
                      <a:rPr lang="zh-CN" altLang="en-US" i="1">
                        <a:latin typeface="Cambria Math" panose="02040503050406030204" pitchFamily="18" charset="0"/>
                      </a:rPr>
                      <m:t>𝜋</m:t>
                    </m:r>
                  </m:oMath>
                </a14:m>
                <a:r>
                  <a:rPr lang="zh-CN" altLang="en-US" dirty="0"/>
                  <a:t>及</a:t>
                </a:r>
                <a14:m>
                  <m:oMath xmlns:m="http://schemas.openxmlformats.org/officeDocument/2006/math">
                    <m:r>
                      <a:rPr lang="zh-CN" altLang="en-US" i="1">
                        <a:latin typeface="Cambria Math" panose="02040503050406030204" pitchFamily="18" charset="0"/>
                      </a:rPr>
                      <m:t>𝜋</m:t>
                    </m:r>
                    <m:r>
                      <a:rPr lang="en-US" altLang="zh-CN" b="0" i="1" smtClean="0">
                        <a:latin typeface="Cambria Math" panose="02040503050406030204" pitchFamily="18" charset="0"/>
                      </a:rPr>
                      <m:t>′</m:t>
                    </m:r>
                  </m:oMath>
                </a14:m>
                <a:r>
                  <a:rPr lang="zh-CN" altLang="en-US" dirty="0"/>
                  <a:t>是任意的两个确定的策略，对任意</a:t>
                </a:r>
                <a14:m>
                  <m:oMath xmlns:m="http://schemas.openxmlformats.org/officeDocument/2006/math">
                    <m:r>
                      <m:rPr>
                        <m:brk m:alnAt="7"/>
                      </m:rP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𝑺</m:t>
                    </m:r>
                  </m:oMath>
                </a14:m>
                <a:r>
                  <a:rPr lang="zh-CN" altLang="en-US" dirty="0"/>
                  <a:t>，</a:t>
                </a:r>
                <a:r>
                  <a:rPr lang="en-US" altLang="zh-CN" dirty="0"/>
                  <a:t> </a:t>
                </a:r>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Q</m:t>
                        </m:r>
                      </m:e>
                      <m:sup>
                        <m:r>
                          <a:rPr lang="zh-CN" altLang="en-US" i="1">
                            <a:latin typeface="Cambria Math" panose="02040503050406030204" pitchFamily="18" charset="0"/>
                          </a:rPr>
                          <m:t>𝝅</m:t>
                        </m:r>
                      </m:sup>
                    </m:sSup>
                    <m:d>
                      <m:dPr>
                        <m:ctrlPr>
                          <a:rPr lang="en-US" altLang="zh-CN" b="1"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𝑉</m:t>
                        </m:r>
                      </m:e>
                      <m:sup>
                        <m:r>
                          <a:rPr lang="zh-CN" altLang="en-US" i="1">
                            <a:latin typeface="Cambria Math" panose="02040503050406030204" pitchFamily="18" charset="0"/>
                          </a:rPr>
                          <m:t>𝜋</m:t>
                        </m:r>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oMath>
                </a14:m>
                <a:r>
                  <a:rPr lang="zh-CN" altLang="en-US" dirty="0"/>
                  <a:t>，则称</a:t>
                </a:r>
                <a14:m>
                  <m:oMath xmlns:m="http://schemas.openxmlformats.org/officeDocument/2006/math">
                    <m:r>
                      <a:rPr lang="zh-CN" altLang="en-US" i="1">
                        <a:latin typeface="Cambria Math" panose="02040503050406030204" pitchFamily="18" charset="0"/>
                      </a:rPr>
                      <m:t>𝜋</m:t>
                    </m:r>
                  </m:oMath>
                </a14:m>
                <a:r>
                  <a:rPr lang="zh-CN" altLang="en-US" dirty="0"/>
                  <a:t>相比于</a:t>
                </a:r>
                <a14:m>
                  <m:oMath xmlns:m="http://schemas.openxmlformats.org/officeDocument/2006/math">
                    <m:r>
                      <a:rPr lang="zh-CN" altLang="en-US" i="1">
                        <a:latin typeface="Cambria Math" panose="02040503050406030204" pitchFamily="18" charset="0"/>
                      </a:rPr>
                      <m:t>𝜋</m:t>
                    </m:r>
                    <m:r>
                      <a:rPr lang="en-US" altLang="zh-CN" i="1">
                        <a:latin typeface="Cambria Math" panose="02040503050406030204" pitchFamily="18" charset="0"/>
                      </a:rPr>
                      <m:t>′</m:t>
                    </m:r>
                  </m:oMath>
                </a14:m>
                <a:r>
                  <a:rPr lang="zh-CN" altLang="en-US" dirty="0"/>
                  <a:t>好或一样好</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556793"/>
                <a:ext cx="9036496" cy="2288748"/>
              </a:xfrm>
              <a:blipFill>
                <a:blip r:embed="rId3"/>
                <a:stretch>
                  <a:fillRect l="-1417" t="-2660" r="-1080" b="-1287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8955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53</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685301"/>
                <a:ext cx="9036496" cy="2160239"/>
              </a:xfrm>
            </p:spPr>
            <p:txBody>
              <a:bodyPr/>
              <a:lstStyle/>
              <a:p>
                <a:pPr>
                  <a:buFont typeface="Wingdings" panose="05000000000000000000" pitchFamily="2" charset="2"/>
                  <a:buChar char="n"/>
                </a:pPr>
                <a:r>
                  <a:rPr lang="zh-CN" altLang="en-US" dirty="0"/>
                  <a:t>蒙特卡罗策略改进</a:t>
                </a:r>
                <a:endParaRPr lang="en-US" altLang="zh-CN" dirty="0"/>
              </a:p>
              <a:p>
                <a:r>
                  <a:rPr lang="zh-CN" altLang="en-US" dirty="0"/>
                  <a:t>利用经验平均估计策略值函数，对每个状态</a:t>
                </a:r>
                <a14:m>
                  <m:oMath xmlns:m="http://schemas.openxmlformats.org/officeDocument/2006/math">
                    <m:r>
                      <a:rPr lang="en-US" altLang="zh-CN" b="0" i="1" smtClean="0">
                        <a:latin typeface="Cambria Math" panose="02040503050406030204" pitchFamily="18" charset="0"/>
                      </a:rPr>
                      <m:t>𝑠</m:t>
                    </m:r>
                    <m:r>
                      <a:rPr lang="en-US" altLang="zh-CN" b="0" i="0" smtClean="0">
                        <a:latin typeface="Cambria Math" panose="02040503050406030204" pitchFamily="18" charset="0"/>
                      </a:rPr>
                      <m:t>,</m:t>
                    </m:r>
                    <m:r>
                      <a:rPr lang="zh-CN" altLang="en-US" i="1">
                        <a:latin typeface="Cambria Math" panose="02040503050406030204" pitchFamily="18" charset="0"/>
                      </a:rPr>
                      <m:t>通过</m:t>
                    </m:r>
                  </m:oMath>
                </a14:m>
                <a:r>
                  <a:rPr lang="zh-CN" altLang="en-US" dirty="0"/>
                  <a:t>最大化动作值函数来进行策略改进，即</a:t>
                </a:r>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𝑎</m:t>
                                  </m:r>
                                </m:lim>
                              </m:limLow>
                            </m:fName>
                            <m:e>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e>
                          </m:func>
                        </m:e>
                      </m:func>
                    </m:oMath>
                  </m:oMathPara>
                </a14:m>
                <a:endParaRPr lang="en-US" altLang="zh-CN" dirty="0"/>
              </a:p>
              <a:p>
                <a:pPr marL="0" indent="0">
                  <a:buNone/>
                </a:pPr>
                <a:r>
                  <a:rPr lang="zh-CN" altLang="en-US" dirty="0"/>
                  <a:t>蒙特卡罗方法收敛性</a:t>
                </a:r>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685301"/>
                <a:ext cx="9036496" cy="2160239"/>
              </a:xfrm>
              <a:blipFill>
                <a:blip r:embed="rId3"/>
                <a:stretch>
                  <a:fillRect l="-1417" t="-2817" r="-1012" b="-24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827584" y="4149080"/>
                <a:ext cx="7131376" cy="765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𝑸</m:t>
                          </m:r>
                        </m:e>
                        <m:sup>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𝝅</m:t>
                              </m:r>
                            </m:e>
                            <m:sub>
                              <m:r>
                                <a:rPr lang="en-US" altLang="zh-CN" b="1" i="1" smtClean="0">
                                  <a:latin typeface="Cambria Math" panose="02040503050406030204" pitchFamily="18" charset="0"/>
                                </a:rPr>
                                <m:t>𝒌</m:t>
                              </m:r>
                            </m:sub>
                          </m:sSub>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𝑸</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b="1" i="0" smtClean="0">
                              <a:latin typeface="Cambria Math" panose="02040503050406030204" pitchFamily="18" charset="0"/>
                            </a:rPr>
                            <m:t>𝐚𝐫𝐠</m:t>
                          </m:r>
                          <m:r>
                            <a:rPr lang="en-US" altLang="zh-CN" b="1" i="1" smtClean="0">
                              <a:latin typeface="Cambria Math" panose="02040503050406030204" pitchFamily="18" charset="0"/>
                            </a:rPr>
                            <m:t> </m:t>
                          </m:r>
                          <m:r>
                            <a:rPr lang="en-US" altLang="zh-CN" i="1" smtClean="0">
                              <a:latin typeface="Cambria Math" panose="02040503050406030204" pitchFamily="18" charset="0"/>
                            </a:rPr>
                            <m:t> </m:t>
                          </m:r>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en-US" altLang="zh-CN" b="1" i="1" smtClean="0">
                                      <a:latin typeface="Cambria Math" panose="02040503050406030204" pitchFamily="18" charset="0"/>
                                    </a:rPr>
                                    <m:t>𝒂</m:t>
                                  </m:r>
                                </m:lim>
                              </m:limLow>
                            </m:fName>
                            <m:e>
                              <m:r>
                                <a:rPr lang="en-US" altLang="zh-CN" b="1" i="1" smtClean="0">
                                  <a:latin typeface="Cambria Math" panose="02040503050406030204" pitchFamily="18" charset="0"/>
                                </a:rPr>
                                <m:t>𝑸</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e>
                          </m:func>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827584" y="4149080"/>
                <a:ext cx="7131376" cy="76585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90346" y="4920271"/>
                <a:ext cx="2841227" cy="6557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𝒂</m:t>
                              </m:r>
                            </m:lim>
                          </m:limLow>
                        </m:fName>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𝑸</m:t>
                              </m:r>
                            </m:e>
                            <m:sup>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𝝅</m:t>
                                  </m:r>
                                </m:e>
                                <m:sub>
                                  <m:r>
                                    <a:rPr lang="en-US" altLang="zh-CN" b="1" i="1" smtClean="0">
                                      <a:latin typeface="Cambria Math" panose="02040503050406030204" pitchFamily="18" charset="0"/>
                                    </a:rPr>
                                    <m:t>𝒌</m:t>
                                  </m:r>
                                </m:sub>
                              </m:sSub>
                            </m:sup>
                          </m:sSup>
                        </m:e>
                      </m:func>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90346" y="4920271"/>
                <a:ext cx="2841227" cy="655757"/>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368201" y="5576028"/>
                <a:ext cx="2778453" cy="5786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𝑸</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d>
                        <m:dPr>
                          <m:ctrlPr>
                            <a:rPr lang="en-US" altLang="zh-CN" i="1">
                              <a:latin typeface="Cambria Math" panose="02040503050406030204" pitchFamily="18" charset="0"/>
                            </a:rPr>
                          </m:ctrlPr>
                        </m:dPr>
                        <m:e>
                          <m:r>
                            <a:rPr lang="en-US" altLang="zh-CN" i="1">
                              <a:latin typeface="Cambria Math" panose="02040503050406030204" pitchFamily="18" charset="0"/>
                            </a:rPr>
                            <m:t>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𝒔</m:t>
                              </m:r>
                            </m:e>
                          </m:d>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368201" y="5576028"/>
                <a:ext cx="2778453" cy="578685"/>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425006" y="6231785"/>
                <a:ext cx="12126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𝑽</m:t>
                          </m:r>
                        </m:e>
                        <m:sup>
                          <m:sSub>
                            <m:sSubPr>
                              <m:ctrlPr>
                                <a:rPr lang="en-US" altLang="zh-CN" i="1">
                                  <a:latin typeface="Cambria Math" panose="02040503050406030204" pitchFamily="18" charset="0"/>
                                </a:rPr>
                              </m:ctrlPr>
                            </m:sSubPr>
                            <m:e>
                              <m:r>
                                <a:rPr lang="zh-CN" altLang="en-US" i="1">
                                  <a:latin typeface="Cambria Math" panose="02040503050406030204" pitchFamily="18" charset="0"/>
                                </a:rPr>
                                <m:t>𝝅</m:t>
                              </m:r>
                            </m:e>
                            <m:sub>
                              <m:r>
                                <a:rPr lang="en-US" altLang="zh-CN" i="1">
                                  <a:latin typeface="Cambria Math" panose="02040503050406030204" pitchFamily="18" charset="0"/>
                                </a:rPr>
                                <m:t>𝒌</m:t>
                              </m:r>
                            </m:sub>
                          </m:sSub>
                        </m:sup>
                      </m:sSup>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425006" y="6231785"/>
                <a:ext cx="1212640" cy="523220"/>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54</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752" y="1685301"/>
                <a:ext cx="9036496" cy="2160239"/>
              </a:xfrm>
            </p:spPr>
            <p:txBody>
              <a:bodyPr/>
              <a:lstStyle/>
              <a:p>
                <a:pPr marL="0" indent="0">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arbitrary</m:t>
                    </m:r>
                    <m:r>
                      <a:rPr lang="en-US" altLang="zh-CN" b="0" i="0"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π</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r>
                      <m:rPr>
                        <m:sty m:val="p"/>
                      </m:rPr>
                      <a:rPr lang="en-US" altLang="zh-CN">
                        <a:latin typeface="Cambria Math" panose="02040503050406030204" pitchFamily="18" charset="0"/>
                        <a:ea typeface="Cambria Math" panose="02040503050406030204" pitchFamily="18" charset="0"/>
                      </a:rPr>
                      <m:t>arbitrary</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Returns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m:t>
                    </m:r>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emptylist</m:t>
                    </m:r>
                  </m:oMath>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Repeat</a:t>
                </a: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随机选择</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e>
                    </m:d>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从</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开始以策略</a:t>
                </a:r>
                <a14:m>
                  <m:oMath xmlns:m="http://schemas.openxmlformats.org/officeDocument/2006/math">
                    <m:r>
                      <a:rPr lang="zh-CN" altLang="en-US" i="1" smtClean="0">
                        <a:latin typeface="Cambria Math" panose="02040503050406030204" pitchFamily="18" charset="0"/>
                      </a:rPr>
                      <m:t>𝜋</m:t>
                    </m:r>
                    <m:r>
                      <a:rPr lang="zh-CN" altLang="en-US" i="1">
                        <a:latin typeface="Cambria Math" panose="02040503050406030204" pitchFamily="18" charset="0"/>
                      </a:rPr>
                      <m:t>生成</m:t>
                    </m:r>
                  </m:oMath>
                </a14:m>
                <a:r>
                  <a:rPr lang="zh-CN" altLang="en-US" dirty="0">
                    <a:latin typeface="Times New Roman" panose="02020603050405020304" pitchFamily="18" charset="0"/>
                    <a:cs typeface="Times New Roman" panose="02020603050405020304" pitchFamily="18" charset="0"/>
                  </a:rPr>
                  <a:t>一个实验</a:t>
                </a:r>
                <a:r>
                  <a:rPr lang="en-US" altLang="zh-CN" dirty="0">
                    <a:latin typeface="Times New Roman" panose="02020603050405020304" pitchFamily="18" charset="0"/>
                    <a:cs typeface="Times New Roman" panose="02020603050405020304" pitchFamily="18" charset="0"/>
                  </a:rPr>
                  <a:t>(episode),</a:t>
                </a:r>
                <a:r>
                  <a:rPr lang="zh-CN" altLang="en-US" dirty="0">
                    <a:latin typeface="Times New Roman" panose="02020603050405020304" pitchFamily="18" charset="0"/>
                    <a:cs typeface="Times New Roman" panose="02020603050405020304" pitchFamily="18" charset="0"/>
                  </a:rPr>
                  <a:t>对在这个实验中出现的状态和动作</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oMath>
                </a14:m>
                <a:r>
                  <a:rPr lang="en-US" altLang="zh-CN" dirty="0">
                    <a:latin typeface="Times New Roman" panose="02020603050405020304" pitchFamily="18" charset="0"/>
                    <a:cs typeface="Times New Roman" panose="02020603050405020304" pitchFamily="18" charset="0"/>
                  </a:rPr>
                  <a:t>:</a:t>
                </a:r>
              </a:p>
              <a:p>
                <a:pPr marL="514350" indent="-514350">
                  <a:buAutoNum type="arabicPlain" startAt="2"/>
                </a:pPr>
                <a14:m>
                  <m:oMath xmlns:m="http://schemas.openxmlformats.org/officeDocument/2006/math">
                    <m:r>
                      <m:rPr>
                        <m:sty m:val="p"/>
                      </m:rPr>
                      <a:rPr lang="en-US" altLang="zh-CN" b="0" i="0" smtClean="0">
                        <a:latin typeface="Cambria Math" panose="02040503050406030204" pitchFamily="18" charset="0"/>
                      </a:rPr>
                      <m:t>G</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s</m:t>
                    </m:r>
                    <m:r>
                      <a:rPr lang="en-US" altLang="zh-CN" b="0" i="0"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m:t>
                    </m:r>
                  </m:oMath>
                </a14:m>
                <a:r>
                  <a:rPr lang="zh-CN" altLang="en-US" dirty="0">
                    <a:latin typeface="Times New Roman" panose="02020603050405020304" pitchFamily="18" charset="0"/>
                    <a:cs typeface="Times New Roman" panose="02020603050405020304" pitchFamily="18" charset="0"/>
                  </a:rPr>
                  <a:t>第一次出现后的回报</a:t>
                </a:r>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将</a:t>
                </a:r>
                <a14:m>
                  <m:oMath xmlns:m="http://schemas.openxmlformats.org/officeDocument/2006/math">
                    <m:r>
                      <a:rPr lang="en-US" altLang="zh-CN" b="0" i="1" smtClean="0">
                        <a:latin typeface="Cambria Math" panose="02040503050406030204" pitchFamily="18" charset="0"/>
                      </a:rPr>
                      <m:t>𝐺</m:t>
                    </m:r>
                  </m:oMath>
                </a14:m>
                <a:r>
                  <a:rPr lang="zh-CN" altLang="en-US" dirty="0">
                    <a:latin typeface="Times New Roman" panose="02020603050405020304" pitchFamily="18" charset="0"/>
                    <a:cs typeface="Times New Roman" panose="02020603050405020304" pitchFamily="18" charset="0"/>
                  </a:rPr>
                  <a:t>附加于回报</a:t>
                </a:r>
                <a14:m>
                  <m:oMath xmlns:m="http://schemas.openxmlformats.org/officeDocument/2006/math">
                    <m:r>
                      <m:rPr>
                        <m:sty m:val="p"/>
                      </m:rPr>
                      <a:rPr lang="en-US" altLang="zh-CN">
                        <a:latin typeface="Cambria Math" panose="02040503050406030204" pitchFamily="18" charset="0"/>
                        <a:ea typeface="Cambria Math" panose="02040503050406030204" pitchFamily="18" charset="0"/>
                      </a:rPr>
                      <m:t>Returns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a</m:t>
                    </m:r>
                    <m:r>
                      <a:rPr lang="en-US" altLang="zh-CN" b="0" i="0"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上</a:t>
                </a:r>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14:m>
                  <m:oMath xmlns:m="http://schemas.openxmlformats.org/officeDocument/2006/math">
                    <m:r>
                      <m:rPr>
                        <m:sty m:val="p"/>
                      </m:rPr>
                      <a:rPr lang="en-US" altLang="zh-CN" i="0">
                        <a:latin typeface="Cambria Math" panose="02040503050406030204" pitchFamily="18" charset="0"/>
                        <a:ea typeface="Cambria Math" panose="02040503050406030204" pitchFamily="18" charset="0"/>
                      </a:rPr>
                      <m:t>Q</m:t>
                    </m:r>
                    <m:d>
                      <m:dPr>
                        <m:ctrlPr>
                          <a:rPr lang="en-US" altLang="zh-CN" i="1">
                            <a:latin typeface="Cambria Math" panose="02040503050406030204" pitchFamily="18" charset="0"/>
                            <a:ea typeface="Cambria Math" panose="02040503050406030204" pitchFamily="18" charset="0"/>
                          </a:rPr>
                        </m:ctrlPr>
                      </m:dPr>
                      <m:e>
                        <m:r>
                          <m:rPr>
                            <m:sty m:val="p"/>
                          </m:rPr>
                          <a:rPr lang="en-US" altLang="zh-CN" i="0">
                            <a:latin typeface="Cambria Math" panose="02040503050406030204" pitchFamily="18" charset="0"/>
                            <a:ea typeface="Cambria Math" panose="02040503050406030204" pitchFamily="18" charset="0"/>
                          </a:rPr>
                          <m:t>s</m:t>
                        </m:r>
                        <m:r>
                          <a:rPr lang="en-US" altLang="zh-CN" i="0">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a</m:t>
                        </m:r>
                      </m:e>
                    </m:d>
                    <m:r>
                      <a:rPr lang="en-US" altLang="zh-CN"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average</m:t>
                    </m:r>
                    <m:r>
                      <a:rPr lang="en-US" altLang="zh-CN" b="0" i="1"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Returns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s</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a</m:t>
                    </m:r>
                    <m:r>
                      <a:rPr lang="en-US" altLang="zh-CN">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pPr marL="514350" indent="-514350">
                  <a:buAutoNum type="arabicPlain" startAt="2"/>
                </a:pPr>
                <a:r>
                  <a:rPr lang="zh-CN" altLang="en-US" dirty="0">
                    <a:latin typeface="Times New Roman" panose="02020603050405020304" pitchFamily="18" charset="0"/>
                    <a:cs typeface="Times New Roman" panose="02020603050405020304" pitchFamily="18" charset="0"/>
                  </a:rPr>
                  <a:t>对每一个</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zh-CN" altLang="en-US" b="0"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arg</m:t>
                    </m:r>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i="0" dirty="0" smtClean="0">
                                <a:latin typeface="Cambria Math" panose="02040503050406030204" pitchFamily="18" charset="0"/>
                              </a:rPr>
                              <m:t>max</m:t>
                            </m:r>
                          </m:e>
                          <m:lim>
                            <m:r>
                              <a:rPr lang="en-US" altLang="zh-CN" b="0" i="1" dirty="0" smtClean="0">
                                <a:latin typeface="Cambria Math" panose="02040503050406030204" pitchFamily="18" charset="0"/>
                              </a:rPr>
                              <m:t>𝑎</m:t>
                            </m:r>
                          </m:lim>
                        </m:limLow>
                      </m:fName>
                      <m:e>
                        <m:r>
                          <a:rPr lang="en-US" altLang="zh-CN" b="0" i="1" dirty="0" smtClean="0">
                            <a:latin typeface="Cambria Math" panose="02040503050406030204" pitchFamily="18" charset="0"/>
                          </a:rPr>
                          <m:t>𝑄</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e>
                    </m:func>
                  </m:oMath>
                </a14:m>
                <a:endParaRPr lang="en-US" altLang="zh-CN"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752" y="1685301"/>
                <a:ext cx="9036496" cy="2160239"/>
              </a:xfrm>
              <a:blipFill>
                <a:blip r:embed="rId2"/>
                <a:stretch>
                  <a:fillRect l="-1417" t="-3662" r="-337" b="-133803"/>
                </a:stretch>
              </a:blipFill>
            </p:spPr>
            <p:txBody>
              <a:bodyPr/>
              <a:lstStyle/>
              <a:p>
                <a:r>
                  <a:rPr lang="zh-CN" altLang="en-US">
                    <a:noFill/>
                  </a:rPr>
                  <a:t> </a:t>
                </a:r>
              </a:p>
            </p:txBody>
          </p:sp>
        </mc:Fallback>
      </mc:AlternateContent>
      <p:sp>
        <p:nvSpPr>
          <p:cNvPr id="7" name="Right Brace 6"/>
          <p:cNvSpPr/>
          <p:nvPr/>
        </p:nvSpPr>
        <p:spPr>
          <a:xfrm>
            <a:off x="5724129" y="4581128"/>
            <a:ext cx="549080" cy="144016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TextBox 7"/>
          <p:cNvSpPr txBox="1"/>
          <p:nvPr/>
        </p:nvSpPr>
        <p:spPr>
          <a:xfrm>
            <a:off x="6269974" y="5039598"/>
            <a:ext cx="1627369" cy="523220"/>
          </a:xfrm>
          <a:prstGeom prst="rect">
            <a:avLst/>
          </a:prstGeom>
          <a:noFill/>
        </p:spPr>
        <p:txBody>
          <a:bodyPr wrap="none" rtlCol="0">
            <a:spAutoFit/>
          </a:bodyPr>
          <a:lstStyle/>
          <a:p>
            <a:r>
              <a:rPr lang="zh-CN" altLang="en-US" dirty="0">
                <a:solidFill>
                  <a:srgbClr val="FF0000"/>
                </a:solidFill>
              </a:rPr>
              <a:t>策略评估</a:t>
            </a:r>
          </a:p>
        </p:txBody>
      </p:sp>
      <p:sp>
        <p:nvSpPr>
          <p:cNvPr id="9" name="TextBox 8"/>
          <p:cNvSpPr txBox="1"/>
          <p:nvPr/>
        </p:nvSpPr>
        <p:spPr>
          <a:xfrm>
            <a:off x="6156176" y="6094740"/>
            <a:ext cx="1627369" cy="523220"/>
          </a:xfrm>
          <a:prstGeom prst="rect">
            <a:avLst/>
          </a:prstGeom>
          <a:noFill/>
        </p:spPr>
        <p:txBody>
          <a:bodyPr wrap="none" rtlCol="0">
            <a:spAutoFit/>
          </a:bodyPr>
          <a:lstStyle/>
          <a:p>
            <a:r>
              <a:rPr lang="zh-CN" altLang="en-US" dirty="0">
                <a:solidFill>
                  <a:srgbClr val="FF0000"/>
                </a:solidFill>
              </a:rPr>
              <a:t>策略改进</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55</a:t>
            </a:fld>
            <a:endParaRPr lang="en-US" altLang="zh-CN" dirty="0"/>
          </a:p>
        </p:txBody>
      </p:sp>
      <p:sp>
        <p:nvSpPr>
          <p:cNvPr id="6" name="内容占位符 5"/>
          <p:cNvSpPr>
            <a:spLocks noGrp="1"/>
          </p:cNvSpPr>
          <p:nvPr>
            <p:ph sz="half" idx="1"/>
          </p:nvPr>
        </p:nvSpPr>
        <p:spPr>
          <a:xfrm>
            <a:off x="107504" y="1774094"/>
            <a:ext cx="9036496" cy="3311091"/>
          </a:xfrm>
        </p:spPr>
        <p:txBody>
          <a:bodyPr/>
          <a:lstStyle/>
          <a:p>
            <a:pPr>
              <a:buFont typeface="Wingdings" panose="05000000000000000000" pitchFamily="2" charset="2"/>
              <a:buChar char="n"/>
            </a:pPr>
            <a:r>
              <a:rPr lang="zh-CN" altLang="en-US" dirty="0"/>
              <a:t>递增计算均值的方式</a:t>
            </a:r>
            <a:endParaRPr lang="en-US" altLang="zh-CN" dirty="0"/>
          </a:p>
          <a:p>
            <a:pPr marL="0" indent="0">
              <a:buNone/>
            </a:pPr>
            <a:endParaRPr lang="en-US" altLang="zh-CN" dirty="0"/>
          </a:p>
          <a:p>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1414995" y="3348130"/>
                <a:ext cx="4774897"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d>
                        <m:dPr>
                          <m:ctrlPr>
                            <a:rPr lang="en-US" altLang="zh-CN" sz="2400" b="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14995" y="3348130"/>
                <a:ext cx="4774897" cy="786177"/>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23528" y="2400669"/>
                <a:ext cx="7950574" cy="922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25"/>
                            </m:rP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up>
                          <m:r>
                            <a:rPr lang="en-US" altLang="zh-CN" sz="2400" b="0" i="1">
                              <a:latin typeface="Cambria Math" panose="02040503050406030204" pitchFamily="18" charset="0"/>
                              <a:ea typeface="Cambria Math" panose="02040503050406030204" pitchFamily="18" charset="0"/>
                            </a:rPr>
                            <m:t>𝑘</m:t>
                          </m:r>
                        </m:sup>
                        <m:e>
                          <m:r>
                            <a:rPr lang="en-US" altLang="zh-CN" sz="2400" i="1">
                              <a:latin typeface="Cambria Math" panose="02040503050406030204" pitchFamily="18" charset="0"/>
                              <a:ea typeface="Cambria Math" panose="02040503050406030204" pitchFamily="18" charset="0"/>
                            </a:rPr>
                            <m:t>𝐺</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e>
                      </m:nary>
                      <m:r>
                        <a:rPr lang="en-US" altLang="zh-CN" sz="2400" b="0" i="1">
                          <a:latin typeface="Cambria Math" panose="02040503050406030204" pitchFamily="18" charset="0"/>
                          <a:ea typeface="Cambria Math" panose="02040503050406030204" pitchFamily="18" charset="0"/>
                        </a:rPr>
                        <m:t>=</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1</m:t>
                          </m:r>
                        </m:num>
                        <m:den>
                          <m:r>
                            <a:rPr lang="en-US" altLang="zh-CN" sz="2400" b="0" i="1">
                              <a:latin typeface="Cambria Math" panose="02040503050406030204" pitchFamily="18" charset="0"/>
                              <a:ea typeface="Cambria Math" panose="02040503050406030204" pitchFamily="18" charset="0"/>
                            </a:rPr>
                            <m:t>𝑘</m:t>
                          </m:r>
                        </m:den>
                      </m:f>
                      <m:d>
                        <m:dPr>
                          <m:ctrlPr>
                            <a:rPr lang="en-US" altLang="zh-CN" sz="2400" b="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0" i="1">
                              <a:latin typeface="Cambria Math" panose="02040503050406030204" pitchFamily="18" charset="0"/>
                              <a:ea typeface="Cambria Math" panose="02040503050406030204" pitchFamily="18" charset="0"/>
                            </a:rPr>
                            <m:t>+</m:t>
                          </m:r>
                          <m:nary>
                            <m:naryPr>
                              <m:chr m:val="∑"/>
                              <m:limLoc m:val="subSup"/>
                              <m:ctrlPr>
                                <a:rPr lang="en-US" altLang="zh-CN" sz="2400" i="1">
                                  <a:latin typeface="Cambria Math" panose="02040503050406030204" pitchFamily="18" charset="0"/>
                                  <a:ea typeface="Cambria Math" panose="02040503050406030204" pitchFamily="18" charset="0"/>
                                </a:rPr>
                              </m:ctrlPr>
                            </m:naryPr>
                            <m:sub>
                              <m:r>
                                <m:rPr>
                                  <m:brk m:alnAt="1"/>
                                </m:rPr>
                                <a:rPr lang="en-US" altLang="zh-CN" sz="2400" b="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up>
                              <m:r>
                                <a:rPr lang="en-US" altLang="zh-CN" sz="240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p>
                            <m:e>
                              <m:r>
                                <a:rPr lang="en-US" altLang="zh-CN" sz="2400" i="1">
                                  <a:latin typeface="Cambria Math" panose="02040503050406030204" pitchFamily="18" charset="0"/>
                                  <a:ea typeface="Cambria Math" panose="02040503050406030204" pitchFamily="18" charset="0"/>
                                </a:rPr>
                                <m:t>𝐺</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r>
                                    <a:rPr lang="en-US" altLang="zh-CN" sz="240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m:t>
                                  </m:r>
                                </m:sup>
                              </m:sSup>
                              <m:r>
                                <a:rPr lang="en-US" altLang="zh-CN" sz="2400" i="1">
                                  <a:latin typeface="Cambria Math" panose="02040503050406030204" pitchFamily="18" charset="0"/>
                                  <a:ea typeface="Cambria Math" panose="02040503050406030204" pitchFamily="18" charset="0"/>
                                </a:rPr>
                                <m:t>)</m:t>
                              </m:r>
                            </m:e>
                          </m:nary>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23528" y="2400669"/>
                <a:ext cx="7950574" cy="922176"/>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438902" y="4159592"/>
                <a:ext cx="5477718" cy="7862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solidFill>
                                <a:srgbClr val="FF0000"/>
                              </a:solidFill>
                              <a:latin typeface="Cambria Math" panose="02040503050406030204" pitchFamily="18" charset="0"/>
                              <a:ea typeface="Cambria Math" panose="02040503050406030204" pitchFamily="18" charset="0"/>
                            </a:rPr>
                          </m:ctrlPr>
                        </m:fPr>
                        <m:num>
                          <m:r>
                            <a:rPr lang="en-US" altLang="zh-CN" sz="2400" b="1" i="1" smtClean="0">
                              <a:solidFill>
                                <a:srgbClr val="FF0000"/>
                              </a:solidFill>
                              <a:latin typeface="Cambria Math" panose="02040503050406030204" pitchFamily="18" charset="0"/>
                              <a:ea typeface="Cambria Math" panose="02040503050406030204" pitchFamily="18" charset="0"/>
                            </a:rPr>
                            <m:t>𝟏</m:t>
                          </m:r>
                        </m:num>
                        <m:den>
                          <m:r>
                            <a:rPr lang="en-US" altLang="zh-CN" sz="2400" b="1" i="1" smtClean="0">
                              <a:solidFill>
                                <a:srgbClr val="FF0000"/>
                              </a:solidFill>
                              <a:latin typeface="Cambria Math" panose="02040503050406030204" pitchFamily="18" charset="0"/>
                              <a:ea typeface="Cambria Math" panose="02040503050406030204" pitchFamily="18" charset="0"/>
                            </a:rPr>
                            <m:t>𝒌</m:t>
                          </m:r>
                        </m:den>
                      </m:f>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zh-CN" altLang="en-US" sz="2400" i="1">
                                  <a:latin typeface="Cambria Math" panose="02040503050406030204" pitchFamily="18" charset="0"/>
                                  <a:ea typeface="Cambria Math" panose="02040503050406030204" pitchFamily="18" charset="0"/>
                                </a:rPr>
                                <m:t>𝜏</m:t>
                              </m:r>
                            </m:e>
                            <m:sup>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𝑘</m:t>
                                  </m:r>
                                </m:e>
                              </m:d>
                            </m:sup>
                          </m:sSup>
                        </m:e>
                      </m:d>
                      <m:r>
                        <a:rPr lang="en-US" altLang="zh-CN" sz="2400" b="1"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438902" y="4159592"/>
                <a:ext cx="5477718" cy="786241"/>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65329" y="5887993"/>
                <a:ext cx="58248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solidFill>
                            <a:srgbClr val="FF0000"/>
                          </a:solidFill>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𝑮</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65329" y="5887993"/>
                <a:ext cx="5824864"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cxnSp>
        <p:nvCxnSpPr>
          <p:cNvPr id="12" name="直接连接符 11"/>
          <p:cNvCxnSpPr/>
          <p:nvPr/>
        </p:nvCxnSpPr>
        <p:spPr>
          <a:xfrm>
            <a:off x="4177761" y="4869160"/>
            <a:ext cx="226644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355976" y="4935024"/>
            <a:ext cx="2348720" cy="523220"/>
          </a:xfrm>
          <a:prstGeom prst="rect">
            <a:avLst/>
          </a:prstGeom>
          <a:noFill/>
        </p:spPr>
        <p:txBody>
          <a:bodyPr wrap="none" rtlCol="0">
            <a:spAutoFit/>
          </a:bodyPr>
          <a:lstStyle/>
          <a:p>
            <a:r>
              <a:rPr lang="zh-CN" altLang="en-US" dirty="0"/>
              <a:t>蒙特卡罗误差</a:t>
            </a:r>
          </a:p>
        </p:txBody>
      </p:sp>
      <p:sp>
        <p:nvSpPr>
          <p:cNvPr id="16" name="文本框 15"/>
          <p:cNvSpPr txBox="1"/>
          <p:nvPr/>
        </p:nvSpPr>
        <p:spPr>
          <a:xfrm>
            <a:off x="107504" y="5316121"/>
            <a:ext cx="2089033"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更新公式</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56</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700808"/>
                <a:ext cx="7488832" cy="4472979"/>
              </a:xfrm>
            </p:spPr>
            <p:txBody>
              <a:bodyPr/>
              <a:lstStyle/>
              <a:p>
                <a:r>
                  <a:rPr lang="zh-CN" altLang="en-US" dirty="0">
                    <a:latin typeface="Times New Roman" panose="02020603050405020304" pitchFamily="18" charset="0"/>
                    <a:cs typeface="Times New Roman" panose="02020603050405020304" pitchFamily="18" charset="0"/>
                  </a:rPr>
                  <a:t>采用确定性策略</a:t>
                </a:r>
                <a14:m>
                  <m:oMath xmlns:m="http://schemas.openxmlformats.org/officeDocument/2006/math">
                    <m:r>
                      <a:rPr lang="zh-CN" altLang="en-US" i="1" smtClean="0">
                        <a:latin typeface="Cambria Math" panose="02040503050406030204" pitchFamily="18" charset="0"/>
                      </a:rPr>
                      <m:t>𝜋</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每次得到的试验轨迹一样，只能得到</a:t>
                </a:r>
                <a14:m>
                  <m:oMath xmlns:m="http://schemas.openxmlformats.org/officeDocument/2006/math">
                    <m:sSup>
                      <m:sSupPr>
                        <m:ctrlPr>
                          <a:rPr lang="en-US" altLang="zh-CN"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𝑄</m:t>
                        </m:r>
                      </m:e>
                      <m:sup>
                        <m:r>
                          <a:rPr lang="zh-CN" altLang="en-US" i="1" smtClean="0">
                            <a:latin typeface="Cambria Math" panose="02040503050406030204" pitchFamily="18" charset="0"/>
                            <a:cs typeface="Times New Roman" panose="02020603050405020304" pitchFamily="18" charset="0"/>
                          </a:rPr>
                          <m:t>𝜋</m:t>
                        </m:r>
                      </m:sup>
                    </m:sSup>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r>
                      <a:rPr lang="zh-CN" altLang="en-US" b="0" i="1" smtClean="0">
                        <a:latin typeface="Cambria Math" panose="02040503050406030204" pitchFamily="18" charset="0"/>
                        <a:cs typeface="Times New Roman" panose="02020603050405020304" pitchFamily="18" charset="0"/>
                      </a:rPr>
                      <m:t>𝜋</m:t>
                    </m:r>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𝑠</m:t>
                    </m:r>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无法计算其他动作</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𝑎</m:t>
                    </m:r>
                    <m:r>
                      <a:rPr lang="en-US" altLang="zh-CN" b="0" i="1" smtClean="0">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的</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函数</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探索和利用平衡</a:t>
                </a:r>
                <a:r>
                  <a:rPr lang="en-US" altLang="zh-CN" dirty="0">
                    <a:latin typeface="Times New Roman" panose="02020603050405020304" pitchFamily="18" charset="0"/>
                    <a:cs typeface="Times New Roman" panose="02020603050405020304" pitchFamily="18" charset="0"/>
                  </a:rPr>
                  <a:t>(exploration and exploitation)</a:t>
                </a:r>
              </a:p>
              <a:p>
                <a:pPr lvl="1">
                  <a:buFont typeface="Wingdings" panose="05000000000000000000" pitchFamily="2" charset="2"/>
                  <a:buChar char="ü"/>
                </a:pPr>
                <a14:m>
                  <m:oMath xmlns:m="http://schemas.openxmlformats.org/officeDocument/2006/math">
                    <m:r>
                      <a:rPr lang="zh-CN" altLang="en-US" i="1">
                        <a:latin typeface="Cambria Math" panose="02040503050406030204" pitchFamily="18" charset="0"/>
                      </a:rPr>
                      <m:t>𝜖</m:t>
                    </m:r>
                    <m:r>
                      <a:rPr lang="en-US" altLang="zh-CN" i="1">
                        <a:latin typeface="Cambria Math" panose="02040503050406030204" pitchFamily="18" charset="0"/>
                      </a:rPr>
                      <m:t>−</m:t>
                    </m:r>
                    <m:r>
                      <a:rPr lang="zh-CN" altLang="en-US" i="1">
                        <a:latin typeface="Cambria Math" panose="02040503050406030204" pitchFamily="18" charset="0"/>
                      </a:rPr>
                      <m:t>贪心</m:t>
                    </m:r>
                  </m:oMath>
                </a14:m>
                <a:r>
                  <a:rPr lang="zh-CN" altLang="en-US" dirty="0">
                    <a:latin typeface="Times New Roman" panose="02020603050405020304" pitchFamily="18" charset="0"/>
                    <a:cs typeface="Times New Roman" panose="02020603050405020304" pitchFamily="18" charset="0"/>
                  </a:rPr>
                  <a:t>算法 </a:t>
                </a:r>
                <a14:m>
                  <m:oMath xmlns:m="http://schemas.openxmlformats.org/officeDocument/2006/math">
                    <m:r>
                      <a:rPr lang="zh-CN" altLang="en-US" i="1" smtClean="0">
                        <a:latin typeface="Cambria Math" panose="02040503050406030204" pitchFamily="18" charset="0"/>
                      </a:rPr>
                      <m:t>𝜖</m:t>
                    </m:r>
                    <m:r>
                      <a:rPr lang="en-US" altLang="zh-CN" i="1">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greedy method</a:t>
                </a:r>
              </a:p>
              <a:p>
                <a:pPr marL="400050" lvl="1"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𝜋</m:t>
                          </m:r>
                        </m:e>
                        <m:sup>
                          <m:r>
                            <a:rPr lang="zh-CN" altLang="en-US" i="1" smtClean="0">
                              <a:latin typeface="Cambria Math" panose="02040503050406030204" pitchFamily="18" charset="0"/>
                            </a:rPr>
                            <m:t>𝜖</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        </m:t>
                              </m:r>
                              <m:r>
                                <a:rPr lang="zh-CN" altLang="en-US" b="0"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zh-CN" altLang="en-US" i="1">
                                  <a:latin typeface="Cambria Math" panose="02040503050406030204" pitchFamily="18" charset="0"/>
                                </a:rPr>
                                <m:t>按</m:t>
                              </m:r>
                              <m:r>
                                <a:rPr lang="zh-CN" altLang="en-US" i="1" smtClean="0">
                                  <a:latin typeface="Cambria Math" panose="02040503050406030204" pitchFamily="18" charset="0"/>
                                </a:rPr>
                                <m:t>概率</m:t>
                              </m:r>
                              <m:r>
                                <a:rPr lang="en-US" altLang="zh-CN" b="0" i="1" smtClean="0">
                                  <a:latin typeface="Cambria Math" panose="02040503050406030204" pitchFamily="18" charset="0"/>
                                </a:rPr>
                                <m:t>1</m:t>
                              </m:r>
                              <m:r>
                                <a:rPr lang="en-US" altLang="zh-CN" i="1">
                                  <a:latin typeface="Cambria Math" panose="02040503050406030204" pitchFamily="18" charset="0"/>
                                </a:rPr>
                                <m:t>−</m:t>
                              </m:r>
                              <m:r>
                                <a:rPr lang="zh-CN" altLang="en-US" i="1" smtClean="0">
                                  <a:latin typeface="Cambria Math" panose="02040503050406030204" pitchFamily="18" charset="0"/>
                                </a:rPr>
                                <m:t>𝜖</m:t>
                              </m:r>
                            </m:e>
                            <m:e>
                              <m:r>
                                <a:rPr lang="zh-CN" altLang="en-US" i="1">
                                  <a:latin typeface="Cambria Math" panose="02040503050406030204" pitchFamily="18" charset="0"/>
                                </a:rPr>
                                <m:t>随机</m:t>
                              </m:r>
                              <m:r>
                                <a:rPr lang="zh-CN" altLang="en-US" i="1" smtClean="0">
                                  <a:latin typeface="Cambria Math" panose="02040503050406030204" pitchFamily="18" charset="0"/>
                                </a:rPr>
                                <m:t>选择</m:t>
                              </m:r>
                              <m:r>
                                <a:rPr lang="en-US" altLang="zh-CN" b="0" i="1" smtClean="0">
                                  <a:latin typeface="Cambria Math" panose="02040503050406030204" pitchFamily="18" charset="0"/>
                                </a:rPr>
                                <m:t>𝐴</m:t>
                              </m:r>
                              <m:r>
                                <a:rPr lang="zh-CN" altLang="en-US" i="1">
                                  <a:latin typeface="Cambria Math" panose="02040503050406030204" pitchFamily="18" charset="0"/>
                                </a:rPr>
                                <m:t>中</m:t>
                              </m:r>
                              <m:r>
                                <a:rPr lang="zh-CN" altLang="en-US" i="1" smtClean="0">
                                  <a:latin typeface="Cambria Math" panose="02040503050406030204" pitchFamily="18" charset="0"/>
                                </a:rPr>
                                <m:t>的</m:t>
                              </m:r>
                              <m:r>
                                <a:rPr lang="zh-CN" altLang="en-US" i="1">
                                  <a:latin typeface="Cambria Math" panose="02040503050406030204" pitchFamily="18" charset="0"/>
                                </a:rPr>
                                <m:t>动作</m:t>
                              </m:r>
                              <m:r>
                                <a:rPr lang="en-US" altLang="zh-CN" b="0" i="1" smtClean="0">
                                  <a:latin typeface="Cambria Math" panose="02040503050406030204" pitchFamily="18" charset="0"/>
                                </a:rPr>
                                <m:t>,     </m:t>
                              </m:r>
                              <m:r>
                                <a:rPr lang="zh-CN" altLang="en-US" i="1">
                                  <a:latin typeface="Cambria Math" panose="02040503050406030204" pitchFamily="18" charset="0"/>
                                </a:rPr>
                                <m:t>按</m:t>
                              </m:r>
                              <m:r>
                                <a:rPr lang="zh-CN" altLang="en-US" i="1" smtClean="0">
                                  <a:latin typeface="Cambria Math" panose="02040503050406030204" pitchFamily="18" charset="0"/>
                                </a:rPr>
                                <m:t>概率</m:t>
                              </m:r>
                              <m:r>
                                <a:rPr lang="zh-CN" altLang="en-US" i="1" smtClean="0">
                                  <a:latin typeface="Cambria Math" panose="02040503050406030204" pitchFamily="18" charset="0"/>
                                </a:rPr>
                                <m:t>𝜖</m:t>
                              </m:r>
                            </m:e>
                          </m:eqArr>
                        </m:e>
                      </m:d>
                    </m:oMath>
                  </m:oMathPara>
                </a14:m>
                <a:endParaRPr lang="zh-CN" altLang="en-US" dirty="0"/>
              </a:p>
              <a:p>
                <a:pPr lvl="1">
                  <a:buFont typeface="Wingdings" panose="05000000000000000000" pitchFamily="2" charset="2"/>
                  <a:buChar char="ü"/>
                </a:pPr>
                <a:r>
                  <a:rPr lang="zh-CN" altLang="en-US" dirty="0">
                    <a:latin typeface="Times New Roman" panose="02020603050405020304" pitchFamily="18" charset="0"/>
                    <a:cs typeface="Times New Roman" panose="02020603050405020304" pitchFamily="18" charset="0"/>
                  </a:rPr>
                  <a:t>随机初始化起点（探索起点条件</a:t>
                </a:r>
                <a:r>
                  <a:rPr lang="en-US" altLang="zh-CN" dirty="0">
                    <a:latin typeface="Times New Roman" panose="02020603050405020304" pitchFamily="18" charset="0"/>
                    <a:cs typeface="Times New Roman" panose="02020603050405020304" pitchFamily="18" charset="0"/>
                  </a:rPr>
                  <a:t>exploring starts</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700808"/>
                <a:ext cx="7488832" cy="4472979"/>
              </a:xfrm>
              <a:blipFill>
                <a:blip r:embed="rId2"/>
                <a:stretch>
                  <a:fillRect l="-1466" t="-177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7311259" y="2475842"/>
            <a:ext cx="1832741" cy="3889585"/>
          </a:xfrm>
          <a:prstGeom prst="rect">
            <a:avLst/>
          </a:prstGeom>
        </p:spPr>
      </p:pic>
    </p:spTree>
    <p:extLst>
      <p:ext uri="{BB962C8B-B14F-4D97-AF65-F5344CB8AC3E}">
        <p14:creationId xmlns:p14="http://schemas.microsoft.com/office/powerpoint/2010/main" val="1698544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926975"/>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66186" y="1455285"/>
                <a:ext cx="8784976" cy="4248473"/>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同策略（</a:t>
                </a:r>
                <a:r>
                  <a:rPr lang="en-US" altLang="zh-CN" dirty="0">
                    <a:solidFill>
                      <a:srgbClr val="FF0000"/>
                    </a:solidFill>
                    <a:latin typeface="Times New Roman" panose="02020603050405020304" pitchFamily="18" charset="0"/>
                    <a:cs typeface="Times New Roman" panose="02020603050405020304" pitchFamily="18" charset="0"/>
                  </a:rPr>
                  <a:t>on policy</a:t>
                </a:r>
                <a:r>
                  <a:rPr lang="zh-CN" altLang="en-US" dirty="0">
                    <a:solidFill>
                      <a:srgbClr val="FF0000"/>
                    </a:solidFill>
                    <a:latin typeface="Times New Roman" panose="02020603050405020304" pitchFamily="18" charset="0"/>
                    <a:cs typeface="Times New Roman" panose="02020603050405020304" pitchFamily="18" charset="0"/>
                  </a:rPr>
                  <a:t>）方法</a:t>
                </a:r>
                <a:r>
                  <a:rPr lang="zh-CN" altLang="en-US"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如果采样（行动）策略是</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𝜋</m:t>
                        </m:r>
                      </m:e>
                      <m:sup>
                        <m:r>
                          <a:rPr lang="zh-CN" altLang="en-US" sz="2400" i="1" smtClean="0">
                            <a:latin typeface="Cambria Math" panose="02040503050406030204" pitchFamily="18" charset="0"/>
                          </a:rPr>
                          <m:t>𝜖</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，不断改进策略也是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而不是目标策略</a:t>
                </a:r>
                <a14:m>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。这种采样策略与目标策略相同（即都是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）的学习方法叫做同策略方法</a:t>
                </a:r>
                <a:endParaRPr lang="en-US" altLang="zh-CN" sz="240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异策略（</a:t>
                </a:r>
                <a:r>
                  <a:rPr lang="en-US" altLang="zh-CN" dirty="0">
                    <a:solidFill>
                      <a:srgbClr val="FF0000"/>
                    </a:solidFill>
                    <a:latin typeface="Times New Roman" panose="02020603050405020304" pitchFamily="18" charset="0"/>
                    <a:cs typeface="Times New Roman" panose="02020603050405020304" pitchFamily="18" charset="0"/>
                  </a:rPr>
                  <a:t>off policy</a:t>
                </a:r>
                <a:r>
                  <a:rPr lang="zh-CN" altLang="en-US" dirty="0">
                    <a:solidFill>
                      <a:srgbClr val="FF0000"/>
                    </a:solidFill>
                    <a:latin typeface="Times New Roman" panose="02020603050405020304" pitchFamily="18" charset="0"/>
                    <a:cs typeface="Times New Roman" panose="02020603050405020304" pitchFamily="18" charset="0"/>
                  </a:rPr>
                  <a:t>）方法 </a:t>
                </a:r>
                <a:r>
                  <a:rPr lang="zh-CN" altLang="en-US"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如果采样策略是</a:t>
                </a:r>
                <a14:m>
                  <m:oMath xmlns:m="http://schemas.openxmlformats.org/officeDocument/2006/math">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𝜋</m:t>
                        </m:r>
                      </m:e>
                      <m:sup>
                        <m:r>
                          <a:rPr lang="zh-CN" altLang="en-US" sz="2400" i="1">
                            <a:latin typeface="Cambria Math" panose="02040503050406030204" pitchFamily="18" charset="0"/>
                          </a:rPr>
                          <m:t>𝜖</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，而优化目标是策略</a:t>
                </a:r>
                <a14:m>
                  <m:oMath xmlns:m="http://schemas.openxmlformats.org/officeDocument/2006/math">
                    <m:r>
                      <a:rPr lang="zh-CN" altLang="en-US" sz="2400" i="1">
                        <a:latin typeface="Cambria Math" panose="02040503050406030204" pitchFamily="18" charset="0"/>
                      </a:rPr>
                      <m:t>𝜋</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 </m:t>
                    </m:r>
                    <m:r>
                      <a:rPr lang="zh-CN" altLang="en-US" sz="2400" i="1">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采样与改进分别使用不同策略的强化学习方法叫做异策略方法</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66186" y="1455285"/>
                <a:ext cx="8784976" cy="4248473"/>
              </a:xfrm>
              <a:blipFill>
                <a:blip r:embed="rId2"/>
                <a:stretch>
                  <a:fillRect l="-1249" t="-2009" r="-763"/>
                </a:stretch>
              </a:blipFill>
            </p:spPr>
            <p:txBody>
              <a:bodyPr/>
              <a:lstStyle/>
              <a:p>
                <a:r>
                  <a:rPr lang="zh-CN" altLang="en-US">
                    <a:noFill/>
                  </a:rPr>
                  <a:t> </a:t>
                </a:r>
              </a:p>
            </p:txBody>
          </p:sp>
        </mc:Fallback>
      </mc:AlternateContent>
      <p:sp>
        <p:nvSpPr>
          <p:cNvPr id="7" name="TextBox 6"/>
          <p:cNvSpPr txBox="1"/>
          <p:nvPr/>
        </p:nvSpPr>
        <p:spPr>
          <a:xfrm>
            <a:off x="683568" y="5735563"/>
            <a:ext cx="8119530" cy="954107"/>
          </a:xfrm>
          <a:prstGeom prst="rect">
            <a:avLst/>
          </a:prstGeom>
          <a:noFill/>
        </p:spPr>
        <p:txBody>
          <a:bodyPr wrap="none" rtlCol="0">
            <a:spAutoFit/>
          </a:bodyPr>
          <a:lstStyle/>
          <a:p>
            <a:r>
              <a:rPr lang="zh-CN" altLang="en-US" dirty="0">
                <a:cs typeface="Times New Roman" panose="02020603050405020304" pitchFamily="18" charset="0"/>
              </a:rPr>
              <a:t>采样策略（行动策略）：产生样本用于评估的策略</a:t>
            </a:r>
            <a:endParaRPr lang="en-US" altLang="zh-CN" dirty="0">
              <a:cs typeface="Times New Roman" panose="02020603050405020304" pitchFamily="18" charset="0"/>
            </a:endParaRPr>
          </a:p>
          <a:p>
            <a:r>
              <a:rPr lang="zh-CN" altLang="en-US" dirty="0">
                <a:cs typeface="Times New Roman" panose="02020603050405020304" pitchFamily="18" charset="0"/>
              </a:rPr>
              <a:t>目标策略：需要学习和改进的策略</a:t>
            </a:r>
            <a:endParaRPr lang="zh-CN" altLang="en-US" dirty="0"/>
          </a:p>
        </p:txBody>
      </p:sp>
      <p:sp>
        <p:nvSpPr>
          <p:cNvPr id="8" name="TextBox 7"/>
          <p:cNvSpPr txBox="1"/>
          <p:nvPr/>
        </p:nvSpPr>
        <p:spPr>
          <a:xfrm>
            <a:off x="1914548" y="2708920"/>
            <a:ext cx="5088252" cy="400110"/>
          </a:xfrm>
          <a:prstGeom prst="rect">
            <a:avLst/>
          </a:prstGeom>
          <a:noFill/>
        </p:spPr>
        <p:txBody>
          <a:bodyPr wrap="none" rtlCol="0">
            <a:spAutoFit/>
          </a:bodyPr>
          <a:lstStyle/>
          <a:p>
            <a:r>
              <a:rPr lang="zh-CN" altLang="en-US" sz="2000" dirty="0">
                <a:solidFill>
                  <a:srgbClr val="0000FF"/>
                </a:solidFill>
                <a:cs typeface="Times New Roman" panose="02020603050405020304" pitchFamily="18" charset="0"/>
              </a:rPr>
              <a:t>直接了当，速度快，但不一定找到最优策略</a:t>
            </a:r>
            <a:endParaRPr lang="zh-CN" altLang="en-US" dirty="0">
              <a:solidFill>
                <a:srgbClr val="0000FF"/>
              </a:solidFill>
            </a:endParaRPr>
          </a:p>
        </p:txBody>
      </p:sp>
      <p:sp>
        <p:nvSpPr>
          <p:cNvPr id="9" name="TextBox 8"/>
          <p:cNvSpPr txBox="1"/>
          <p:nvPr/>
        </p:nvSpPr>
        <p:spPr>
          <a:xfrm>
            <a:off x="2027874" y="4825005"/>
            <a:ext cx="5862502" cy="707886"/>
          </a:xfrm>
          <a:prstGeom prst="rect">
            <a:avLst/>
          </a:prstGeom>
          <a:noFill/>
        </p:spPr>
        <p:txBody>
          <a:bodyPr wrap="none" rtlCol="0">
            <a:spAutoFit/>
          </a:bodyPr>
          <a:lstStyle/>
          <a:p>
            <a:r>
              <a:rPr lang="zh-CN" altLang="en-US" sz="2000" dirty="0">
                <a:solidFill>
                  <a:srgbClr val="0000FF"/>
                </a:solidFill>
                <a:cs typeface="Times New Roman" panose="02020603050405020304" pitchFamily="18" charset="0"/>
              </a:rPr>
              <a:t>收敛慢，更为强大和通用，确保了数据的全面性，</a:t>
            </a:r>
            <a:endParaRPr lang="en-US" altLang="zh-CN" sz="2000" dirty="0">
              <a:solidFill>
                <a:srgbClr val="0000FF"/>
              </a:solidFill>
              <a:cs typeface="Times New Roman" panose="02020603050405020304" pitchFamily="18" charset="0"/>
            </a:endParaRPr>
          </a:p>
          <a:p>
            <a:r>
              <a:rPr lang="zh-CN" altLang="en-US" sz="2000">
                <a:solidFill>
                  <a:srgbClr val="0000FF"/>
                </a:solidFill>
                <a:cs typeface="Times New Roman" panose="02020603050405020304" pitchFamily="18" charset="0"/>
              </a:rPr>
              <a:t>所有行为都能覆盖，可找到最优解</a:t>
            </a:r>
            <a:endParaRPr lang="zh-CN" altLang="en-US" dirty="0">
              <a:solidFill>
                <a:srgbClr val="0000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435280" cy="3672407"/>
              </a:xfrm>
            </p:spPr>
            <p:txBody>
              <a:bodyPr/>
              <a:lstStyle/>
              <a:p>
                <a:pPr marL="0" indent="0">
                  <a:buNone/>
                </a:pPr>
                <a:r>
                  <a:rPr lang="zh-CN" altLang="en-US" dirty="0"/>
                  <a:t>异策略的目标策略</a:t>
                </a:r>
                <a14:m>
                  <m:oMath xmlns:m="http://schemas.openxmlformats.org/officeDocument/2006/math">
                    <m:r>
                      <a:rPr lang="zh-CN" altLang="en-US" i="1" smtClean="0">
                        <a:latin typeface="Cambria Math" panose="02040503050406030204" pitchFamily="18" charset="0"/>
                      </a:rPr>
                      <m:t>𝜋</m:t>
                    </m:r>
                  </m:oMath>
                </a14:m>
                <a:r>
                  <a:rPr lang="zh-CN" altLang="en-US" dirty="0"/>
                  <a:t>和采样策略</a:t>
                </a:r>
                <a14:m>
                  <m:oMath xmlns:m="http://schemas.openxmlformats.org/officeDocument/2006/math">
                    <m:r>
                      <a:rPr lang="zh-CN" altLang="en-US" i="1" smtClean="0">
                        <a:latin typeface="Cambria Math" panose="02040503050406030204" pitchFamily="18" charset="0"/>
                      </a:rPr>
                      <m:t>𝜇</m:t>
                    </m:r>
                  </m:oMath>
                </a14:m>
                <a:r>
                  <a:rPr lang="zh-CN" altLang="en-US" dirty="0"/>
                  <a:t>需满足</a:t>
                </a:r>
                <a:endParaRPr lang="en-US" altLang="zh-CN" dirty="0"/>
              </a:p>
              <a:p>
                <a:r>
                  <a:rPr lang="zh-CN" altLang="en-US" dirty="0"/>
                  <a:t>覆盖性条件：即采样策略</a:t>
                </a:r>
                <a14:m>
                  <m:oMath xmlns:m="http://schemas.openxmlformats.org/officeDocument/2006/math">
                    <m:r>
                      <a:rPr lang="zh-CN" altLang="en-US" i="1">
                        <a:latin typeface="Cambria Math" panose="02040503050406030204" pitchFamily="18" charset="0"/>
                      </a:rPr>
                      <m:t>𝜇</m:t>
                    </m:r>
                  </m:oMath>
                </a14:m>
                <a:r>
                  <a:rPr lang="zh-CN" altLang="en-US" dirty="0"/>
                  <a:t>产生的行为覆盖或包含目标策略</a:t>
                </a:r>
                <a14:m>
                  <m:oMath xmlns:m="http://schemas.openxmlformats.org/officeDocument/2006/math">
                    <m:r>
                      <a:rPr lang="zh-CN" altLang="en-US" i="1">
                        <a:latin typeface="Cambria Math" panose="02040503050406030204" pitchFamily="18" charset="0"/>
                      </a:rPr>
                      <m:t>𝜋</m:t>
                    </m:r>
                  </m:oMath>
                </a14:m>
                <a:r>
                  <a:rPr lang="zh-CN" altLang="en-US" dirty="0"/>
                  <a:t>产生的行为，满足</a:t>
                </a:r>
                <a14:m>
                  <m:oMath xmlns:m="http://schemas.openxmlformats.org/officeDocument/2006/math">
                    <m:r>
                      <a:rPr lang="zh-CN" altLang="en-US" i="1" smtClean="0">
                        <a:latin typeface="Cambria Math" panose="02040503050406030204" pitchFamily="18" charset="0"/>
                      </a:rPr>
                      <m:t>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&gt;0</m:t>
                    </m:r>
                  </m:oMath>
                </a14:m>
                <a:r>
                  <a:rPr lang="zh-CN" altLang="en-US" dirty="0"/>
                  <a:t>的任何</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均满足</a:t>
                </a:r>
                <a14:m>
                  <m:oMath xmlns:m="http://schemas.openxmlformats.org/officeDocument/2006/math">
                    <m:r>
                      <a:rPr lang="zh-CN" altLang="en-US" i="1">
                        <a:latin typeface="Cambria Math" panose="02040503050406030204" pitchFamily="18" charset="0"/>
                      </a:rPr>
                      <m:t>𝜇</m:t>
                    </m:r>
                    <m:d>
                      <m:dPr>
                        <m:ctrlPr>
                          <a:rPr lang="en-US" altLang="zh-CN" i="1">
                            <a:latin typeface="Cambria Math" panose="02040503050406030204" pitchFamily="18" charset="0"/>
                          </a:rPr>
                        </m:ctrlPr>
                      </m:dPr>
                      <m:e>
                        <m:r>
                          <a:rPr lang="en-US" altLang="zh-CN" i="1">
                            <a:latin typeface="Cambria Math" panose="02040503050406030204" pitchFamily="18" charset="0"/>
                          </a:rPr>
                          <m:t>𝑎</m:t>
                        </m:r>
                      </m:e>
                      <m:e>
                        <m:r>
                          <a:rPr lang="en-US" altLang="zh-CN" i="1">
                            <a:latin typeface="Cambria Math" panose="02040503050406030204" pitchFamily="18" charset="0"/>
                          </a:rPr>
                          <m:t>𝑠</m:t>
                        </m:r>
                      </m:e>
                    </m:d>
                    <m:r>
                      <a:rPr lang="en-US" altLang="zh-CN" i="1">
                        <a:latin typeface="Cambria Math" panose="02040503050406030204" pitchFamily="18" charset="0"/>
                      </a:rPr>
                      <m:t>&gt;0</m:t>
                    </m:r>
                  </m:oMath>
                </a14:m>
                <a:endParaRPr lang="en-US" altLang="zh-CN" dirty="0"/>
              </a:p>
              <a:p>
                <a:endParaRPr lang="en-US" altLang="zh-CN" dirty="0"/>
              </a:p>
              <a:p>
                <a:r>
                  <a:rPr lang="zh-CN" altLang="en-US" dirty="0"/>
                  <a:t>利用采样策略产生的数据评估目标策略需要利用重要性采样</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435280" cy="3672407"/>
              </a:xfrm>
              <a:blipFill>
                <a:blip r:embed="rId2"/>
                <a:stretch>
                  <a:fillRect l="-1445" t="-2159" r="-506"/>
                </a:stretch>
              </a:blipFill>
            </p:spPr>
            <p:txBody>
              <a:bodyPr/>
              <a:lstStyle/>
              <a:p>
                <a:r>
                  <a:rPr lang="zh-CN" alt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59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16149"/>
                <a:ext cx="8136904" cy="1296144"/>
              </a:xfrm>
            </p:spPr>
            <p:txBody>
              <a:bodyPr/>
              <a:lstStyle/>
              <a:p>
                <a:r>
                  <a:rPr lang="zh-CN" altLang="en-US" dirty="0"/>
                  <a:t>重要性采样来源于求期望</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nary>
                        <m:naryPr>
                          <m:limLoc m:val="undOvr"/>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𝑑𝑧</m:t>
                          </m:r>
                        </m:e>
                      </m:nary>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𝑁</m:t>
                          </m:r>
                        </m:den>
                      </m:f>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𝑁</m:t>
                          </m:r>
                        </m:sup>
                        <m:e>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𝑧</m:t>
                                  </m:r>
                                </m:e>
                                <m:sup>
                                  <m:r>
                                    <a:rPr lang="en-US" altLang="zh-CN" b="0" i="1" smtClean="0">
                                      <a:latin typeface="Cambria Math" panose="02040503050406030204" pitchFamily="18" charset="0"/>
                                      <a:ea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nary>
                    </m:oMath>
                  </m:oMathPara>
                </a14:m>
                <a:endParaRPr lang="en-US" altLang="zh-CN" dirty="0"/>
              </a:p>
              <a:p>
                <a:pPr marL="0" indent="0">
                  <a:buNone/>
                </a:pPr>
                <a:endParaRPr lang="en-US" altLang="zh-CN" dirty="0"/>
              </a:p>
              <a:p>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16149"/>
                <a:ext cx="8136904" cy="1296144"/>
              </a:xfrm>
              <a:blipFill rotWithShape="0">
                <a:blip r:embed="rId2"/>
                <a:stretch>
                  <a:fillRect l="-1349" t="-5189" b="-7547"/>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3"/>
          <a:stretch>
            <a:fillRect/>
          </a:stretch>
        </p:blipFill>
        <p:spPr>
          <a:xfrm>
            <a:off x="1979712" y="4151169"/>
            <a:ext cx="4896545" cy="269225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683568" y="2871670"/>
                <a:ext cx="4462504"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var</m:t>
                      </m:r>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𝑓</m:t>
                              </m:r>
                            </m:e>
                          </m:acc>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r>
                        <a:rPr lang="en-US" altLang="zh-CN" b="0" i="1" smtClean="0">
                          <a:latin typeface="Cambria Math" panose="02040503050406030204" pitchFamily="18" charset="0"/>
                        </a:rPr>
                        <m:t>𝐸</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83568" y="2871670"/>
                <a:ext cx="4462504" cy="89896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a:t>
            </a:fld>
            <a:endParaRPr lang="en-US" altLang="zh-CN"/>
          </a:p>
        </p:txBody>
      </p:sp>
      <p:pic>
        <p:nvPicPr>
          <p:cNvPr id="7" name="图片 6"/>
          <p:cNvPicPr>
            <a:picLocks noChangeAspect="1"/>
          </p:cNvPicPr>
          <p:nvPr/>
        </p:nvPicPr>
        <p:blipFill>
          <a:blip r:embed="rId2"/>
          <a:stretch>
            <a:fillRect/>
          </a:stretch>
        </p:blipFill>
        <p:spPr>
          <a:xfrm>
            <a:off x="212838" y="1567417"/>
            <a:ext cx="8382727" cy="1540439"/>
          </a:xfrm>
          <a:prstGeom prst="rect">
            <a:avLst/>
          </a:prstGeom>
        </p:spPr>
      </p:pic>
      <p:sp>
        <p:nvSpPr>
          <p:cNvPr id="8" name="文本框 7"/>
          <p:cNvSpPr txBox="1"/>
          <p:nvPr/>
        </p:nvSpPr>
        <p:spPr>
          <a:xfrm>
            <a:off x="326524" y="5277028"/>
            <a:ext cx="7959295" cy="1261884"/>
          </a:xfrm>
          <a:prstGeom prst="rect">
            <a:avLst/>
          </a:prstGeom>
          <a:noFill/>
        </p:spPr>
        <p:txBody>
          <a:bodyPr wrap="none" rtlCol="0">
            <a:spAutoFit/>
          </a:bodyPr>
          <a:lstStyle/>
          <a:p>
            <a:r>
              <a:rPr lang="zh-CN" altLang="en-US" dirty="0"/>
              <a:t>开发与探险</a:t>
            </a:r>
            <a:r>
              <a:rPr lang="en-US" altLang="zh-CN" dirty="0"/>
              <a:t>(Exploration-exploitation) tradeoff:</a:t>
            </a:r>
          </a:p>
          <a:p>
            <a:pPr lvl="1">
              <a:buFont typeface="Wingdings" panose="05000000000000000000" pitchFamily="2" charset="2"/>
              <a:buChar char="ü"/>
            </a:pPr>
            <a:r>
              <a:rPr lang="en-US" altLang="zh-CN" sz="2400" dirty="0"/>
              <a:t>Exploit: act optimally according to our current beliefs</a:t>
            </a:r>
          </a:p>
          <a:p>
            <a:pPr lvl="1">
              <a:buFont typeface="Wingdings" panose="05000000000000000000" pitchFamily="2" charset="2"/>
              <a:buChar char="ü"/>
            </a:pPr>
            <a:r>
              <a:rPr lang="en-US" altLang="zh-CN" sz="2400" dirty="0"/>
              <a:t>Explore: learn more about the environment</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288145" y="4294643"/>
                <a:ext cx="4049314" cy="8749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𝑸</m:t>
                          </m:r>
                        </m:e>
                        <m:sub>
                          <m:r>
                            <a:rPr lang="en-US" altLang="zh-CN" b="1" i="1" smtClean="0">
                              <a:latin typeface="Cambria Math" panose="02040503050406030204" pitchFamily="18" charset="0"/>
                            </a:rPr>
                            <m:t>𝒕</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𝒂</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𝒓</m:t>
                              </m:r>
                            </m:e>
                            <m:sub>
                              <m:r>
                                <a:rPr lang="en-US" altLang="zh-CN" b="1" i="1" smtClean="0">
                                  <a:latin typeface="Cambria Math" panose="02040503050406030204" pitchFamily="18" charset="0"/>
                                  <a:ea typeface="Cambria Math" panose="02040503050406030204" pitchFamily="18" charset="0"/>
                                </a:rPr>
                                <m:t>𝒌</m:t>
                              </m:r>
                            </m:sub>
                          </m:sSub>
                        </m:num>
                        <m:den>
                          <m:r>
                            <a:rPr lang="en-US" altLang="zh-CN" b="1" i="1" smtClean="0">
                              <a:latin typeface="Cambria Math" panose="02040503050406030204" pitchFamily="18" charset="0"/>
                            </a:rPr>
                            <m:t>𝒌</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8145" y="4294643"/>
                <a:ext cx="4049314" cy="8749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633764" y="4025424"/>
                <a:ext cx="3838871"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zh-CN" altLang="en-US" i="1">
                        <a:latin typeface="Cambria Math" panose="02040503050406030204" pitchFamily="18" charset="0"/>
                      </a:rPr>
                      <m:t>时刻</m:t>
                    </m:r>
                    <m:r>
                      <a:rPr lang="en-US" altLang="zh-CN" b="1" i="1" smtClean="0">
                        <a:latin typeface="Cambria Math" panose="02040503050406030204" pitchFamily="18" charset="0"/>
                      </a:rPr>
                      <m:t>𝒊</m:t>
                    </m:r>
                  </m:oMath>
                </a14:m>
                <a:r>
                  <a:rPr lang="zh-CN" altLang="en-US" dirty="0"/>
                  <a:t>选择臂</a:t>
                </a:r>
                <a:r>
                  <a:rPr lang="en-US" altLang="zh-CN" dirty="0"/>
                  <a:t>a</a:t>
                </a:r>
                <a:r>
                  <a:rPr lang="zh-CN" altLang="en-US" dirty="0"/>
                  <a:t>的回报</a:t>
                </a:r>
              </a:p>
            </p:txBody>
          </p:sp>
        </mc:Choice>
        <mc:Fallback xmlns="">
          <p:sp>
            <p:nvSpPr>
              <p:cNvPr id="10" name="文本框 9"/>
              <p:cNvSpPr txBox="1">
                <a:spLocks noRot="1" noChangeAspect="1" noMove="1" noResize="1" noEditPoints="1" noAdjustHandles="1" noChangeArrowheads="1" noChangeShapeType="1" noTextEdit="1"/>
              </p:cNvSpPr>
              <p:nvPr/>
            </p:nvSpPr>
            <p:spPr>
              <a:xfrm>
                <a:off x="4633764" y="4025424"/>
                <a:ext cx="3838871" cy="523220"/>
              </a:xfrm>
              <a:prstGeom prst="rect">
                <a:avLst/>
              </a:prstGeom>
              <a:blipFill rotWithShape="0">
                <a:blip r:embed="rId4"/>
                <a:stretch>
                  <a:fillRect t="-15116" r="-2698"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633764" y="4548644"/>
                <a:ext cx="358143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𝒕</m:t>
                    </m:r>
                    <m:r>
                      <a:rPr lang="zh-CN" altLang="en-US" i="1">
                        <a:latin typeface="Cambria Math" panose="02040503050406030204" pitchFamily="18" charset="0"/>
                      </a:rPr>
                      <m:t>次</m:t>
                    </m:r>
                    <m:r>
                      <a:rPr lang="zh-CN" altLang="en-US" i="1" smtClean="0">
                        <a:latin typeface="Cambria Math" panose="02040503050406030204" pitchFamily="18" charset="0"/>
                      </a:rPr>
                      <m:t>尝试</m:t>
                    </m:r>
                    <m:r>
                      <a:rPr lang="zh-CN" altLang="en-US" i="1">
                        <a:latin typeface="Cambria Math" panose="02040503050406030204" pitchFamily="18" charset="0"/>
                      </a:rPr>
                      <m:t>，</m:t>
                    </m:r>
                    <m:r>
                      <a:rPr lang="en-US" altLang="zh-CN" b="1" i="1" smtClean="0">
                        <a:latin typeface="Cambria Math" panose="02040503050406030204" pitchFamily="18" charset="0"/>
                      </a:rPr>
                      <m:t>𝒌</m:t>
                    </m:r>
                    <m:r>
                      <a:rPr lang="zh-CN" altLang="en-US" i="1">
                        <a:latin typeface="Cambria Math" panose="02040503050406030204" pitchFamily="18" charset="0"/>
                      </a:rPr>
                      <m:t>次</m:t>
                    </m:r>
                    <m:r>
                      <a:rPr lang="zh-CN" altLang="en-US" b="0" i="1" smtClean="0">
                        <a:latin typeface="Cambria Math" panose="02040503050406030204" pitchFamily="18" charset="0"/>
                      </a:rPr>
                      <m:t>选</m:t>
                    </m:r>
                  </m:oMath>
                </a14:m>
                <a:r>
                  <a:rPr lang="zh-CN" altLang="en-US" b="0" dirty="0"/>
                  <a:t>择臂</a:t>
                </a:r>
                <a:r>
                  <a:rPr lang="en-US" altLang="zh-CN" dirty="0"/>
                  <a:t>a</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633764" y="4548644"/>
                <a:ext cx="3581430" cy="523220"/>
              </a:xfrm>
              <a:prstGeom prst="rect">
                <a:avLst/>
              </a:prstGeom>
              <a:blipFill rotWithShape="0">
                <a:blip r:embed="rId5"/>
                <a:stretch>
                  <a:fillRect t="-15116" r="-3061" b="-32558"/>
                </a:stretch>
              </a:blipFill>
            </p:spPr>
            <p:txBody>
              <a:bodyPr/>
              <a:lstStyle/>
              <a:p>
                <a:r>
                  <a:rPr lang="zh-CN" altLang="en-US">
                    <a:noFill/>
                  </a:rPr>
                  <a:t> </a:t>
                </a:r>
                <a:endParaRPr lang="zh-CN" altLang="en-US">
                  <a:noFill/>
                </a:endParaRPr>
              </a:p>
            </p:txBody>
          </p:sp>
        </mc:Fallback>
      </mc:AlternateContent>
      <p:sp>
        <p:nvSpPr>
          <p:cNvPr id="12" name="文本框 11"/>
          <p:cNvSpPr txBox="1"/>
          <p:nvPr/>
        </p:nvSpPr>
        <p:spPr>
          <a:xfrm>
            <a:off x="0" y="3158826"/>
            <a:ext cx="8659743" cy="523220"/>
          </a:xfrm>
          <a:prstGeom prst="rect">
            <a:avLst/>
          </a:prstGeom>
          <a:noFill/>
        </p:spPr>
        <p:txBody>
          <a:bodyPr wrap="none" rtlCol="0">
            <a:spAutoFit/>
          </a:bodyPr>
          <a:lstStyle/>
          <a:p>
            <a:r>
              <a:rPr lang="zh-CN" altLang="en-US" dirty="0"/>
              <a:t>如何通过学习能够选择拉动可获得最大期望回报的臂</a:t>
            </a:r>
            <a:r>
              <a:rPr lang="en-US" altLang="zh-CN" dirty="0"/>
              <a:t>?</a:t>
            </a:r>
            <a:endParaRPr lang="zh-CN" altLang="en-US" dirty="0"/>
          </a:p>
        </p:txBody>
      </p:sp>
    </p:spTree>
    <p:extLst>
      <p:ext uri="{BB962C8B-B14F-4D97-AF65-F5344CB8AC3E}">
        <p14:creationId xmlns:p14="http://schemas.microsoft.com/office/powerpoint/2010/main" val="2924446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60</a:t>
            </a:fld>
            <a:endParaRPr lang="en-US" altLang="zh-CN"/>
          </a:p>
        </p:txBody>
      </p:sp>
      <p:sp>
        <p:nvSpPr>
          <p:cNvPr id="6" name="内容占位符 5"/>
          <p:cNvSpPr>
            <a:spLocks noGrp="1"/>
          </p:cNvSpPr>
          <p:nvPr>
            <p:ph sz="half" idx="1"/>
          </p:nvPr>
        </p:nvSpPr>
        <p:spPr>
          <a:xfrm>
            <a:off x="107504" y="1516149"/>
            <a:ext cx="4912507" cy="1296144"/>
          </a:xfrm>
        </p:spPr>
        <p:txBody>
          <a:bodyPr/>
          <a:lstStyle/>
          <a:p>
            <a:endParaRPr lang="en-US" altLang="zh-CN" dirty="0"/>
          </a:p>
          <a:p>
            <a:pPr marL="0" indent="0">
              <a:buNone/>
            </a:pPr>
            <a:endParaRPr lang="en-US" altLang="zh-CN" dirty="0"/>
          </a:p>
          <a:p>
            <a:endParaRPr lang="en-US" altLang="zh-CN" dirty="0"/>
          </a:p>
          <a:p>
            <a:endParaRPr lang="en-US" altLang="zh-CN" dirty="0"/>
          </a:p>
        </p:txBody>
      </p:sp>
      <mc:AlternateContent xmlns:mc="http://schemas.openxmlformats.org/markup-compatibility/2006" xmlns:a14="http://schemas.microsoft.com/office/drawing/2010/main">
        <mc:Choice Requires="a14">
          <p:sp>
            <p:nvSpPr>
              <p:cNvPr id="8" name="内容占位符 5"/>
              <p:cNvSpPr txBox="1">
                <a:spLocks/>
              </p:cNvSpPr>
              <p:nvPr/>
            </p:nvSpPr>
            <p:spPr bwMode="auto">
              <a:xfrm>
                <a:off x="0" y="1670781"/>
                <a:ext cx="8368891" cy="2622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可选用一个概率分布很简单，很容易产生样本的概率分布</a:t>
                </a:r>
                <a14:m>
                  <m:oMath xmlns:m="http://schemas.openxmlformats.org/officeDocument/2006/math">
                    <m:r>
                      <a:rPr kumimoji="0" lang="en-US" altLang="zh-CN" b="0" i="1" smtClean="0">
                        <a:latin typeface="Cambria Math" panose="02040503050406030204" pitchFamily="18" charset="0"/>
                      </a:rPr>
                      <m:t>𝑞</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r>
                      <a:rPr kumimoji="0" lang="zh-CN" altLang="en-US" b="0" i="1">
                        <a:latin typeface="Cambria Math" panose="02040503050406030204" pitchFamily="18" charset="0"/>
                      </a:rPr>
                      <m:t>，</m:t>
                    </m:r>
                  </m:oMath>
                </a14:m>
                <a:r>
                  <a:rPr kumimoji="0" lang="zh-CN" altLang="en-US" b="0" dirty="0"/>
                  <a:t>比如正态分布</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400" b="0" i="1">
                          <a:latin typeface="Cambria Math" panose="02040503050406030204" pitchFamily="18" charset="0"/>
                        </a:rPr>
                        <m:t>𝐸</m:t>
                      </m:r>
                      <m:d>
                        <m:dPr>
                          <m:begChr m:val="["/>
                          <m:endChr m:val="]"/>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𝑓</m:t>
                          </m:r>
                        </m:e>
                      </m:d>
                      <m:r>
                        <a:rPr kumimoji="0" lang="en-US" altLang="zh-CN" sz="2400" b="0" i="1">
                          <a:latin typeface="Cambria Math" panose="02040503050406030204" pitchFamily="18" charset="0"/>
                        </a:rPr>
                        <m:t>=</m:t>
                      </m:r>
                      <m:nary>
                        <m:naryPr>
                          <m:limLoc m:val="undOvr"/>
                          <m:subHide m:val="on"/>
                          <m:supHide m:val="on"/>
                          <m:ctrlPr>
                            <a:rPr kumimoji="0" lang="en-US" altLang="zh-CN" sz="2400" b="0" i="1">
                              <a:latin typeface="Cambria Math" panose="02040503050406030204" pitchFamily="18" charset="0"/>
                            </a:rPr>
                          </m:ctrlPr>
                        </m:naryPr>
                        <m:sub/>
                        <m:sup/>
                        <m:e>
                          <m:r>
                            <a:rPr kumimoji="0" lang="en-US" altLang="zh-CN" sz="2400" b="0" i="1">
                              <a:latin typeface="Cambria Math" panose="02040503050406030204" pitchFamily="18" charset="0"/>
                            </a:rPr>
                            <m:t>𝑓</m:t>
                          </m:r>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𝑧</m:t>
                              </m:r>
                            </m:e>
                          </m:d>
                          <m:r>
                            <a:rPr kumimoji="0" lang="en-US" altLang="zh-CN" sz="2400" b="0" i="1">
                              <a:latin typeface="Cambria Math" panose="02040503050406030204" pitchFamily="18" charset="0"/>
                            </a:rPr>
                            <m:t>𝑝</m:t>
                          </m:r>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𝑧</m:t>
                              </m:r>
                            </m:e>
                          </m:d>
                          <m:r>
                            <a:rPr kumimoji="0" lang="en-US" altLang="zh-CN" sz="2400" b="0" i="1">
                              <a:latin typeface="Cambria Math" panose="02040503050406030204" pitchFamily="18" charset="0"/>
                            </a:rPr>
                            <m:t>𝑑𝑧</m:t>
                          </m:r>
                        </m:e>
                      </m:nary>
                      <m:r>
                        <a:rPr kumimoji="0" lang="en-US" altLang="zh-CN" sz="2400" b="0" i="1" smtClean="0">
                          <a:latin typeface="Cambria Math" panose="02040503050406030204" pitchFamily="18" charset="0"/>
                        </a:rPr>
                        <m:t>=</m:t>
                      </m:r>
                      <m:nary>
                        <m:naryPr>
                          <m:limLoc m:val="undOvr"/>
                          <m:subHide m:val="on"/>
                          <m:supHide m:val="on"/>
                          <m:ctrlPr>
                            <a:rPr kumimoji="0" lang="en-US" altLang="zh-CN" sz="2400" b="0" i="1" smtClean="0">
                              <a:latin typeface="Cambria Math" panose="02040503050406030204" pitchFamily="18" charset="0"/>
                            </a:rPr>
                          </m:ctrlPr>
                        </m:naryPr>
                        <m:sub/>
                        <m:sup/>
                        <m:e>
                          <m:r>
                            <a:rPr kumimoji="0" lang="en-US" altLang="zh-CN" sz="2400" b="0" i="1" smtClean="0">
                              <a:latin typeface="Cambria Math" panose="02040503050406030204" pitchFamily="18" charset="0"/>
                            </a:rPr>
                            <m:t>𝑓</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𝑝</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num>
                            <m:den>
                              <m:r>
                                <a:rPr kumimoji="0" lang="en-US" altLang="zh-CN" sz="2400" b="0" i="1" smtClean="0">
                                  <a:latin typeface="Cambria Math" panose="02040503050406030204" pitchFamily="18" charset="0"/>
                                </a:rPr>
                                <m:t>𝑞</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den>
                          </m:f>
                          <m:r>
                            <a:rPr kumimoji="0" lang="en-US" altLang="zh-CN" sz="2400" b="0" i="1" smtClean="0">
                              <a:latin typeface="Cambria Math" panose="02040503050406030204" pitchFamily="18" charset="0"/>
                            </a:rPr>
                            <m:t>𝑞</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𝑧</m:t>
                              </m:r>
                            </m:e>
                          </m:d>
                          <m:r>
                            <a:rPr kumimoji="0" lang="en-US" altLang="zh-CN" sz="2400" b="0" i="1" smtClean="0">
                              <a:latin typeface="Cambria Math" panose="02040503050406030204" pitchFamily="18" charset="0"/>
                            </a:rPr>
                            <m:t>𝑑𝑧</m:t>
                          </m:r>
                        </m:e>
                      </m:nary>
                      <m:r>
                        <a:rPr kumimoji="0" lang="en-US" altLang="zh-CN" sz="2400" b="0" i="1" smtClean="0">
                          <a:latin typeface="Cambria Math" panose="02040503050406030204" pitchFamily="18" charset="0"/>
                          <a:ea typeface="Cambria Math" panose="02040503050406030204" pitchFamily="18" charset="0"/>
                        </a:rPr>
                        <m:t>≈</m:t>
                      </m:r>
                      <m:f>
                        <m:fPr>
                          <m:ctrlPr>
                            <a:rPr kumimoji="0" lang="en-US" altLang="zh-CN" sz="2400" b="0" i="1" smtClean="0">
                              <a:latin typeface="Cambria Math" panose="02040503050406030204" pitchFamily="18" charset="0"/>
                              <a:ea typeface="Cambria Math" panose="02040503050406030204" pitchFamily="18" charset="0"/>
                            </a:rPr>
                          </m:ctrlPr>
                        </m:fPr>
                        <m:num>
                          <m:r>
                            <a:rPr kumimoji="0" lang="en-US" altLang="zh-CN" sz="2400" b="0" i="1" smtClean="0">
                              <a:latin typeface="Cambria Math" panose="02040503050406030204" pitchFamily="18" charset="0"/>
                              <a:ea typeface="Cambria Math" panose="02040503050406030204" pitchFamily="18" charset="0"/>
                            </a:rPr>
                            <m:t>1</m:t>
                          </m:r>
                        </m:num>
                        <m:den>
                          <m:r>
                            <a:rPr kumimoji="0" lang="en-US" altLang="zh-CN" sz="2400" b="0" i="1" smtClean="0">
                              <a:latin typeface="Cambria Math" panose="02040503050406030204" pitchFamily="18" charset="0"/>
                              <a:ea typeface="Cambria Math" panose="02040503050406030204" pitchFamily="18" charset="0"/>
                            </a:rPr>
                            <m:t>𝑁</m:t>
                          </m:r>
                        </m:den>
                      </m:f>
                      <m:nary>
                        <m:naryPr>
                          <m:chr m:val="∑"/>
                          <m:supHide m:val="on"/>
                          <m:ctrlPr>
                            <a:rPr kumimoji="0" lang="en-US" altLang="zh-CN" sz="2400" b="0" i="1" smtClean="0">
                              <a:latin typeface="Cambria Math" panose="02040503050406030204" pitchFamily="18" charset="0"/>
                              <a:ea typeface="Cambria Math" panose="02040503050406030204" pitchFamily="18" charset="0"/>
                            </a:rPr>
                          </m:ctrlPr>
                        </m:naryPr>
                        <m:sub>
                          <m:r>
                            <m:rPr>
                              <m:brk m:alnAt="7"/>
                            </m:rPr>
                            <a:rPr kumimoji="0" lang="en-US" altLang="zh-CN" sz="2400" b="0" i="1" smtClean="0">
                              <a:latin typeface="Cambria Math" panose="02040503050406030204" pitchFamily="18" charset="0"/>
                              <a:ea typeface="Cambria Math" panose="02040503050406030204" pitchFamily="18" charset="0"/>
                            </a:rPr>
                            <m:t>𝑛</m:t>
                          </m:r>
                        </m:sub>
                        <m:sup/>
                        <m:e>
                          <m:f>
                            <m:fPr>
                              <m:ctrlPr>
                                <a:rPr kumimoji="0" lang="en-US" altLang="zh-CN" sz="2400" b="0" i="1" smtClean="0">
                                  <a:latin typeface="Cambria Math" panose="02040503050406030204" pitchFamily="18" charset="0"/>
                                  <a:ea typeface="Cambria Math" panose="02040503050406030204" pitchFamily="18" charset="0"/>
                                </a:rPr>
                              </m:ctrlPr>
                            </m:fPr>
                            <m:num>
                              <m:r>
                                <a:rPr kumimoji="0" lang="en-US" altLang="zh-CN" sz="2400" b="0" i="1" smtClean="0">
                                  <a:latin typeface="Cambria Math" panose="02040503050406030204" pitchFamily="18" charset="0"/>
                                  <a:ea typeface="Cambria Math" panose="02040503050406030204" pitchFamily="18" charset="0"/>
                                </a:rPr>
                                <m:t>𝑝</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smtClean="0">
                                          <a:latin typeface="Cambria Math" panose="02040503050406030204" pitchFamily="18" charset="0"/>
                                          <a:ea typeface="Cambria Math" panose="02040503050406030204" pitchFamily="18" charset="0"/>
                                        </a:rPr>
                                      </m:ctrlPr>
                                    </m:sSupPr>
                                    <m:e>
                                      <m:r>
                                        <a:rPr kumimoji="0" lang="en-US" altLang="zh-CN" sz="2400" b="0" i="1" smtClean="0">
                                          <a:latin typeface="Cambria Math" panose="02040503050406030204" pitchFamily="18" charset="0"/>
                                          <a:ea typeface="Cambria Math" panose="02040503050406030204" pitchFamily="18" charset="0"/>
                                        </a:rPr>
                                        <m:t>𝑧</m:t>
                                      </m:r>
                                    </m:e>
                                    <m:sup>
                                      <m:r>
                                        <a:rPr kumimoji="0" lang="en-US" altLang="zh-CN" sz="2400" b="0" i="1" smtClean="0">
                                          <a:latin typeface="Cambria Math" panose="02040503050406030204" pitchFamily="18" charset="0"/>
                                          <a:ea typeface="Cambria Math" panose="02040503050406030204" pitchFamily="18" charset="0"/>
                                        </a:rPr>
                                        <m:t>𝑛</m:t>
                                      </m:r>
                                    </m:sup>
                                  </m:sSup>
                                </m:e>
                              </m:d>
                            </m:num>
                            <m:den>
                              <m:r>
                                <a:rPr kumimoji="0" lang="en-US" altLang="zh-CN" sz="2400" b="0" i="1" smtClean="0">
                                  <a:latin typeface="Cambria Math" panose="02040503050406030204" pitchFamily="18" charset="0"/>
                                  <a:ea typeface="Cambria Math" panose="02040503050406030204" pitchFamily="18" charset="0"/>
                                </a:rPr>
                                <m:t>𝑞</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e>
                              </m:d>
                            </m:den>
                          </m:f>
                        </m:e>
                      </m:nary>
                      <m:r>
                        <a:rPr kumimoji="0" lang="en-US" altLang="zh-CN" sz="2400" b="0" i="1" smtClean="0">
                          <a:latin typeface="Cambria Math" panose="02040503050406030204" pitchFamily="18" charset="0"/>
                          <a:ea typeface="Cambria Math" panose="02040503050406030204" pitchFamily="18" charset="0"/>
                        </a:rPr>
                        <m:t>𝑓</m:t>
                      </m:r>
                      <m:d>
                        <m:dPr>
                          <m:ctrlPr>
                            <a:rPr kumimoji="0" lang="en-US" altLang="zh-CN" sz="2400" b="0" i="1" smtClean="0">
                              <a:latin typeface="Cambria Math" panose="02040503050406030204" pitchFamily="18" charset="0"/>
                              <a:ea typeface="Cambria Math" panose="02040503050406030204" pitchFamily="18" charset="0"/>
                            </a:rPr>
                          </m:ctrlPr>
                        </m:d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e>
                      </m:d>
                      <m:r>
                        <a:rPr kumimoji="0" lang="en-US" altLang="zh-CN" sz="2400" b="0" i="1" smtClean="0">
                          <a:latin typeface="Cambria Math" panose="02040503050406030204" pitchFamily="18" charset="0"/>
                          <a:ea typeface="Cambria Math" panose="02040503050406030204" pitchFamily="18" charset="0"/>
                        </a:rPr>
                        <m:t>,</m:t>
                      </m:r>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𝑧</m:t>
                          </m:r>
                        </m:e>
                        <m:sup>
                          <m:r>
                            <a:rPr kumimoji="0" lang="en-US" altLang="zh-CN" sz="2400" b="0" i="1">
                              <a:latin typeface="Cambria Math" panose="02040503050406030204" pitchFamily="18" charset="0"/>
                              <a:ea typeface="Cambria Math" panose="02040503050406030204" pitchFamily="18" charset="0"/>
                            </a:rPr>
                            <m:t>𝑛</m:t>
                          </m:r>
                        </m:sup>
                      </m:sSup>
                      <m:r>
                        <a:rPr kumimoji="0" lang="en-US" altLang="zh-CN" sz="2400" b="0" i="1" smtClean="0">
                          <a:latin typeface="Cambria Math" panose="02040503050406030204" pitchFamily="18" charset="0"/>
                          <a:ea typeface="Cambria Math" panose="02040503050406030204" pitchFamily="18" charset="0"/>
                        </a:rPr>
                        <m:t>~</m:t>
                      </m:r>
                      <m:r>
                        <a:rPr kumimoji="0" lang="en-US" altLang="zh-CN" sz="2400" b="0" i="1" smtClean="0">
                          <a:latin typeface="Cambria Math" panose="02040503050406030204" pitchFamily="18" charset="0"/>
                          <a:ea typeface="Cambria Math" panose="02040503050406030204" pitchFamily="18" charset="0"/>
                        </a:rPr>
                        <m:t>𝑞</m:t>
                      </m:r>
                      <m:r>
                        <a:rPr kumimoji="0" lang="en-US" altLang="zh-CN" sz="2400" b="0" i="1" smtClean="0">
                          <a:latin typeface="Cambria Math" panose="02040503050406030204" pitchFamily="18" charset="0"/>
                          <a:ea typeface="Cambria Math" panose="02040503050406030204" pitchFamily="18" charset="0"/>
                        </a:rPr>
                        <m:t>(</m:t>
                      </m:r>
                      <m:r>
                        <a:rPr kumimoji="0" lang="en-US" altLang="zh-CN" sz="2400" b="0" i="1" smtClean="0">
                          <a:latin typeface="Cambria Math" panose="02040503050406030204" pitchFamily="18" charset="0"/>
                          <a:ea typeface="Cambria Math" panose="02040503050406030204" pitchFamily="18" charset="0"/>
                        </a:rPr>
                        <m:t>𝑧</m:t>
                      </m:r>
                      <m:r>
                        <a:rPr kumimoji="0" lang="en-US" altLang="zh-CN" sz="2400" b="0" i="1" smtClean="0">
                          <a:latin typeface="Cambria Math" panose="02040503050406030204" pitchFamily="18" charset="0"/>
                          <a:ea typeface="Cambria Math" panose="02040503050406030204" pitchFamily="18" charset="0"/>
                        </a:rPr>
                        <m:t>)</m:t>
                      </m:r>
                    </m:oMath>
                  </m:oMathPara>
                </a14:m>
                <a:endParaRPr kumimoji="0" lang="en-US" altLang="zh-CN" sz="2400" b="0" dirty="0"/>
              </a:p>
              <a:p>
                <a:endParaRPr kumimoji="0" lang="en-US" altLang="zh-CN" b="0" dirty="0"/>
              </a:p>
              <a:p>
                <a:endParaRPr kumimoji="0" lang="en-US" altLang="zh-CN" b="0" dirty="0"/>
              </a:p>
              <a:p>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0" y="1670781"/>
                <a:ext cx="8368891" cy="2622315"/>
              </a:xfrm>
              <a:prstGeom prst="rect">
                <a:avLst/>
              </a:prstGeom>
              <a:blipFill>
                <a:blip r:embed="rId2"/>
                <a:stretch>
                  <a:fillRect l="-1311" t="-2326" r="-1238" b="-48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4572000" y="4254920"/>
            <a:ext cx="4035150" cy="247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516148"/>
                <a:ext cx="9036496" cy="2920964"/>
              </a:xfrm>
            </p:spPr>
            <p:txBody>
              <a:bodyPr/>
              <a:lstStyle/>
              <a:p>
                <a:r>
                  <a:rPr lang="zh-CN" altLang="en-US" dirty="0"/>
                  <a:t>定义重要性权重</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e>
                          </m:d>
                        </m:num>
                        <m:den>
                          <m:r>
                            <a:rPr lang="en-US" altLang="zh-CN" i="1">
                              <a:latin typeface="Cambria Math" panose="02040503050406030204" pitchFamily="18" charset="0"/>
                              <a:ea typeface="Cambria Math" panose="02040503050406030204" pitchFamily="18" charset="0"/>
                            </a:rPr>
                            <m:t>𝑞</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e>
                          </m:d>
                        </m:den>
                      </m:f>
                      <m:r>
                        <a:rPr lang="en-US" altLang="zh-CN" b="0" i="0"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𝑛</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rPr>
                            <m:t>)</m:t>
                          </m:r>
                        </m:e>
                      </m:nary>
                    </m:oMath>
                  </m:oMathPara>
                </a14:m>
                <a:endParaRPr lang="en-US" altLang="zh-CN" dirty="0"/>
              </a:p>
              <a:p>
                <a:r>
                  <a:rPr lang="zh-CN" altLang="en-US" dirty="0"/>
                  <a:t>基于重要性采样的积分估计为无偏估计</a:t>
                </a:r>
                <a:r>
                  <a:rPr lang="en-US" altLang="zh-CN" dirty="0"/>
                  <a:t>,</a:t>
                </a:r>
                <a:r>
                  <a:rPr lang="zh-CN" altLang="en-US" dirty="0"/>
                  <a:t>但积分估计的方差为无穷大（被积函数乘了一个重要性权重，改变了被积函数的形状及分布）</a:t>
                </a:r>
                <a:endParaRPr lang="en-US" altLang="zh-CN" dirty="0"/>
              </a:p>
              <a:p>
                <a:r>
                  <a:rPr lang="zh-CN" altLang="en-US" dirty="0"/>
                  <a:t>减小方差的方法：加权重要性采样</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𝑛</m:t>
                          </m:r>
                        </m:sub>
                        <m:sup/>
                        <m:e>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i="1">
                                      <a:latin typeface="Cambria Math" panose="02040503050406030204" pitchFamily="18" charset="0"/>
                                    </a:rPr>
                                    <m:t>𝑛</m:t>
                                  </m:r>
                                </m:sup>
                              </m:sSup>
                            </m:num>
                            <m:den>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𝑤</m:t>
                                      </m:r>
                                    </m:e>
                                    <m:sup>
                                      <m:r>
                                        <a:rPr lang="en-US" altLang="zh-CN" b="0" i="1" smtClean="0">
                                          <a:latin typeface="Cambria Math" panose="02040503050406030204" pitchFamily="18" charset="0"/>
                                        </a:rPr>
                                        <m:t>𝑚</m:t>
                                      </m:r>
                                    </m:sup>
                                  </m:sSup>
                                </m:e>
                              </m:nary>
                            </m:den>
                          </m:f>
                          <m:r>
                            <a:rPr lang="en-US" altLang="zh-CN" i="1">
                              <a:latin typeface="Cambria Math" panose="02040503050406030204" pitchFamily="18" charset="0"/>
                            </a:rPr>
                            <m:t>𝑓</m:t>
                          </m:r>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𝑧</m:t>
                              </m:r>
                            </m:e>
                            <m:sup>
                              <m:r>
                                <a:rPr lang="en-US" altLang="zh-CN" i="1">
                                  <a:latin typeface="Cambria Math" panose="02040503050406030204" pitchFamily="18" charset="0"/>
                                  <a:ea typeface="Cambria Math" panose="02040503050406030204" pitchFamily="18" charset="0"/>
                                </a:rPr>
                                <m:t>𝑛</m:t>
                              </m:r>
                            </m:sup>
                          </m:sSup>
                          <m:r>
                            <a:rPr lang="en-US" altLang="zh-CN" i="1">
                              <a:latin typeface="Cambria Math" panose="02040503050406030204" pitchFamily="18" charset="0"/>
                            </a:rPr>
                            <m:t>)</m:t>
                          </m:r>
                        </m:e>
                      </m:nary>
                    </m:oMath>
                  </m:oMathPara>
                </a14:m>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516148"/>
                <a:ext cx="9036496" cy="2920964"/>
              </a:xfrm>
              <a:blipFill>
                <a:blip r:embed="rId2"/>
                <a:stretch>
                  <a:fillRect l="-1215" t="-2296" b="-51566"/>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739" y="326731"/>
            <a:ext cx="8229600" cy="1143000"/>
          </a:xfrm>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1581" y="4024385"/>
                <a:ext cx="8229600" cy="1480804"/>
              </a:xfrm>
            </p:spPr>
            <p:txBody>
              <a:bodyPr/>
              <a:lstStyle/>
              <a:p>
                <a:r>
                  <a:rPr lang="zh-CN" altLang="en-US" dirty="0"/>
                  <a:t>在行动策略</a:t>
                </a:r>
                <a14:m>
                  <m:oMath xmlns:m="http://schemas.openxmlformats.org/officeDocument/2006/math">
                    <m:r>
                      <a:rPr lang="zh-CN" altLang="en-US" i="1" smtClean="0">
                        <a:latin typeface="Cambria Math" panose="02040503050406030204" pitchFamily="18" charset="0"/>
                      </a:rPr>
                      <m:t>𝜇</m:t>
                    </m:r>
                  </m:oMath>
                </a14:m>
                <a:r>
                  <a:rPr lang="zh-CN" altLang="en-US" dirty="0"/>
                  <a:t>下，一次实验的概率</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b="0" i="1" dirty="0" smtClean="0">
                              <a:latin typeface="Cambria Math" panose="02040503050406030204" pitchFamily="18" charset="0"/>
                            </a:rPr>
                          </m:ctrlPr>
                        </m:funcPr>
                        <m:fName>
                          <m:r>
                            <m:rPr>
                              <m:sty m:val="p"/>
                            </m:rPr>
                            <a:rPr lang="en-US" altLang="zh-CN" sz="2400" i="0" dirty="0">
                              <a:latin typeface="Cambria Math" panose="02040503050406030204" pitchFamily="18" charset="0"/>
                            </a:rPr>
                            <m:t>Pr</m:t>
                          </m:r>
                        </m:fName>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𝑎</m:t>
                                  </m:r>
                                </m:e>
                                <m:sub>
                                  <m:r>
                                    <a:rPr lang="en-US" altLang="zh-CN" sz="2400" b="0" i="1" dirty="0" smtClean="0">
                                      <a:latin typeface="Cambria Math" panose="02040503050406030204" pitchFamily="18" charset="0"/>
                                    </a:rPr>
                                    <m:t>𝑡</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𝑇</m:t>
                                  </m:r>
                                </m:sub>
                              </m:sSub>
                            </m:e>
                          </m:d>
                        </m:e>
                      </m:func>
                      <m:r>
                        <a:rPr lang="en-US" altLang="zh-CN" sz="2400" b="0" i="1" dirty="0" smtClean="0">
                          <a:latin typeface="Cambria Math" panose="02040503050406030204" pitchFamily="18" charset="0"/>
                          <a:ea typeface="Cambria Math" panose="02040503050406030204" pitchFamily="18" charset="0"/>
                        </a:rPr>
                        <m:t>=</m:t>
                      </m:r>
                      <m:nary>
                        <m:naryPr>
                          <m:chr m:val="∏"/>
                          <m:limLoc m:val="subSup"/>
                          <m:ctrlPr>
                            <a:rPr lang="en-US" altLang="zh-CN" sz="2400" b="0" i="1" dirty="0" smtClean="0">
                              <a:latin typeface="Cambria Math" panose="02040503050406030204" pitchFamily="18" charset="0"/>
                              <a:ea typeface="Cambria Math" panose="02040503050406030204" pitchFamily="18" charset="0"/>
                            </a:rPr>
                          </m:ctrlPr>
                        </m:naryPr>
                        <m:sub>
                          <m:r>
                            <m:rPr>
                              <m:brk m:alnAt="25"/>
                            </m:rPr>
                            <a:rPr lang="en-US" altLang="zh-CN" sz="2400" b="0" i="1" dirty="0" smtClean="0">
                              <a:latin typeface="Cambria Math" panose="02040503050406030204" pitchFamily="18" charset="0"/>
                              <a:ea typeface="Cambria Math" panose="02040503050406030204" pitchFamily="18" charset="0"/>
                            </a:rPr>
                            <m:t>𝑘</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𝑡</m:t>
                          </m:r>
                        </m:sub>
                        <m:sup>
                          <m:r>
                            <a:rPr lang="en-US" altLang="zh-CN" sz="2400" b="0" i="1" dirty="0" smtClean="0">
                              <a:latin typeface="Cambria Math" panose="02040503050406030204" pitchFamily="18" charset="0"/>
                              <a:ea typeface="Cambria Math" panose="02040503050406030204" pitchFamily="18" charset="0"/>
                            </a:rPr>
                            <m:t>𝑇</m:t>
                          </m:r>
                          <m:r>
                            <a:rPr lang="en-US" altLang="zh-CN" sz="2400" b="0" i="1" dirty="0" smtClean="0">
                              <a:latin typeface="Cambria Math" panose="02040503050406030204" pitchFamily="18" charset="0"/>
                              <a:ea typeface="Cambria Math" panose="02040503050406030204" pitchFamily="18" charset="0"/>
                            </a:rPr>
                            <m:t>−1</m:t>
                          </m:r>
                        </m:sup>
                        <m:e>
                          <m:r>
                            <a:rPr lang="zh-CN" altLang="en-US" sz="2400" b="0" i="1" dirty="0" smtClean="0">
                              <a:latin typeface="Cambria Math" panose="02040503050406030204" pitchFamily="18" charset="0"/>
                              <a:ea typeface="Cambria Math" panose="02040503050406030204" pitchFamily="18" charset="0"/>
                            </a:rPr>
                            <m:t>𝜇</m:t>
                          </m:r>
                          <m:d>
                            <m:dPr>
                              <m:ctrlPr>
                                <a:rPr lang="en-US" altLang="zh-CN" sz="2400" b="0" i="1" dirty="0" smtClean="0">
                                  <a:latin typeface="Cambria Math" panose="02040503050406030204" pitchFamily="18" charset="0"/>
                                  <a:ea typeface="Cambria Math" panose="02040503050406030204" pitchFamily="18" charset="0"/>
                                </a:rPr>
                              </m:ctrlPr>
                            </m:dPr>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𝑎</m:t>
                                  </m:r>
                                </m:e>
                                <m:sub>
                                  <m:r>
                                    <a:rPr lang="en-US" altLang="zh-CN" sz="2400" b="0" i="1" dirty="0" smtClean="0">
                                      <a:latin typeface="Cambria Math" panose="02040503050406030204" pitchFamily="18" charset="0"/>
                                      <a:ea typeface="Cambria Math" panose="02040503050406030204" pitchFamily="18" charset="0"/>
                                    </a:rPr>
                                    <m:t>𝑘</m:t>
                                  </m:r>
                                </m:sub>
                              </m:sSub>
                            </m:e>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sub>
                              </m:sSub>
                            </m:e>
                          </m:d>
                        </m:e>
                      </m:nary>
                      <m:r>
                        <a:rPr lang="en-US" altLang="zh-CN" sz="2400" b="0" i="1" dirty="0" smtClean="0">
                          <a:latin typeface="Cambria Math" panose="02040503050406030204" pitchFamily="18" charset="0"/>
                          <a:ea typeface="Cambria Math" panose="02040503050406030204" pitchFamily="18" charset="0"/>
                        </a:rPr>
                        <m:t>𝑝</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r>
                            <a:rPr lang="en-US" altLang="zh-CN" sz="2400" b="0" i="1" dirty="0" smtClean="0">
                              <a:latin typeface="Cambria Math" panose="02040503050406030204" pitchFamily="18" charset="0"/>
                              <a:ea typeface="Cambria Math" panose="02040503050406030204" pitchFamily="18" charset="0"/>
                            </a:rPr>
                            <m:t>+1</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𝑠</m:t>
                          </m:r>
                        </m:e>
                        <m:sub>
                          <m:r>
                            <a:rPr lang="en-US" altLang="zh-CN" sz="2400" b="0" i="1" dirty="0" smtClean="0">
                              <a:latin typeface="Cambria Math" panose="02040503050406030204" pitchFamily="18" charset="0"/>
                              <a:ea typeface="Cambria Math" panose="02040503050406030204" pitchFamily="18" charset="0"/>
                            </a:rPr>
                            <m:t>𝑘</m:t>
                          </m:r>
                        </m:sub>
                      </m:sSub>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𝑎</m:t>
                          </m:r>
                        </m:e>
                        <m:sub>
                          <m:r>
                            <a:rPr lang="en-US" altLang="zh-CN" sz="2400" b="0" i="1" dirty="0" smtClean="0">
                              <a:latin typeface="Cambria Math" panose="02040503050406030204" pitchFamily="18" charset="0"/>
                              <a:ea typeface="Cambria Math" panose="02040503050406030204" pitchFamily="18" charset="0"/>
                            </a:rPr>
                            <m:t>𝑘</m:t>
                          </m:r>
                        </m:sub>
                      </m:sSub>
                      <m:r>
                        <a:rPr lang="en-US" altLang="zh-CN" sz="2400" b="0" i="1" dirty="0" smtClean="0">
                          <a:latin typeface="Cambria Math" panose="02040503050406030204" pitchFamily="18" charset="0"/>
                          <a:ea typeface="Cambria Math" panose="02040503050406030204" pitchFamily="18" charset="0"/>
                        </a:rPr>
                        <m:t>)</m:t>
                      </m:r>
                    </m:oMath>
                  </m:oMathPara>
                </a14:m>
                <a:endParaRPr lang="en-US" altLang="zh-CN"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1581" y="4024385"/>
                <a:ext cx="8229600" cy="1480804"/>
              </a:xfrm>
              <a:blipFill rotWithShape="0">
                <a:blip r:embed="rId2"/>
                <a:stretch>
                  <a:fillRect l="-1333" t="-493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20486" y="2765420"/>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在目标策略</a:t>
                </a:r>
                <a14:m>
                  <m:oMath xmlns:m="http://schemas.openxmlformats.org/officeDocument/2006/math">
                    <m:r>
                      <a:rPr kumimoji="0" lang="zh-CN" altLang="en-US" b="0" i="1" smtClean="0">
                        <a:latin typeface="Cambria Math" panose="02040503050406030204" pitchFamily="18" charset="0"/>
                      </a:rPr>
                      <m:t>𝜋</m:t>
                    </m:r>
                  </m:oMath>
                </a14:m>
                <a:r>
                  <a:rPr kumimoji="0" lang="zh-CN" altLang="en-US" b="0" dirty="0"/>
                  <a:t>下，一次实验的概率</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kumimoji="0" lang="en-US" altLang="zh-CN" sz="2400" b="0" i="1" dirty="0" smtClean="0">
                              <a:latin typeface="Cambria Math" panose="02040503050406030204" pitchFamily="18" charset="0"/>
                            </a:rPr>
                          </m:ctrlPr>
                        </m:funcPr>
                        <m:fName>
                          <m:r>
                            <m:rPr>
                              <m:sty m:val="p"/>
                            </m:rPr>
                            <a:rPr kumimoji="0" lang="en-US" altLang="zh-CN" sz="2400" b="0" dirty="0">
                              <a:latin typeface="Cambria Math" panose="02040503050406030204" pitchFamily="18" charset="0"/>
                            </a:rPr>
                            <m:t>Pr</m:t>
                          </m:r>
                        </m:fName>
                        <m:e>
                          <m:d>
                            <m:dPr>
                              <m:ctrlPr>
                                <a:rPr kumimoji="0" lang="en-US" altLang="zh-CN" sz="2400" b="0" i="1" dirty="0" smtClean="0">
                                  <a:latin typeface="Cambria Math" panose="02040503050406030204" pitchFamily="18" charset="0"/>
                                </a:rPr>
                              </m:ctrlPr>
                            </m:dPr>
                            <m:e>
                              <m:sSub>
                                <m:sSubPr>
                                  <m:ctrlPr>
                                    <a:rPr kumimoji="0" lang="en-US" altLang="zh-CN" sz="2400" b="0" i="1" dirty="0" smtClean="0">
                                      <a:latin typeface="Cambria Math" panose="02040503050406030204" pitchFamily="18" charset="0"/>
                                    </a:rPr>
                                  </m:ctrlPr>
                                </m:sSubPr>
                                <m:e>
                                  <m:r>
                                    <a:rPr kumimoji="0" lang="en-US" altLang="zh-CN" sz="2400" b="0" i="1" dirty="0" smtClean="0">
                                      <a:latin typeface="Cambria Math" panose="02040503050406030204" pitchFamily="18" charset="0"/>
                                    </a:rPr>
                                    <m:t>𝑎</m:t>
                                  </m:r>
                                </m:e>
                                <m:sub>
                                  <m:r>
                                    <a:rPr kumimoji="0" lang="en-US" altLang="zh-CN" sz="2400" b="0" i="1" dirty="0" smtClean="0">
                                      <a:latin typeface="Cambria Math" panose="02040503050406030204" pitchFamily="18" charset="0"/>
                                    </a:rPr>
                                    <m:t>𝑡</m:t>
                                  </m:r>
                                </m:sub>
                              </m:sSub>
                              <m:r>
                                <a:rPr kumimoji="0" lang="en-US" altLang="zh-CN" sz="2400" b="0" i="1" dirty="0" smtClean="0">
                                  <a:latin typeface="Cambria Math" panose="02040503050406030204" pitchFamily="18" charset="0"/>
                                </a:rPr>
                                <m:t>,</m:t>
                              </m:r>
                              <m:sSub>
                                <m:sSubPr>
                                  <m:ctrlPr>
                                    <a:rPr kumimoji="0" lang="en-US" altLang="zh-CN" sz="2400" b="0" i="1" dirty="0" smtClean="0">
                                      <a:latin typeface="Cambria Math" panose="02040503050406030204" pitchFamily="18" charset="0"/>
                                    </a:rPr>
                                  </m:ctrlPr>
                                </m:sSubPr>
                                <m:e>
                                  <m:r>
                                    <a:rPr kumimoji="0" lang="en-US" altLang="zh-CN" sz="2400" b="0" i="1" dirty="0" smtClean="0">
                                      <a:latin typeface="Cambria Math" panose="02040503050406030204" pitchFamily="18" charset="0"/>
                                    </a:rPr>
                                    <m:t>𝑠</m:t>
                                  </m:r>
                                </m:e>
                                <m:sub>
                                  <m:r>
                                    <a:rPr kumimoji="0" lang="en-US" altLang="zh-CN" sz="2400" b="0" i="1" dirty="0" smtClean="0">
                                      <a:latin typeface="Cambria Math" panose="02040503050406030204" pitchFamily="18" charset="0"/>
                                    </a:rPr>
                                    <m:t>𝑡</m:t>
                                  </m:r>
                                  <m:r>
                                    <a:rPr kumimoji="0" lang="en-US" altLang="zh-CN" sz="2400" b="0" i="1" dirty="0" smtClean="0">
                                      <a:latin typeface="Cambria Math" panose="02040503050406030204" pitchFamily="18" charset="0"/>
                                    </a:rPr>
                                    <m:t>+1</m:t>
                                  </m:r>
                                </m:sub>
                              </m:sSub>
                              <m:r>
                                <a:rPr kumimoji="0" lang="en-US" altLang="zh-CN" sz="2400" b="0" i="1" dirty="0" smtClean="0">
                                  <a:latin typeface="Cambria Math" panose="02040503050406030204" pitchFamily="18" charset="0"/>
                                </a:rPr>
                                <m:t>,</m:t>
                              </m:r>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𝑇</m:t>
                                  </m:r>
                                </m:sub>
                              </m:sSub>
                            </m:e>
                          </m:d>
                        </m:e>
                      </m:func>
                      <m:r>
                        <a:rPr kumimoji="0" lang="en-US" altLang="zh-CN" sz="2400" b="0" i="1" dirty="0" smtClean="0">
                          <a:latin typeface="Cambria Math" panose="02040503050406030204" pitchFamily="18" charset="0"/>
                          <a:ea typeface="Cambria Math" panose="02040503050406030204" pitchFamily="18" charset="0"/>
                        </a:rPr>
                        <m:t>=</m:t>
                      </m:r>
                      <m:nary>
                        <m:naryPr>
                          <m:chr m:val="∏"/>
                          <m:limLoc m:val="subSup"/>
                          <m:ctrlPr>
                            <a:rPr kumimoji="0" lang="en-US" altLang="zh-CN" sz="2400" b="0" i="1" dirty="0" smtClean="0">
                              <a:latin typeface="Cambria Math" panose="02040503050406030204" pitchFamily="18" charset="0"/>
                              <a:ea typeface="Cambria Math" panose="02040503050406030204" pitchFamily="18" charset="0"/>
                            </a:rPr>
                          </m:ctrlPr>
                        </m:naryPr>
                        <m:sub>
                          <m:r>
                            <m:rPr>
                              <m:brk m:alnAt="25"/>
                            </m:rPr>
                            <a:rPr kumimoji="0" lang="en-US" altLang="zh-CN" sz="2400" b="0" i="1" dirty="0" smtClean="0">
                              <a:latin typeface="Cambria Math" panose="02040503050406030204" pitchFamily="18" charset="0"/>
                              <a:ea typeface="Cambria Math" panose="02040503050406030204" pitchFamily="18" charset="0"/>
                            </a:rPr>
                            <m:t>𝑘</m:t>
                          </m:r>
                          <m:r>
                            <a:rPr kumimoji="0" lang="en-US" altLang="zh-CN" sz="2400" b="0" i="1" dirty="0" smtClean="0">
                              <a:latin typeface="Cambria Math" panose="02040503050406030204" pitchFamily="18" charset="0"/>
                              <a:ea typeface="Cambria Math" panose="02040503050406030204" pitchFamily="18" charset="0"/>
                            </a:rPr>
                            <m:t>=</m:t>
                          </m:r>
                          <m:r>
                            <a:rPr kumimoji="0" lang="en-US" altLang="zh-CN" sz="2400" b="0" i="1" dirty="0" smtClean="0">
                              <a:latin typeface="Cambria Math" panose="02040503050406030204" pitchFamily="18" charset="0"/>
                              <a:ea typeface="Cambria Math" panose="02040503050406030204" pitchFamily="18" charset="0"/>
                            </a:rPr>
                            <m:t>𝑡</m:t>
                          </m:r>
                        </m:sub>
                        <m:sup>
                          <m:r>
                            <a:rPr kumimoji="0" lang="en-US" altLang="zh-CN" sz="2400" b="0" i="1" dirty="0" smtClean="0">
                              <a:latin typeface="Cambria Math" panose="02040503050406030204" pitchFamily="18" charset="0"/>
                              <a:ea typeface="Cambria Math" panose="02040503050406030204" pitchFamily="18" charset="0"/>
                            </a:rPr>
                            <m:t>𝑇</m:t>
                          </m:r>
                          <m:r>
                            <a:rPr kumimoji="0" lang="en-US" altLang="zh-CN" sz="2400" b="0" i="1" dirty="0" smtClean="0">
                              <a:latin typeface="Cambria Math" panose="02040503050406030204" pitchFamily="18" charset="0"/>
                              <a:ea typeface="Cambria Math" panose="02040503050406030204" pitchFamily="18" charset="0"/>
                            </a:rPr>
                            <m:t>−1</m:t>
                          </m:r>
                        </m:sup>
                        <m:e>
                          <m:r>
                            <a:rPr kumimoji="0" lang="zh-CN" altLang="en-US" sz="2400" b="0" i="1" dirty="0" smtClean="0">
                              <a:latin typeface="Cambria Math" panose="02040503050406030204" pitchFamily="18" charset="0"/>
                              <a:ea typeface="Cambria Math" panose="02040503050406030204" pitchFamily="18" charset="0"/>
                            </a:rPr>
                            <m:t>𝜋</m:t>
                          </m:r>
                          <m:d>
                            <m:dPr>
                              <m:ctrlPr>
                                <a:rPr kumimoji="0" lang="en-US" altLang="zh-CN" sz="2400" b="0" i="1" dirty="0" smtClean="0">
                                  <a:latin typeface="Cambria Math" panose="02040503050406030204" pitchFamily="18" charset="0"/>
                                  <a:ea typeface="Cambria Math" panose="02040503050406030204" pitchFamily="18" charset="0"/>
                                </a:rPr>
                              </m:ctrlPr>
                            </m:dPr>
                            <m:e>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𝑎</m:t>
                                  </m:r>
                                </m:e>
                                <m:sub>
                                  <m:r>
                                    <a:rPr kumimoji="0" lang="en-US" altLang="zh-CN" sz="2400" b="0" i="1" dirty="0" smtClean="0">
                                      <a:latin typeface="Cambria Math" panose="02040503050406030204" pitchFamily="18" charset="0"/>
                                      <a:ea typeface="Cambria Math" panose="02040503050406030204" pitchFamily="18" charset="0"/>
                                    </a:rPr>
                                    <m:t>𝑘</m:t>
                                  </m:r>
                                </m:sub>
                              </m:sSub>
                            </m:e>
                            <m:e>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sub>
                              </m:sSub>
                            </m:e>
                          </m:d>
                        </m:e>
                      </m:nary>
                      <m:r>
                        <a:rPr kumimoji="0" lang="en-US" altLang="zh-CN" sz="2400" b="0" i="1" dirty="0" smtClean="0">
                          <a:latin typeface="Cambria Math" panose="02040503050406030204" pitchFamily="18" charset="0"/>
                          <a:ea typeface="Cambria Math" panose="02040503050406030204" pitchFamily="18" charset="0"/>
                        </a:rPr>
                        <m:t>𝑝</m:t>
                      </m:r>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r>
                            <a:rPr kumimoji="0" lang="en-US" altLang="zh-CN" sz="2400" b="0" i="1" dirty="0" smtClean="0">
                              <a:latin typeface="Cambria Math" panose="02040503050406030204" pitchFamily="18" charset="0"/>
                              <a:ea typeface="Cambria Math" panose="02040503050406030204" pitchFamily="18" charset="0"/>
                            </a:rPr>
                            <m:t>+1</m:t>
                          </m:r>
                        </m:sub>
                      </m:sSub>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𝑠</m:t>
                          </m:r>
                        </m:e>
                        <m:sub>
                          <m:r>
                            <a:rPr kumimoji="0" lang="en-US" altLang="zh-CN" sz="2400" b="0" i="1" dirty="0" smtClean="0">
                              <a:latin typeface="Cambria Math" panose="02040503050406030204" pitchFamily="18" charset="0"/>
                              <a:ea typeface="Cambria Math" panose="02040503050406030204" pitchFamily="18" charset="0"/>
                            </a:rPr>
                            <m:t>𝑘</m:t>
                          </m:r>
                        </m:sub>
                      </m:sSub>
                      <m:r>
                        <a:rPr kumimoji="0" lang="en-US" altLang="zh-CN" sz="2400" b="0" i="1" dirty="0" smtClean="0">
                          <a:latin typeface="Cambria Math" panose="02040503050406030204" pitchFamily="18" charset="0"/>
                          <a:ea typeface="Cambria Math" panose="02040503050406030204" pitchFamily="18" charset="0"/>
                        </a:rPr>
                        <m:t>,</m:t>
                      </m:r>
                      <m:sSub>
                        <m:sSubPr>
                          <m:ctrlPr>
                            <a:rPr kumimoji="0" lang="en-US" altLang="zh-CN" sz="2400" b="0" i="1" dirty="0" smtClean="0">
                              <a:latin typeface="Cambria Math" panose="02040503050406030204" pitchFamily="18" charset="0"/>
                              <a:ea typeface="Cambria Math" panose="02040503050406030204" pitchFamily="18" charset="0"/>
                            </a:rPr>
                          </m:ctrlPr>
                        </m:sSubPr>
                        <m:e>
                          <m:r>
                            <a:rPr kumimoji="0" lang="en-US" altLang="zh-CN" sz="2400" b="0" i="1" dirty="0" smtClean="0">
                              <a:latin typeface="Cambria Math" panose="02040503050406030204" pitchFamily="18" charset="0"/>
                              <a:ea typeface="Cambria Math" panose="02040503050406030204" pitchFamily="18" charset="0"/>
                            </a:rPr>
                            <m:t>𝑎</m:t>
                          </m:r>
                        </m:e>
                        <m:sub>
                          <m:r>
                            <a:rPr kumimoji="0" lang="en-US" altLang="zh-CN" sz="2400" b="0" i="1" dirty="0" smtClean="0">
                              <a:latin typeface="Cambria Math" panose="02040503050406030204" pitchFamily="18" charset="0"/>
                              <a:ea typeface="Cambria Math" panose="02040503050406030204" pitchFamily="18" charset="0"/>
                            </a:rPr>
                            <m:t>𝑘</m:t>
                          </m:r>
                        </m:sub>
                      </m:sSub>
                      <m:r>
                        <a:rPr kumimoji="0" lang="en-US" altLang="zh-CN" sz="2400" b="0" i="1" dirty="0" smtClean="0">
                          <a:latin typeface="Cambria Math" panose="02040503050406030204" pitchFamily="18" charset="0"/>
                          <a:ea typeface="Cambria Math" panose="02040503050406030204" pitchFamily="18" charset="0"/>
                        </a:rPr>
                        <m:t>)</m:t>
                      </m:r>
                    </m:oMath>
                  </m:oMathPara>
                </a14:m>
                <a:endParaRPr kumimoji="0" lang="en-US" altLang="zh-CN" sz="2400" b="0" dirty="0"/>
              </a:p>
              <a:p>
                <a:endParaRPr kumimoji="0" lang="en-US" altLang="zh-CN"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20486" y="2765420"/>
                <a:ext cx="8229600" cy="1480804"/>
              </a:xfrm>
              <a:prstGeom prst="rect">
                <a:avLst/>
              </a:prstGeom>
              <a:blipFill>
                <a:blip r:embed="rId3"/>
                <a:stretch>
                  <a:fillRect l="-1333" t="-5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451581" y="5240671"/>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重要</a:t>
                </a:r>
                <a14:m>
                  <m:oMath xmlns:m="http://schemas.openxmlformats.org/officeDocument/2006/math">
                    <m:r>
                      <a:rPr kumimoji="0" lang="zh-CN" altLang="en-US" b="0" i="1">
                        <a:latin typeface="Cambria Math" panose="02040503050406030204" pitchFamily="18" charset="0"/>
                      </a:rPr>
                      <m:t>性</m:t>
                    </m:r>
                    <m:r>
                      <a:rPr kumimoji="0" lang="zh-CN" altLang="en-US" b="0" i="1" smtClean="0">
                        <a:latin typeface="Cambria Math" panose="02040503050406030204" pitchFamily="18" charset="0"/>
                      </a:rPr>
                      <m:t>权重</m:t>
                    </m:r>
                  </m:oMath>
                </a14:m>
                <a:endParaRPr kumimoji="0"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rPr>
                          </m:ctrlPr>
                        </m:sSubSupPr>
                        <m:e>
                          <m:r>
                            <a:rPr kumimoji="0" lang="zh-CN" altLang="en-US" sz="2400" b="0" i="1" smtClean="0">
                              <a:latin typeface="Cambria Math" panose="02040503050406030204" pitchFamily="18" charset="0"/>
                            </a:rPr>
                            <m:t>𝜌</m:t>
                          </m:r>
                        </m:e>
                        <m:sub>
                          <m:r>
                            <a:rPr kumimoji="0" lang="en-US" altLang="zh-CN" sz="2400" b="0" i="1" smtClean="0">
                              <a:latin typeface="Cambria Math" panose="02040503050406030204" pitchFamily="18" charset="0"/>
                            </a:rPr>
                            <m:t>𝑡</m:t>
                          </m:r>
                        </m:sub>
                        <m:sup>
                          <m:r>
                            <a:rPr kumimoji="0" lang="en-US" altLang="zh-CN" sz="2400" b="0" i="1" smtClean="0">
                              <a:latin typeface="Cambria Math" panose="02040503050406030204" pitchFamily="18" charset="0"/>
                            </a:rPr>
                            <m:t>𝑇</m:t>
                          </m:r>
                        </m:sup>
                      </m:sSubSup>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func>
                            <m:funcPr>
                              <m:ctrlPr>
                                <a:rPr kumimoji="0" lang="en-US" altLang="zh-CN" sz="2400" b="0" i="1" dirty="0">
                                  <a:latin typeface="Cambria Math" panose="02040503050406030204" pitchFamily="18" charset="0"/>
                                </a:rPr>
                              </m:ctrlPr>
                            </m:funcPr>
                            <m:fName>
                              <m:r>
                                <m:rPr>
                                  <m:sty m:val="p"/>
                                </m:rPr>
                                <a:rPr kumimoji="0" lang="en-US" altLang="zh-CN" sz="2400" b="0" dirty="0">
                                  <a:latin typeface="Cambria Math" panose="02040503050406030204" pitchFamily="18" charset="0"/>
                                </a:rPr>
                                <m:t>Pr</m:t>
                              </m:r>
                            </m:fName>
                            <m:e>
                              <m:d>
                                <m:dPr>
                                  <m:ctrlPr>
                                    <a:rPr kumimoji="0" lang="en-US" altLang="zh-CN" sz="2400" b="0" i="1" dirty="0">
                                      <a:latin typeface="Cambria Math" panose="02040503050406030204" pitchFamily="18" charset="0"/>
                                    </a:rPr>
                                  </m:ctrlPr>
                                </m:dPr>
                                <m:e>
                                  <m:sSub>
                                    <m:sSubPr>
                                      <m:ctrlPr>
                                        <a:rPr kumimoji="0" lang="en-US" altLang="zh-CN" sz="2400" b="0" i="1" dirty="0">
                                          <a:latin typeface="Cambria Math" panose="02040503050406030204" pitchFamily="18" charset="0"/>
                                        </a:rPr>
                                      </m:ctrlPr>
                                    </m:sSubPr>
                                    <m:e>
                                      <m:r>
                                        <a:rPr kumimoji="0" lang="en-US" altLang="zh-CN" sz="2400" b="0" i="1" dirty="0">
                                          <a:latin typeface="Cambria Math" panose="02040503050406030204" pitchFamily="18" charset="0"/>
                                        </a:rPr>
                                        <m:t>𝑎</m:t>
                                      </m:r>
                                    </m:e>
                                    <m:sub>
                                      <m:r>
                                        <a:rPr kumimoji="0" lang="en-US" altLang="zh-CN" sz="2400" b="0" i="1" dirty="0">
                                          <a:latin typeface="Cambria Math" panose="02040503050406030204" pitchFamily="18" charset="0"/>
                                        </a:rPr>
                                        <m:t>𝑡</m:t>
                                      </m:r>
                                    </m:sub>
                                  </m:sSub>
                                  <m:r>
                                    <a:rPr kumimoji="0" lang="en-US" altLang="zh-CN" sz="2400" b="0" i="1" dirty="0">
                                      <a:latin typeface="Cambria Math" panose="02040503050406030204" pitchFamily="18" charset="0"/>
                                    </a:rPr>
                                    <m:t>,</m:t>
                                  </m:r>
                                  <m:sSub>
                                    <m:sSubPr>
                                      <m:ctrlPr>
                                        <a:rPr kumimoji="0" lang="en-US" altLang="zh-CN" sz="2400" b="0" i="1" dirty="0">
                                          <a:latin typeface="Cambria Math" panose="02040503050406030204" pitchFamily="18" charset="0"/>
                                        </a:rPr>
                                      </m:ctrlPr>
                                    </m:sSubPr>
                                    <m:e>
                                      <m:r>
                                        <a:rPr kumimoji="0" lang="en-US" altLang="zh-CN" sz="2400" b="0" i="1" dirty="0">
                                          <a:latin typeface="Cambria Math" panose="02040503050406030204" pitchFamily="18" charset="0"/>
                                        </a:rPr>
                                        <m:t>𝑠</m:t>
                                      </m:r>
                                    </m:e>
                                    <m:sub>
                                      <m:r>
                                        <a:rPr kumimoji="0" lang="en-US" altLang="zh-CN" sz="2400" b="0" i="1" dirty="0">
                                          <a:latin typeface="Cambria Math" panose="02040503050406030204" pitchFamily="18" charset="0"/>
                                        </a:rPr>
                                        <m:t>𝑡</m:t>
                                      </m:r>
                                      <m:r>
                                        <a:rPr kumimoji="0" lang="en-US" altLang="zh-CN" sz="2400" b="0" i="1" dirty="0">
                                          <a:latin typeface="Cambria Math" panose="02040503050406030204" pitchFamily="18" charset="0"/>
                                        </a:rPr>
                                        <m:t>+1</m:t>
                                      </m:r>
                                    </m:sub>
                                  </m:sSub>
                                  <m:r>
                                    <a:rPr kumimoji="0" lang="en-US" altLang="zh-CN" sz="2400" b="0" i="1" dirty="0">
                                      <a:latin typeface="Cambria Math" panose="02040503050406030204" pitchFamily="18" charset="0"/>
                                    </a:rPr>
                                    <m:t>,</m:t>
                                  </m:r>
                                  <m:r>
                                    <a:rPr kumimoji="0" lang="en-US" altLang="zh-CN" sz="2400" b="0" i="1" dirty="0">
                                      <a:latin typeface="Cambria Math" panose="02040503050406030204" pitchFamily="18" charset="0"/>
                                      <a:ea typeface="Cambria Math" panose="02040503050406030204" pitchFamily="18" charset="0"/>
                                    </a:rPr>
                                    <m:t>⋯,</m:t>
                                  </m:r>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𝑠</m:t>
                                      </m:r>
                                    </m:e>
                                    <m:sub>
                                      <m:r>
                                        <a:rPr kumimoji="0" lang="en-US" altLang="zh-CN" sz="2400" b="0" i="1" dirty="0">
                                          <a:latin typeface="Cambria Math" panose="02040503050406030204" pitchFamily="18" charset="0"/>
                                          <a:ea typeface="Cambria Math" panose="02040503050406030204" pitchFamily="18" charset="0"/>
                                        </a:rPr>
                                        <m:t>𝑇</m:t>
                                      </m:r>
                                    </m:sub>
                                  </m:sSub>
                                </m:e>
                              </m:d>
                            </m:e>
                          </m:func>
                        </m:num>
                        <m:den>
                          <m:func>
                            <m:funcPr>
                              <m:ctrlPr>
                                <a:rPr lang="en-US" altLang="zh-CN" sz="2400" b="0" i="1" dirty="0">
                                  <a:latin typeface="Cambria Math" panose="02040503050406030204" pitchFamily="18" charset="0"/>
                                </a:rPr>
                              </m:ctrlPr>
                            </m:funcPr>
                            <m:fName>
                              <m:r>
                                <m:rPr>
                                  <m:sty m:val="p"/>
                                </m:rPr>
                                <a:rPr lang="en-US" altLang="zh-CN" sz="2400" dirty="0">
                                  <a:latin typeface="Cambria Math" panose="02040503050406030204" pitchFamily="18" charset="0"/>
                                </a:rPr>
                                <m:t>Pr</m:t>
                              </m:r>
                            </m:fName>
                            <m:e>
                              <m:d>
                                <m:dPr>
                                  <m:ctrlPr>
                                    <a:rPr lang="en-US" altLang="zh-CN" sz="2400" b="0" i="1" dirty="0">
                                      <a:latin typeface="Cambria Math" panose="02040503050406030204" pitchFamily="18" charset="0"/>
                                    </a:rPr>
                                  </m:ctrlPr>
                                </m:dPr>
                                <m:e>
                                  <m:sSub>
                                    <m:sSubPr>
                                      <m:ctrlPr>
                                        <a:rPr lang="en-US" altLang="zh-CN" sz="2400" b="0" i="1" dirty="0">
                                          <a:latin typeface="Cambria Math" panose="02040503050406030204" pitchFamily="18" charset="0"/>
                                        </a:rPr>
                                      </m:ctrlPr>
                                    </m:sSubPr>
                                    <m:e>
                                      <m:r>
                                        <a:rPr lang="en-US" altLang="zh-CN" sz="2400" b="0" i="1" dirty="0">
                                          <a:latin typeface="Cambria Math" panose="02040503050406030204" pitchFamily="18" charset="0"/>
                                        </a:rPr>
                                        <m:t>𝑎</m:t>
                                      </m:r>
                                    </m:e>
                                    <m:sub>
                                      <m:r>
                                        <a:rPr lang="en-US" altLang="zh-CN" sz="2400" b="0" i="1" dirty="0">
                                          <a:latin typeface="Cambria Math" panose="02040503050406030204" pitchFamily="18" charset="0"/>
                                        </a:rPr>
                                        <m:t>𝑡</m:t>
                                      </m:r>
                                    </m:sub>
                                  </m:sSub>
                                  <m:r>
                                    <a:rPr lang="en-US" altLang="zh-CN" sz="2400" b="0" i="1" dirty="0">
                                      <a:latin typeface="Cambria Math" panose="02040503050406030204" pitchFamily="18" charset="0"/>
                                    </a:rPr>
                                    <m:t>,</m:t>
                                  </m:r>
                                  <m:sSub>
                                    <m:sSubPr>
                                      <m:ctrlPr>
                                        <a:rPr lang="en-US" altLang="zh-CN" sz="2400" b="0" i="1" dirty="0">
                                          <a:latin typeface="Cambria Math" panose="02040503050406030204" pitchFamily="18" charset="0"/>
                                        </a:rPr>
                                      </m:ctrlPr>
                                    </m:sSubPr>
                                    <m:e>
                                      <m:r>
                                        <a:rPr lang="en-US" altLang="zh-CN" sz="2400" b="0" i="1" dirty="0">
                                          <a:latin typeface="Cambria Math" panose="02040503050406030204" pitchFamily="18" charset="0"/>
                                        </a:rPr>
                                        <m:t>𝑠</m:t>
                                      </m:r>
                                    </m:e>
                                    <m:sub>
                                      <m:r>
                                        <a:rPr lang="en-US" altLang="zh-CN" sz="2400" b="0" i="1" dirty="0">
                                          <a:latin typeface="Cambria Math" panose="02040503050406030204" pitchFamily="18" charset="0"/>
                                        </a:rPr>
                                        <m:t>𝑡</m:t>
                                      </m:r>
                                      <m:r>
                                        <a:rPr lang="en-US" altLang="zh-CN" sz="2400" b="0" i="1" dirty="0">
                                          <a:latin typeface="Cambria Math" panose="02040503050406030204" pitchFamily="18" charset="0"/>
                                        </a:rPr>
                                        <m:t>+1</m:t>
                                      </m:r>
                                    </m:sub>
                                  </m:sSub>
                                  <m:r>
                                    <a:rPr lang="en-US" altLang="zh-CN" sz="2400" b="0" i="1" dirty="0">
                                      <a:latin typeface="Cambria Math" panose="02040503050406030204" pitchFamily="18" charset="0"/>
                                    </a:rPr>
                                    <m:t>,</m:t>
                                  </m:r>
                                  <m:r>
                                    <a:rPr lang="en-US" altLang="zh-CN" sz="2400" b="0" i="1" dirty="0">
                                      <a:latin typeface="Cambria Math" panose="02040503050406030204" pitchFamily="18" charset="0"/>
                                      <a:ea typeface="Cambria Math" panose="02040503050406030204" pitchFamily="18" charset="0"/>
                                    </a:rPr>
                                    <m:t>⋯,</m:t>
                                  </m:r>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𝑠</m:t>
                                      </m:r>
                                    </m:e>
                                    <m:sub>
                                      <m:r>
                                        <a:rPr lang="en-US" altLang="zh-CN" sz="2400" b="0" i="1" dirty="0">
                                          <a:latin typeface="Cambria Math" panose="02040503050406030204" pitchFamily="18" charset="0"/>
                                          <a:ea typeface="Cambria Math" panose="02040503050406030204" pitchFamily="18" charset="0"/>
                                        </a:rPr>
                                        <m:t>𝑇</m:t>
                                      </m:r>
                                    </m:sub>
                                  </m:sSub>
                                </m:e>
                              </m:d>
                            </m:e>
                          </m:func>
                        </m:den>
                      </m:f>
                      <m:r>
                        <a:rPr kumimoji="0" lang="en-US" altLang="zh-CN" sz="2400" b="0" i="1" smtClean="0">
                          <a:latin typeface="Cambria Math" panose="02040503050406030204" pitchFamily="18" charset="0"/>
                        </a:rPr>
                        <m:t>=</m:t>
                      </m:r>
                      <m:nary>
                        <m:naryPr>
                          <m:chr m:val="∏"/>
                          <m:limLoc m:val="subSup"/>
                          <m:ctrlPr>
                            <a:rPr kumimoji="0" lang="en-US" altLang="zh-CN" sz="2400" b="0" i="1" smtClean="0">
                              <a:latin typeface="Cambria Math" panose="02040503050406030204" pitchFamily="18" charset="0"/>
                            </a:rPr>
                          </m:ctrlPr>
                        </m:naryPr>
                        <m:sub>
                          <m:r>
                            <m:rPr>
                              <m:brk m:alnAt="25"/>
                            </m:rPr>
                            <a:rPr kumimoji="0" lang="en-US" altLang="zh-CN" sz="2400" b="0" i="1" smtClean="0">
                              <a:latin typeface="Cambria Math" panose="02040503050406030204" pitchFamily="18" charset="0"/>
                            </a:rPr>
                            <m:t>𝑘</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sub>
                        <m:sup>
                          <m:r>
                            <a:rPr kumimoji="0" lang="en-US" altLang="zh-CN" sz="2400" b="0" i="1" smtClean="0">
                              <a:latin typeface="Cambria Math" panose="02040503050406030204" pitchFamily="18" charset="0"/>
                            </a:rPr>
                            <m:t>𝑇</m:t>
                          </m:r>
                          <m:r>
                            <a:rPr kumimoji="0" lang="en-US" altLang="zh-CN" sz="2400" b="0" i="1" smtClean="0">
                              <a:latin typeface="Cambria Math" panose="02040503050406030204" pitchFamily="18" charset="0"/>
                            </a:rPr>
                            <m:t>−1</m:t>
                          </m:r>
                        </m:sup>
                        <m:e>
                          <m:f>
                            <m:fPr>
                              <m:ctrlPr>
                                <a:rPr kumimoji="0" lang="en-US" altLang="zh-CN" sz="2400" b="0" i="1" smtClean="0">
                                  <a:latin typeface="Cambria Math" panose="02040503050406030204" pitchFamily="18" charset="0"/>
                                </a:rPr>
                              </m:ctrlPr>
                            </m:fPr>
                            <m:num>
                              <m:r>
                                <a:rPr kumimoji="0" lang="zh-CN" altLang="en-US" sz="2400" b="0" i="1" dirty="0">
                                  <a:latin typeface="Cambria Math" panose="02040503050406030204" pitchFamily="18" charset="0"/>
                                  <a:ea typeface="Cambria Math" panose="02040503050406030204" pitchFamily="18" charset="0"/>
                                </a:rPr>
                                <m:t>𝜋</m:t>
                              </m:r>
                              <m:d>
                                <m:dPr>
                                  <m:ctrlPr>
                                    <a:rPr kumimoji="0" lang="en-US" altLang="zh-CN" sz="2400" b="0" i="1" dirty="0">
                                      <a:latin typeface="Cambria Math" panose="02040503050406030204" pitchFamily="18" charset="0"/>
                                      <a:ea typeface="Cambria Math" panose="02040503050406030204" pitchFamily="18" charset="0"/>
                                    </a:rPr>
                                  </m:ctrlPr>
                                </m:dPr>
                                <m:e>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𝑎</m:t>
                                      </m:r>
                                    </m:e>
                                    <m:sub>
                                      <m:r>
                                        <a:rPr kumimoji="0" lang="en-US" altLang="zh-CN" sz="2400" b="0" i="1" dirty="0">
                                          <a:latin typeface="Cambria Math" panose="02040503050406030204" pitchFamily="18" charset="0"/>
                                          <a:ea typeface="Cambria Math" panose="02040503050406030204" pitchFamily="18" charset="0"/>
                                        </a:rPr>
                                        <m:t>𝑘</m:t>
                                      </m:r>
                                    </m:sub>
                                  </m:sSub>
                                </m:e>
                                <m:e>
                                  <m:sSub>
                                    <m:sSubPr>
                                      <m:ctrlPr>
                                        <a:rPr kumimoji="0" lang="en-US" altLang="zh-CN" sz="2400" b="0" i="1" dirty="0">
                                          <a:latin typeface="Cambria Math" panose="02040503050406030204" pitchFamily="18" charset="0"/>
                                          <a:ea typeface="Cambria Math" panose="02040503050406030204" pitchFamily="18" charset="0"/>
                                        </a:rPr>
                                      </m:ctrlPr>
                                    </m:sSubPr>
                                    <m:e>
                                      <m:r>
                                        <a:rPr kumimoji="0" lang="en-US" altLang="zh-CN" sz="2400" b="0" i="1" dirty="0">
                                          <a:latin typeface="Cambria Math" panose="02040503050406030204" pitchFamily="18" charset="0"/>
                                          <a:ea typeface="Cambria Math" panose="02040503050406030204" pitchFamily="18" charset="0"/>
                                        </a:rPr>
                                        <m:t>𝑠</m:t>
                                      </m:r>
                                    </m:e>
                                    <m:sub>
                                      <m:r>
                                        <a:rPr kumimoji="0" lang="en-US" altLang="zh-CN" sz="2400" b="0" i="1" dirty="0">
                                          <a:latin typeface="Cambria Math" panose="02040503050406030204" pitchFamily="18" charset="0"/>
                                          <a:ea typeface="Cambria Math" panose="02040503050406030204" pitchFamily="18" charset="0"/>
                                        </a:rPr>
                                        <m:t>𝑘</m:t>
                                      </m:r>
                                    </m:sub>
                                  </m:sSub>
                                </m:e>
                              </m:d>
                            </m:num>
                            <m:den>
                              <m:r>
                                <a:rPr lang="zh-CN" altLang="en-US" sz="2400" b="0" i="1" dirty="0">
                                  <a:latin typeface="Cambria Math" panose="02040503050406030204" pitchFamily="18" charset="0"/>
                                  <a:ea typeface="Cambria Math" panose="02040503050406030204" pitchFamily="18" charset="0"/>
                                </a:rPr>
                                <m:t>𝜇</m:t>
                              </m:r>
                              <m:d>
                                <m:dPr>
                                  <m:ctrlPr>
                                    <a:rPr lang="en-US" altLang="zh-CN" sz="2400" b="0" i="1" dirty="0">
                                      <a:latin typeface="Cambria Math" panose="02040503050406030204" pitchFamily="18" charset="0"/>
                                      <a:ea typeface="Cambria Math" panose="02040503050406030204" pitchFamily="18" charset="0"/>
                                    </a:rPr>
                                  </m:ctrlPr>
                                </m:dPr>
                                <m:e>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𝑎</m:t>
                                      </m:r>
                                    </m:e>
                                    <m:sub>
                                      <m:r>
                                        <a:rPr lang="en-US" altLang="zh-CN" sz="2400" b="0" i="1" dirty="0">
                                          <a:latin typeface="Cambria Math" panose="02040503050406030204" pitchFamily="18" charset="0"/>
                                          <a:ea typeface="Cambria Math" panose="02040503050406030204" pitchFamily="18" charset="0"/>
                                        </a:rPr>
                                        <m:t>𝑘</m:t>
                                      </m:r>
                                    </m:sub>
                                  </m:sSub>
                                </m:e>
                                <m:e>
                                  <m:sSub>
                                    <m:sSubPr>
                                      <m:ctrlPr>
                                        <a:rPr lang="en-US" altLang="zh-CN" sz="2400" b="0" i="1" dirty="0">
                                          <a:latin typeface="Cambria Math" panose="02040503050406030204" pitchFamily="18" charset="0"/>
                                          <a:ea typeface="Cambria Math" panose="02040503050406030204" pitchFamily="18" charset="0"/>
                                        </a:rPr>
                                      </m:ctrlPr>
                                    </m:sSubPr>
                                    <m:e>
                                      <m:r>
                                        <a:rPr lang="en-US" altLang="zh-CN" sz="2400" b="0" i="1" dirty="0">
                                          <a:latin typeface="Cambria Math" panose="02040503050406030204" pitchFamily="18" charset="0"/>
                                          <a:ea typeface="Cambria Math" panose="02040503050406030204" pitchFamily="18" charset="0"/>
                                        </a:rPr>
                                        <m:t>𝑠</m:t>
                                      </m:r>
                                    </m:e>
                                    <m:sub>
                                      <m:r>
                                        <a:rPr lang="en-US" altLang="zh-CN" sz="2400" b="0" i="1" dirty="0">
                                          <a:latin typeface="Cambria Math" panose="02040503050406030204" pitchFamily="18" charset="0"/>
                                          <a:ea typeface="Cambria Math" panose="02040503050406030204" pitchFamily="18" charset="0"/>
                                        </a:rPr>
                                        <m:t>𝑘</m:t>
                                      </m:r>
                                    </m:sub>
                                  </m:sSub>
                                </m:e>
                              </m:d>
                            </m:den>
                          </m:f>
                        </m:e>
                      </m:nary>
                    </m:oMath>
                  </m:oMathPara>
                </a14:m>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451581" y="5240671"/>
                <a:ext cx="8229600" cy="1480804"/>
              </a:xfrm>
              <a:prstGeom prst="rect">
                <a:avLst/>
              </a:prstGeom>
              <a:blipFill rotWithShape="0">
                <a:blip r:embed="rId4"/>
                <a:stretch>
                  <a:fillRect l="-1333" t="-57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内容占位符 5"/>
              <p:cNvSpPr txBox="1">
                <a:spLocks/>
              </p:cNvSpPr>
              <p:nvPr/>
            </p:nvSpPr>
            <p:spPr bwMode="auto">
              <a:xfrm>
                <a:off x="395536" y="1284616"/>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异策略中，行动策略</a:t>
                </a:r>
                <a14:m>
                  <m:oMath xmlns:m="http://schemas.openxmlformats.org/officeDocument/2006/math">
                    <m:r>
                      <a:rPr kumimoji="0" lang="zh-CN" altLang="en-US" b="0" i="1" smtClean="0">
                        <a:latin typeface="Cambria Math" panose="02040503050406030204" pitchFamily="18" charset="0"/>
                      </a:rPr>
                      <m:t>𝜇</m:t>
                    </m:r>
                  </m:oMath>
                </a14:m>
                <a:r>
                  <a:rPr kumimoji="0" lang="zh-CN" altLang="en-US" b="0" dirty="0"/>
                  <a:t>（产生样本）所生成的轨迹概率分布相当于重要性采样中的</a:t>
                </a:r>
                <a14:m>
                  <m:oMath xmlns:m="http://schemas.openxmlformats.org/officeDocument/2006/math">
                    <m:r>
                      <a:rPr kumimoji="0" lang="en-US" altLang="zh-CN" b="0" i="1" smtClean="0">
                        <a:latin typeface="Cambria Math" panose="02040503050406030204" pitchFamily="18" charset="0"/>
                      </a:rPr>
                      <m:t>𝑞</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oMath>
                </a14:m>
                <a:r>
                  <a:rPr kumimoji="0" lang="zh-CN" altLang="en-US" b="0" dirty="0"/>
                  <a:t>，用来评估和改进的策略</a:t>
                </a:r>
                <a14:m>
                  <m:oMath xmlns:m="http://schemas.openxmlformats.org/officeDocument/2006/math">
                    <m:r>
                      <a:rPr kumimoji="0" lang="zh-CN" altLang="en-US" b="0" i="1" smtClean="0">
                        <a:latin typeface="Cambria Math" panose="02040503050406030204" pitchFamily="18" charset="0"/>
                      </a:rPr>
                      <m:t>𝜋</m:t>
                    </m:r>
                  </m:oMath>
                </a14:m>
                <a:r>
                  <a:rPr kumimoji="0" lang="zh-CN" altLang="en-US" b="0" dirty="0"/>
                  <a:t>所对应的概率分布轨迹为</a:t>
                </a:r>
                <a14:m>
                  <m:oMath xmlns:m="http://schemas.openxmlformats.org/officeDocument/2006/math">
                    <m:r>
                      <a:rPr kumimoji="0" lang="en-US" altLang="zh-CN" b="0" i="1" smtClean="0">
                        <a:latin typeface="Cambria Math" panose="02040503050406030204" pitchFamily="18" charset="0"/>
                      </a:rPr>
                      <m:t>𝑝</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𝑧</m:t>
                    </m:r>
                    <m:r>
                      <a:rPr kumimoji="0" lang="en-US" altLang="zh-CN" b="0" i="1" smtClean="0">
                        <a:latin typeface="Cambria Math" panose="02040503050406030204" pitchFamily="18" charset="0"/>
                      </a:rPr>
                      <m:t>)</m:t>
                    </m:r>
                  </m:oMath>
                </a14:m>
                <a:endParaRPr kumimoji="0" lang="en-US" altLang="zh-CN" b="0" dirty="0"/>
              </a:p>
            </p:txBody>
          </p:sp>
        </mc:Choice>
        <mc:Fallback xmlns="">
          <p:sp>
            <p:nvSpPr>
              <p:cNvPr id="9" name="内容占位符 5"/>
              <p:cNvSpPr txBox="1">
                <a:spLocks noRot="1" noChangeAspect="1" noMove="1" noResize="1" noEditPoints="1" noAdjustHandles="1" noChangeArrowheads="1" noChangeShapeType="1" noTextEdit="1"/>
              </p:cNvSpPr>
              <p:nvPr/>
            </p:nvSpPr>
            <p:spPr bwMode="auto">
              <a:xfrm>
                <a:off x="395536" y="1284616"/>
                <a:ext cx="8229600" cy="1480804"/>
              </a:xfrm>
              <a:prstGeom prst="rect">
                <a:avLst/>
              </a:prstGeom>
              <a:blipFill>
                <a:blip r:embed="rId5"/>
                <a:stretch>
                  <a:fillRect l="-1333" t="-5350" r="-1111" b="-32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63</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395536" y="1641835"/>
                <a:ext cx="8229600" cy="14808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b="0" dirty="0"/>
                  <a:t>重要性采样的值函数估计</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𝑉</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𝑠</m:t>
                          </m:r>
                        </m:e>
                      </m:d>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nary>
                            <m:naryPr>
                              <m:chr m:val="∑"/>
                              <m:supHide m:val="on"/>
                              <m:ctrlPr>
                                <a:rPr kumimoji="0" lang="en-US" altLang="zh-CN" b="0" i="1" smtClean="0">
                                  <a:latin typeface="Cambria Math" panose="02040503050406030204" pitchFamily="18" charset="0"/>
                                </a:rPr>
                              </m:ctrlPr>
                            </m:naryPr>
                            <m:sub>
                              <m:r>
                                <m:rPr>
                                  <m:brk m:alnAt="7"/>
                                </m:rP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ea typeface="Cambria Math" panose="02040503050406030204" pitchFamily="18" charset="0"/>
                                </a:rPr>
                                <m:t>𝑇</m:t>
                              </m:r>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ea typeface="Cambria Math" panose="02040503050406030204" pitchFamily="18" charset="0"/>
                                </a:rPr>
                                <m:t>𝑠</m:t>
                              </m:r>
                              <m:r>
                                <a:rPr kumimoji="0" lang="en-US" altLang="zh-CN" b="0" i="1" smtClean="0">
                                  <a:latin typeface="Cambria Math" panose="02040503050406030204" pitchFamily="18" charset="0"/>
                                  <a:ea typeface="Cambria Math" panose="02040503050406030204" pitchFamily="18" charset="0"/>
                                </a:rPr>
                                <m:t>)</m:t>
                              </m:r>
                            </m:sub>
                            <m:sup/>
                            <m:e>
                              <m:sSubSup>
                                <m:sSubSupPr>
                                  <m:ctrlPr>
                                    <a:rPr kumimoji="0" lang="en-US" altLang="zh-CN" b="0" i="1" smtClean="0">
                                      <a:latin typeface="Cambria Math" panose="02040503050406030204" pitchFamily="18" charset="0"/>
                                    </a:rPr>
                                  </m:ctrlPr>
                                </m:sSubSupPr>
                                <m:e>
                                  <m:r>
                                    <a:rPr kumimoji="0" lang="zh-CN" altLang="en-US" b="0" i="1" smtClean="0">
                                      <a:latin typeface="Cambria Math" panose="02040503050406030204" pitchFamily="18" charset="0"/>
                                    </a:rPr>
                                    <m:t>𝜌</m:t>
                                  </m:r>
                                </m:e>
                                <m:sub>
                                  <m:r>
                                    <a:rPr kumimoji="0" lang="en-US" altLang="zh-CN" b="0" i="1" smtClean="0">
                                      <a:latin typeface="Cambria Math" panose="02040503050406030204" pitchFamily="18" charset="0"/>
                                    </a:rPr>
                                    <m:t>𝑡</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rPr>
                                    <m:t>)</m:t>
                                  </m:r>
                                </m:sup>
                              </m:sSubSup>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𝐺</m:t>
                                  </m:r>
                                </m:e>
                                <m:sub>
                                  <m:r>
                                    <a:rPr kumimoji="0" lang="en-US" altLang="zh-CN" b="0" i="1" smtClean="0">
                                      <a:latin typeface="Cambria Math" panose="02040503050406030204" pitchFamily="18" charset="0"/>
                                    </a:rPr>
                                    <m:t>𝑡</m:t>
                                  </m:r>
                                </m:sub>
                              </m:sSub>
                            </m:e>
                          </m:nary>
                        </m:num>
                        <m:den>
                          <m:d>
                            <m:dPr>
                              <m:begChr m:val="|"/>
                              <m:endChr m:val="|"/>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e>
                          </m:d>
                        </m:den>
                      </m:f>
                    </m:oMath>
                  </m:oMathPara>
                </a14:m>
                <a:endParaRPr kumimoji="0" lang="en-US" altLang="zh-CN"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395536" y="1641835"/>
                <a:ext cx="8229600" cy="1480804"/>
              </a:xfrm>
              <a:prstGeom prst="rect">
                <a:avLst/>
              </a:prstGeom>
              <a:blipFill>
                <a:blip r:embed="rId2"/>
                <a:stretch>
                  <a:fillRect l="-1333" t="-4115" b="-28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04509" y="3583758"/>
                <a:ext cx="3400290"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𝒕</m:t>
                    </m:r>
                  </m:oMath>
                </a14:m>
                <a:r>
                  <a:rPr lang="zh-CN" altLang="en-US" dirty="0"/>
                  <a:t>是状态</a:t>
                </a:r>
                <a14:m>
                  <m:oMath xmlns:m="http://schemas.openxmlformats.org/officeDocument/2006/math">
                    <m:r>
                      <a:rPr lang="en-US" altLang="zh-CN" b="1" i="1" smtClean="0">
                        <a:latin typeface="Cambria Math" panose="02040503050406030204" pitchFamily="18" charset="0"/>
                      </a:rPr>
                      <m:t>𝒔</m:t>
                    </m:r>
                  </m:oMath>
                </a14:m>
                <a:r>
                  <a:rPr lang="zh-CN" altLang="en-US" dirty="0"/>
                  <a:t>访问的时刻</a:t>
                </a:r>
              </a:p>
            </p:txBody>
          </p:sp>
        </mc:Choice>
        <mc:Fallback xmlns="">
          <p:sp>
            <p:nvSpPr>
              <p:cNvPr id="10" name="文本框 9"/>
              <p:cNvSpPr txBox="1">
                <a:spLocks noRot="1" noChangeAspect="1" noMove="1" noResize="1" noEditPoints="1" noAdjustHandles="1" noChangeArrowheads="1" noChangeShapeType="1" noTextEdit="1"/>
              </p:cNvSpPr>
              <p:nvPr/>
            </p:nvSpPr>
            <p:spPr>
              <a:xfrm>
                <a:off x="204470" y="3583940"/>
                <a:ext cx="3400425" cy="589915"/>
              </a:xfrm>
              <a:prstGeom prst="rect">
                <a:avLst/>
              </a:prstGeom>
              <a:blipFill rotWithShape="0">
                <a:blip r:embed="rId3"/>
                <a:stretch>
                  <a:fillRect t="-16279" r="-2693"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04509" y="4285003"/>
                <a:ext cx="8611653"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𝑻</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r>
                  <a:rPr lang="zh-CN" altLang="en-US" dirty="0"/>
                  <a:t>是访问状态</a:t>
                </a:r>
                <a14:m>
                  <m:oMath xmlns:m="http://schemas.openxmlformats.org/officeDocument/2006/math">
                    <m:r>
                      <a:rPr lang="en-US" altLang="zh-CN" b="1" i="1" smtClean="0">
                        <a:latin typeface="Cambria Math" panose="02040503050406030204" pitchFamily="18" charset="0"/>
                      </a:rPr>
                      <m:t>𝒔</m:t>
                    </m:r>
                  </m:oMath>
                </a14:m>
                <a:r>
                  <a:rPr lang="zh-CN" altLang="en-US" dirty="0"/>
                  <a:t>相对应的实验终止状态所对应的时刻</a:t>
                </a:r>
              </a:p>
            </p:txBody>
          </p:sp>
        </mc:Choice>
        <mc:Fallback xmlns="">
          <p:sp>
            <p:nvSpPr>
              <p:cNvPr id="11" name="文本框 10"/>
              <p:cNvSpPr txBox="1">
                <a:spLocks noRot="1" noChangeAspect="1" noMove="1" noResize="1" noEditPoints="1" noAdjustHandles="1" noChangeArrowheads="1" noChangeShapeType="1" noTextEdit="1"/>
              </p:cNvSpPr>
              <p:nvPr/>
            </p:nvSpPr>
            <p:spPr>
              <a:xfrm>
                <a:off x="204470" y="4284980"/>
                <a:ext cx="8611870" cy="617855"/>
              </a:xfrm>
              <a:prstGeom prst="rect">
                <a:avLst/>
              </a:prstGeom>
              <a:blipFill rotWithShape="0">
                <a:blip r:embed="rId4"/>
                <a:stretch>
                  <a:fillRect t="-16279" r="-425" b="-2790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76052" y="4968571"/>
                <a:ext cx="575510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𝑻</m:t>
                    </m:r>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a14:m>
                <a:r>
                  <a:rPr lang="zh-CN" altLang="en-US" dirty="0"/>
                  <a:t>是状态</a:t>
                </a:r>
                <a14:m>
                  <m:oMath xmlns:m="http://schemas.openxmlformats.org/officeDocument/2006/math">
                    <m:r>
                      <a:rPr lang="en-US" altLang="zh-CN" b="1" i="1" smtClean="0">
                        <a:latin typeface="Cambria Math" panose="02040503050406030204" pitchFamily="18" charset="0"/>
                      </a:rPr>
                      <m:t>𝒔</m:t>
                    </m:r>
                  </m:oMath>
                </a14:m>
                <a:r>
                  <a:rPr lang="zh-CN" altLang="en-US" dirty="0"/>
                  <a:t>发生的所有时刻的集合</a:t>
                </a:r>
              </a:p>
            </p:txBody>
          </p:sp>
        </mc:Choice>
        <mc:Fallback xmlns="">
          <p:sp>
            <p:nvSpPr>
              <p:cNvPr id="12" name="文本框 11"/>
              <p:cNvSpPr txBox="1">
                <a:spLocks noRot="1" noChangeAspect="1" noMove="1" noResize="1" noEditPoints="1" noAdjustHandles="1" noChangeArrowheads="1" noChangeShapeType="1" noTextEdit="1"/>
              </p:cNvSpPr>
              <p:nvPr/>
            </p:nvSpPr>
            <p:spPr>
              <a:xfrm>
                <a:off x="175895" y="4968875"/>
                <a:ext cx="5755005" cy="608330"/>
              </a:xfrm>
              <a:prstGeom prst="rect">
                <a:avLst/>
              </a:prstGeom>
              <a:blipFill rotWithShape="0">
                <a:blip r:embed="rId5"/>
                <a:stretch>
                  <a:fillRect t="-15116" r="-1165" b="-2790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64</a:t>
            </a:fld>
            <a:endParaRPr lang="en-US" altLang="zh-CN"/>
          </a:p>
        </p:txBody>
      </p:sp>
      <p:sp>
        <p:nvSpPr>
          <p:cNvPr id="6" name="内容占位符 5"/>
          <p:cNvSpPr>
            <a:spLocks noGrp="1"/>
          </p:cNvSpPr>
          <p:nvPr>
            <p:ph sz="half" idx="1"/>
          </p:nvPr>
        </p:nvSpPr>
        <p:spPr>
          <a:xfrm>
            <a:off x="107504" y="1560493"/>
            <a:ext cx="8784977" cy="1152128"/>
          </a:xfrm>
        </p:spPr>
        <p:txBody>
          <a:bodyPr/>
          <a:lstStyle/>
          <a:p>
            <a:r>
              <a:rPr lang="zh-CN" altLang="en-US" dirty="0"/>
              <a:t>时序差分学习（</a:t>
            </a:r>
            <a:r>
              <a:rPr lang="en-US" altLang="zh-CN" dirty="0">
                <a:latin typeface="Times New Roman" panose="02020603050405020304" pitchFamily="18" charset="0"/>
                <a:cs typeface="Times New Roman" panose="02020603050405020304" pitchFamily="18" charset="0"/>
              </a:rPr>
              <a:t>temporal-difference learning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1988</a:t>
            </a:r>
            <a:r>
              <a:rPr lang="zh-CN" altLang="en-US" dirty="0">
                <a:latin typeface="Times New Roman" panose="02020603050405020304" pitchFamily="18" charset="0"/>
                <a:cs typeface="Times New Roman" panose="02020603050405020304" pitchFamily="18" charset="0"/>
              </a:rPr>
              <a:t>年，</a:t>
            </a:r>
            <a:r>
              <a:rPr lang="en-US" altLang="zh-CN" dirty="0">
                <a:latin typeface="Times New Roman" panose="02020603050405020304" pitchFamily="18" charset="0"/>
                <a:cs typeface="Times New Roman" panose="02020603050405020304" pitchFamily="18" charset="0"/>
              </a:rPr>
              <a:t>Sutton</a:t>
            </a:r>
            <a:r>
              <a:rPr lang="zh-CN" altLang="en-US" dirty="0">
                <a:latin typeface="Times New Roman" panose="02020603050405020304" pitchFamily="18" charset="0"/>
                <a:cs typeface="Times New Roman" panose="02020603050405020304" pitchFamily="18" charset="0"/>
              </a:rPr>
              <a:t>等提出，解决时间信度分配</a:t>
            </a:r>
            <a:endParaRPr lang="en-US" altLang="zh-C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107504" y="2606990"/>
                <a:ext cx="6282938" cy="523220"/>
              </a:xfrm>
              <a:prstGeom prst="rect">
                <a:avLst/>
              </a:prstGeom>
              <a:noFill/>
            </p:spPr>
            <p:txBody>
              <a:bodyPr wrap="none" rtlCol="0">
                <a:spAutoFit/>
              </a:bodyPr>
              <a:lstStyle/>
              <a:p>
                <a:r>
                  <a:rPr lang="zh-CN" altLang="en-US" dirty="0"/>
                  <a:t>目标：策略</a:t>
                </a:r>
                <a14:m>
                  <m:oMath xmlns:m="http://schemas.openxmlformats.org/officeDocument/2006/math">
                    <m:r>
                      <a:rPr lang="zh-CN" altLang="en-US" i="1" smtClean="0">
                        <a:latin typeface="Cambria Math" panose="02040503050406030204" pitchFamily="18" charset="0"/>
                      </a:rPr>
                      <m:t>𝝅</m:t>
                    </m:r>
                    <m:r>
                      <a:rPr lang="zh-CN" altLang="en-US" i="1">
                        <a:latin typeface="Cambria Math" panose="02040503050406030204" pitchFamily="18" charset="0"/>
                      </a:rPr>
                      <m:t>的</m:t>
                    </m:r>
                  </m:oMath>
                </a14:m>
                <a:r>
                  <a:rPr lang="zh-CN" altLang="en-US" dirty="0"/>
                  <a:t>试验轨迹学习值函数</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07504" y="2606990"/>
                <a:ext cx="6282938" cy="523220"/>
              </a:xfrm>
              <a:prstGeom prst="rect">
                <a:avLst/>
              </a:prstGeom>
              <a:blipFill rotWithShape="0">
                <a:blip r:embed="rId3"/>
                <a:stretch>
                  <a:fillRect l="-2039" t="-16471" b="-2941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79512" y="3130682"/>
                <a:ext cx="6631111" cy="523220"/>
              </a:xfrm>
              <a:prstGeom prst="rect">
                <a:avLst/>
              </a:prstGeom>
              <a:noFill/>
            </p:spPr>
            <p:txBody>
              <a:bodyPr wrap="none" rtlCol="0">
                <a:spAutoFit/>
              </a:bodyPr>
              <a:lstStyle/>
              <a:p>
                <a:r>
                  <a:rPr lang="en-US" altLang="zh-CN" dirty="0">
                    <a:solidFill>
                      <a:srgbClr val="FF0000"/>
                    </a:solidFill>
                  </a:rPr>
                  <a:t>MC</a:t>
                </a:r>
                <a:r>
                  <a:rPr lang="zh-CN" altLang="en-US" dirty="0">
                    <a:solidFill>
                      <a:srgbClr val="FF0000"/>
                    </a:solidFill>
                  </a:rPr>
                  <a:t>方法</a:t>
                </a:r>
                <a:r>
                  <a:rPr lang="zh-CN" altLang="en-US" dirty="0"/>
                  <a:t>：</a:t>
                </a:r>
                <a14:m>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𝑮</m:t>
                        </m:r>
                      </m:e>
                      <m:sub>
                        <m:r>
                          <a:rPr lang="en-US" altLang="zh-CN" b="1" i="1" smtClean="0">
                            <a:solidFill>
                              <a:srgbClr val="FF0000"/>
                            </a:solidFill>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79512" y="3130682"/>
                <a:ext cx="6631111" cy="523220"/>
              </a:xfrm>
              <a:prstGeom prst="rect">
                <a:avLst/>
              </a:prstGeom>
              <a:blipFill rotWithShape="0">
                <a:blip r:embed="rId4"/>
                <a:stretch>
                  <a:fillRect l="-1838" t="-16471" b="-3411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991539" y="3892620"/>
                <a:ext cx="4632166" cy="523220"/>
              </a:xfrm>
              <a:prstGeom prst="rect">
                <a:avLst/>
              </a:prstGeom>
              <a:noFill/>
            </p:spPr>
            <p:txBody>
              <a:bodyPr wrap="none" rtlCol="0">
                <a:spAutoFit/>
              </a:bodyPr>
              <a:lstStyle/>
              <a:p>
                <a:r>
                  <a:rPr lang="zh-CN" altLang="en-US" dirty="0"/>
                  <a:t>向实际回报</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𝑮</m:t>
                        </m:r>
                      </m:e>
                      <m:sub>
                        <m:r>
                          <a:rPr lang="en-US" altLang="zh-CN" i="1">
                            <a:solidFill>
                              <a:schemeClr val="tx1"/>
                            </a:solidFill>
                            <a:latin typeface="Cambria Math" panose="02040503050406030204" pitchFamily="18" charset="0"/>
                          </a:rPr>
                          <m:t>𝒕</m:t>
                        </m:r>
                      </m:sub>
                    </m:sSub>
                  </m:oMath>
                </a14:m>
                <a:r>
                  <a:rPr lang="zh-CN" altLang="en-US" dirty="0"/>
                  <a:t>方向更新</a:t>
                </a:r>
                <a14:m>
                  <m:oMath xmlns:m="http://schemas.openxmlformats.org/officeDocument/2006/math">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991539" y="3892620"/>
                <a:ext cx="4632166" cy="523220"/>
              </a:xfrm>
              <a:prstGeom prst="rect">
                <a:avLst/>
              </a:prstGeom>
              <a:blipFill rotWithShape="0">
                <a:blip r:embed="rId5"/>
                <a:stretch>
                  <a:fillRect l="-2763" t="-16471" b="-29412"/>
                </a:stretch>
              </a:blipFill>
            </p:spPr>
            <p:txBody>
              <a:bodyPr/>
              <a:lstStyle/>
              <a:p>
                <a:r>
                  <a:rPr lang="zh-CN" altLang="en-US">
                    <a:noFill/>
                  </a:rPr>
                  <a:t> </a:t>
                </a:r>
                <a:endParaRPr lang="zh-CN" altLang="en-US">
                  <a:noFill/>
                </a:endParaRPr>
              </a:p>
            </p:txBody>
          </p:sp>
        </mc:Fallback>
      </mc:AlternateContent>
      <p:cxnSp>
        <p:nvCxnSpPr>
          <p:cNvPr id="11" name="直接连接符 10"/>
          <p:cNvCxnSpPr/>
          <p:nvPr/>
        </p:nvCxnSpPr>
        <p:spPr>
          <a:xfrm>
            <a:off x="1931358" y="3656772"/>
            <a:ext cx="475252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851920" y="3653902"/>
            <a:ext cx="0" cy="351162"/>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4998" y="4390077"/>
            <a:ext cx="3405099" cy="523220"/>
          </a:xfrm>
          <a:prstGeom prst="rect">
            <a:avLst/>
          </a:prstGeom>
          <a:noFill/>
        </p:spPr>
        <p:txBody>
          <a:bodyPr wrap="none" rtlCol="0">
            <a:spAutoFit/>
          </a:bodyPr>
          <a:lstStyle/>
          <a:p>
            <a:r>
              <a:rPr lang="en-US" altLang="zh-CN" dirty="0">
                <a:solidFill>
                  <a:srgbClr val="FF0000"/>
                </a:solidFill>
              </a:rPr>
              <a:t>TD(0)</a:t>
            </a:r>
            <a:r>
              <a:rPr lang="zh-CN" altLang="en-US" dirty="0">
                <a:solidFill>
                  <a:srgbClr val="FF0000"/>
                </a:solidFill>
              </a:rPr>
              <a:t>：一步</a:t>
            </a:r>
            <a:r>
              <a:rPr lang="en-US" altLang="zh-CN" dirty="0">
                <a:solidFill>
                  <a:srgbClr val="FF0000"/>
                </a:solidFill>
              </a:rPr>
              <a:t>TD</a:t>
            </a:r>
            <a:r>
              <a:rPr lang="zh-CN" altLang="en-US" dirty="0">
                <a:solidFill>
                  <a:srgbClr val="FF0000"/>
                </a:solidFill>
              </a:rPr>
              <a:t>算法</a:t>
            </a:r>
          </a:p>
        </p:txBody>
      </p:sp>
      <mc:AlternateContent xmlns:mc="http://schemas.openxmlformats.org/markup-compatibility/2006" xmlns:a14="http://schemas.microsoft.com/office/drawing/2010/main">
        <mc:Choice Requires="a14">
          <p:sp>
            <p:nvSpPr>
              <p:cNvPr id="15" name="文本框 14"/>
              <p:cNvSpPr txBox="1"/>
              <p:nvPr/>
            </p:nvSpPr>
            <p:spPr>
              <a:xfrm>
                <a:off x="1115616" y="4907871"/>
                <a:ext cx="71677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𝑽</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e>
                      </m:d>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𝒓</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zh-CN" altLang="en-US" b="1" i="1" smtClean="0">
                          <a:solidFill>
                            <a:srgbClr val="FF0000"/>
                          </a:solidFill>
                          <a:latin typeface="Cambria Math" panose="02040503050406030204" pitchFamily="18" charset="0"/>
                        </a:rPr>
                        <m:t>𝜸</m:t>
                      </m:r>
                      <m:r>
                        <a:rPr lang="en-US" altLang="zh-CN" b="1" i="1" smtClean="0">
                          <a:solidFill>
                            <a:srgbClr val="FF0000"/>
                          </a:solidFill>
                          <a:latin typeface="Cambria Math" panose="02040503050406030204" pitchFamily="18" charset="0"/>
                        </a:rPr>
                        <m:t>𝑽</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𝒔</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r>
                        <a:rPr lang="en-US" altLang="zh-CN" b="1" i="1" smtClean="0">
                          <a:solidFill>
                            <a:srgbClr val="FF0000"/>
                          </a:solidFill>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𝑽</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b="1" i="1" smtClean="0">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115616" y="4907871"/>
                <a:ext cx="7167796"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02403" y="5518235"/>
                <a:ext cx="4258025" cy="523220"/>
              </a:xfrm>
              <a:prstGeom prst="rect">
                <a:avLst/>
              </a:prstGeom>
              <a:noFill/>
            </p:spPr>
            <p:txBody>
              <a:bodyPr wrap="none" rtlCol="0">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𝒓</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𝜸</m:t>
                    </m:r>
                    <m:r>
                      <a:rPr lang="en-US" altLang="zh-CN" i="1">
                        <a:solidFill>
                          <a:schemeClr val="tx1"/>
                        </a:solidFill>
                        <a:latin typeface="Cambria Math" panose="02040503050406030204" pitchFamily="18" charset="0"/>
                      </a:rPr>
                      <m:t>𝑽</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𝒔</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oMath>
                </a14:m>
                <a:r>
                  <a:rPr lang="zh-CN" altLang="en-US" dirty="0"/>
                  <a:t>：</a:t>
                </a:r>
                <a:r>
                  <a:rPr lang="en-US" altLang="zh-CN" dirty="0"/>
                  <a:t>TD</a:t>
                </a:r>
                <a:r>
                  <a:rPr lang="zh-CN" altLang="en-US" dirty="0"/>
                  <a:t>目标</a:t>
                </a:r>
              </a:p>
            </p:txBody>
          </p:sp>
        </mc:Choice>
        <mc:Fallback xmlns="">
          <p:sp>
            <p:nvSpPr>
              <p:cNvPr id="16" name="文本框 15"/>
              <p:cNvSpPr txBox="1">
                <a:spLocks noRot="1" noChangeAspect="1" noMove="1" noResize="1" noEditPoints="1" noAdjustHandles="1" noChangeArrowheads="1" noChangeShapeType="1" noTextEdit="1"/>
              </p:cNvSpPr>
              <p:nvPr/>
            </p:nvSpPr>
            <p:spPr>
              <a:xfrm>
                <a:off x="502403" y="5518235"/>
                <a:ext cx="4258025" cy="523220"/>
              </a:xfrm>
              <a:prstGeom prst="rect">
                <a:avLst/>
              </a:prstGeom>
              <a:blipFill rotWithShape="0">
                <a:blip r:embed="rId7"/>
                <a:stretch>
                  <a:fillRect t="-15116" r="-2146"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41922" y="6176019"/>
                <a:ext cx="6411755" cy="523220"/>
              </a:xfrm>
              <a:prstGeom prst="rect">
                <a:avLst/>
              </a:prstGeom>
              <a:noFill/>
            </p:spPr>
            <p:txBody>
              <a:bodyPr wrap="none" rtlCol="0">
                <a:spAutoFit/>
              </a:bodyPr>
              <a:lstStyle/>
              <a:p>
                <a14:m>
                  <m:oMath xmlns:m="http://schemas.openxmlformats.org/officeDocument/2006/math">
                    <m:sSub>
                      <m:sSubPr>
                        <m:ctrlPr>
                          <a:rPr lang="en-US" altLang="zh-CN" i="1" smtClean="0">
                            <a:solidFill>
                              <a:schemeClr val="tx1"/>
                            </a:solidFill>
                            <a:latin typeface="Cambria Math" panose="02040503050406030204" pitchFamily="18" charset="0"/>
                          </a:rPr>
                        </m:ctrlPr>
                      </m:sSubPr>
                      <m:e>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𝜹</m:t>
                            </m:r>
                          </m:e>
                          <m:sub>
                            <m:r>
                              <a:rPr lang="en-US" altLang="zh-CN" b="1" i="1" smtClean="0">
                                <a:solidFill>
                                  <a:schemeClr val="tx1"/>
                                </a:solidFill>
                                <a:latin typeface="Cambria Math" panose="02040503050406030204" pitchFamily="18" charset="0"/>
                              </a:rPr>
                              <m:t>𝒕</m:t>
                            </m:r>
                          </m:sub>
                        </m:sSub>
                        <m:r>
                          <a:rPr lang="en-US" altLang="zh-CN" b="1"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𝒓</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𝜸</m:t>
                    </m:r>
                    <m:r>
                      <a:rPr lang="en-US" altLang="zh-CN" i="1">
                        <a:solidFill>
                          <a:schemeClr val="tx1"/>
                        </a:solidFill>
                        <a:latin typeface="Cambria Math" panose="02040503050406030204" pitchFamily="18" charset="0"/>
                      </a:rPr>
                      <m:t>𝑽</m:t>
                    </m:r>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𝒔</m:t>
                        </m:r>
                      </m:e>
                      <m:sub>
                        <m:r>
                          <a:rPr lang="en-US" altLang="zh-CN" i="1">
                            <a:solidFill>
                              <a:schemeClr val="tx1"/>
                            </a:solidFill>
                            <a:latin typeface="Cambria Math" panose="02040503050406030204" pitchFamily="18" charset="0"/>
                          </a:rPr>
                          <m:t>𝒕</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𝟏</m:t>
                        </m:r>
                      </m:sub>
                    </m:sSub>
                    <m:r>
                      <a:rPr lang="en-US" altLang="zh-CN" i="1">
                        <a:solidFill>
                          <a:schemeClr val="tx1"/>
                        </a:solidFill>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oMath>
                </a14:m>
                <a:r>
                  <a:rPr lang="zh-CN" altLang="en-US" dirty="0"/>
                  <a:t>：</a:t>
                </a:r>
                <a:r>
                  <a:rPr lang="en-US" altLang="zh-CN" dirty="0"/>
                  <a:t>TD </a:t>
                </a:r>
                <a:r>
                  <a:rPr lang="zh-CN" altLang="en-US" dirty="0"/>
                  <a:t>误差</a:t>
                </a:r>
              </a:p>
            </p:txBody>
          </p:sp>
        </mc:Choice>
        <mc:Fallback xmlns="">
          <p:sp>
            <p:nvSpPr>
              <p:cNvPr id="17" name="文本框 16"/>
              <p:cNvSpPr txBox="1">
                <a:spLocks noRot="1" noChangeAspect="1" noMove="1" noResize="1" noEditPoints="1" noAdjustHandles="1" noChangeArrowheads="1" noChangeShapeType="1" noTextEdit="1"/>
              </p:cNvSpPr>
              <p:nvPr/>
            </p:nvSpPr>
            <p:spPr>
              <a:xfrm>
                <a:off x="541922" y="6176019"/>
                <a:ext cx="6411755" cy="523220"/>
              </a:xfrm>
              <a:prstGeom prst="rect">
                <a:avLst/>
              </a:prstGeom>
              <a:blipFill rotWithShape="0">
                <a:blip r:embed="rId8"/>
                <a:stretch>
                  <a:fillRect t="-15116" r="-951" b="-32558"/>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b="0" i="1" smtClean="0">
                        <a:latin typeface="Cambria Math" panose="02040503050406030204" pitchFamily="18" charset="0"/>
                      </a:rPr>
                      <m:t>𝑠</m:t>
                    </m:r>
                  </m:oMath>
                </a14:m>
                <a:r>
                  <a:rPr lang="zh-CN" altLang="en-US" dirty="0">
                    <a:latin typeface="Times New Roman" panose="02020603050405020304" pitchFamily="18" charset="0"/>
                    <a:cs typeface="Times New Roman" panose="02020603050405020304" pitchFamily="18" charset="0"/>
                  </a:rPr>
                  <a:t>为任意值</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   repeat</a:t>
                </a:r>
              </a:p>
              <a:p>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对每个步长时刻，根据策略</a:t>
                </a:r>
                <a14:m>
                  <m:oMath xmlns:m="http://schemas.openxmlformats.org/officeDocument/2006/math">
                    <m:r>
                      <a:rPr lang="zh-CN" altLang="en-US" i="1" smtClean="0">
                        <a:latin typeface="Cambria Math" panose="02040503050406030204" pitchFamily="18" charset="0"/>
                      </a:rPr>
                      <m:t>𝜋</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选择行为</a:t>
                </a:r>
                <a14:m>
                  <m:oMath xmlns:m="http://schemas.openxmlformats.org/officeDocument/2006/math">
                    <m:r>
                      <a:rPr lang="en-US" altLang="zh-CN" b="0" i="1" dirty="0" smtClean="0">
                        <a:latin typeface="Cambria Math" panose="02040503050406030204" pitchFamily="18" charset="0"/>
                      </a:rPr>
                      <m:t>𝑎</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5      </a:t>
                </a:r>
                <a:r>
                  <a:rPr lang="zh-CN" altLang="en-US" dirty="0">
                    <a:latin typeface="Times New Roman" panose="02020603050405020304" pitchFamily="18" charset="0"/>
                    <a:cs typeface="Times New Roman" panose="02020603050405020304" pitchFamily="18" charset="0"/>
                  </a:rPr>
                  <a:t>得到回报</a:t>
                </a:r>
                <a14:m>
                  <m:oMath xmlns:m="http://schemas.openxmlformats.org/officeDocument/2006/math">
                    <m:r>
                      <a:rPr lang="en-US" altLang="zh-CN" b="0" i="1" smtClean="0">
                        <a:latin typeface="Cambria Math" panose="02040503050406030204" pitchFamily="18" charset="0"/>
                      </a:rPr>
                      <m:t>𝑟</m:t>
                    </m:r>
                  </m:oMath>
                </a14:m>
                <a:r>
                  <a:rPr lang="zh-CN" altLang="en-US" dirty="0">
                    <a:latin typeface="Times New Roman" panose="02020603050405020304" pitchFamily="18" charset="0"/>
                    <a:cs typeface="Times New Roman" panose="02020603050405020304" pitchFamily="18" charset="0"/>
                  </a:rPr>
                  <a:t>和下一状态</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6      </a:t>
                </a:r>
                <a14:m>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b="1" i="1">
                        <a:latin typeface="Cambria Math" panose="02040503050406030204" pitchFamily="18" charset="0"/>
                      </a:rPr>
                      <m:t>𝜶</m:t>
                    </m:r>
                    <m:r>
                      <a:rPr lang="en-US" altLang="zh-CN" sz="2400" b="1" i="1">
                        <a:latin typeface="Cambria Math" panose="02040503050406030204" pitchFamily="18" charset="0"/>
                      </a:rPr>
                      <m:t>[</m:t>
                    </m:r>
                    <m:r>
                      <a:rPr lang="en-US" altLang="zh-CN" sz="2400" i="1">
                        <a:latin typeface="Cambria Math" panose="02040503050406030204" pitchFamily="18" charset="0"/>
                        <a:cs typeface="Times New Roman" panose="02020603050405020304" pitchFamily="18" charset="0"/>
                      </a:rPr>
                      <m:t>𝑟</m:t>
                    </m:r>
                    <m:d>
                      <m:dPr>
                        <m:ctrlPr>
                          <a:rPr lang="en-US" altLang="zh-CN" sz="2400" i="1">
                            <a:latin typeface="Cambria Math" panose="02040503050406030204" pitchFamily="18" charset="0"/>
                            <a:cs typeface="Times New Roman" panose="02020603050405020304" pitchFamily="18" charset="0"/>
                          </a:rPr>
                        </m:ctrlPr>
                      </m:dPr>
                      <m:e>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𝑎</m:t>
                        </m:r>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b="1" i="1">
                        <a:latin typeface="Cambria Math" panose="02040503050406030204" pitchFamily="18" charset="0"/>
                        <a:cs typeface="Times New Roman" panose="02020603050405020304" pitchFamily="18" charset="0"/>
                      </a:rPr>
                      <m:t>+</m:t>
                    </m:r>
                    <m:r>
                      <a:rPr lang="zh-CN" altLang="en-US" sz="2400" i="1">
                        <a:latin typeface="Cambria Math" panose="02040503050406030204" pitchFamily="18" charset="0"/>
                        <a:cs typeface="Times New Roman" panose="02020603050405020304" pitchFamily="18" charset="0"/>
                      </a:rPr>
                      <m:t>𝛾</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𝑠</m:t>
                            </m:r>
                          </m:e>
                          <m:sup>
                            <m:r>
                              <a:rPr lang="en-US" altLang="zh-CN" sz="2400" i="1">
                                <a:latin typeface="Cambria Math" panose="02040503050406030204" pitchFamily="18" charset="0"/>
                                <a:cs typeface="Times New Roman" panose="02020603050405020304" pitchFamily="18" charset="0"/>
                              </a:rPr>
                              <m:t>′</m:t>
                            </m:r>
                          </m:sup>
                        </m:sSup>
                      </m:e>
                    </m:d>
                    <m:r>
                      <a:rPr lang="en-US" altLang="zh-CN" sz="2400"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𝑠</m:t>
                    </m:r>
                    <m:r>
                      <a:rPr lang="en-US" altLang="zh-CN" sz="2400"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7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8    until </a:t>
                </a:r>
                <a:r>
                  <a:rPr lang="zh-CN" altLang="en-US" sz="2400" dirty="0">
                    <a:latin typeface="Times New Roman" panose="02020603050405020304" pitchFamily="18" charset="0"/>
                    <a:cs typeface="Times New Roman" panose="02020603050405020304" pitchFamily="18" charset="0"/>
                  </a:rPr>
                  <a:t>完成所需步长个数或</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达到终止状态</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rotWithShape="0">
                <a:blip r:embed="rId2"/>
                <a:stretch>
                  <a:fillRect l="-1279" t="-1994"/>
                </a:stretch>
              </a:blipFill>
            </p:spPr>
            <p:txBody>
              <a:bodyPr/>
              <a:lstStyle/>
              <a:p>
                <a:r>
                  <a:rPr lang="zh-CN" altLang="en-US">
                    <a:noFill/>
                  </a:rPr>
                  <a:t> </a:t>
                </a:r>
                <a:endParaRPr lang="zh-CN" altLang="en-US">
                  <a:noFill/>
                </a:endParaRPr>
              </a:p>
            </p:txBody>
          </p:sp>
        </mc:Fallback>
      </mc:AlternateContent>
      <p:cxnSp>
        <p:nvCxnSpPr>
          <p:cNvPr id="8" name="直接连接符 7"/>
          <p:cNvCxnSpPr/>
          <p:nvPr/>
        </p:nvCxnSpPr>
        <p:spPr>
          <a:xfrm>
            <a:off x="1403648" y="3284984"/>
            <a:ext cx="0" cy="2088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806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557808"/>
            <a:ext cx="8229600" cy="1143000"/>
          </a:xfrm>
        </p:spPr>
        <p:txBody>
          <a:bodyPr/>
          <a:lstStyle/>
          <a:p>
            <a:r>
              <a:rPr lang="zh-CN" altLang="en-US" dirty="0"/>
              <a:t>时序差分学习算法</a:t>
            </a:r>
          </a:p>
        </p:txBody>
      </p:sp>
      <p:sp>
        <p:nvSpPr>
          <p:cNvPr id="3" name="文本占位符 2"/>
          <p:cNvSpPr>
            <a:spLocks noGrp="1"/>
          </p:cNvSpPr>
          <p:nvPr>
            <p:ph type="body" sz="quarter" idx="13"/>
          </p:nvPr>
        </p:nvSpPr>
        <p:spPr>
          <a:xfrm>
            <a:off x="45110" y="87778"/>
            <a:ext cx="3312368" cy="433387"/>
          </a:xfrm>
        </p:spPr>
        <p:txBody>
          <a:bodyPr/>
          <a:lstStyle/>
          <a:p>
            <a:r>
              <a:rPr lang="zh-CN" altLang="en-US" dirty="0"/>
              <a:t>强化学习</a:t>
            </a:r>
          </a:p>
        </p:txBody>
      </p:sp>
      <p:sp>
        <p:nvSpPr>
          <p:cNvPr id="4" name="文本占位符 3"/>
          <p:cNvSpPr>
            <a:spLocks noGrp="1"/>
          </p:cNvSpPr>
          <p:nvPr>
            <p:ph type="body" sz="quarter" idx="14"/>
          </p:nvPr>
        </p:nvSpPr>
        <p:spPr>
          <a:xfrm>
            <a:off x="5503589" y="51135"/>
            <a:ext cx="3240360" cy="433387"/>
          </a:xfrm>
        </p:spPr>
        <p:txBody>
          <a:bodyPr/>
          <a:lstStyle/>
          <a:p>
            <a:r>
              <a:rPr lang="zh-CN" altLang="en-US" dirty="0"/>
              <a:t>值函数方法</a:t>
            </a:r>
          </a:p>
        </p:txBody>
      </p:sp>
      <p:sp>
        <p:nvSpPr>
          <p:cNvPr id="5" name="灯片编号占位符 4"/>
          <p:cNvSpPr>
            <a:spLocks noGrp="1"/>
          </p:cNvSpPr>
          <p:nvPr>
            <p:ph type="sldNum" sz="quarter" idx="17"/>
          </p:nvPr>
        </p:nvSpPr>
        <p:spPr>
          <a:xfrm>
            <a:off x="6332660" y="6356350"/>
            <a:ext cx="2133600" cy="365125"/>
          </a:xfrm>
        </p:spPr>
        <p:txBody>
          <a:bodyPr/>
          <a:lstStyle/>
          <a:p>
            <a:pPr>
              <a:defRPr/>
            </a:pPr>
            <a:fld id="{6BC4609B-083C-404D-8758-FAE8AF11C044}" type="slidenum">
              <a:rPr lang="zh-CN" altLang="en-US" smtClean="0"/>
              <a:t>66</a:t>
            </a:fld>
            <a:endParaRPr lang="en-US" altLang="zh-CN"/>
          </a:p>
        </p:txBody>
      </p:sp>
      <p:sp>
        <p:nvSpPr>
          <p:cNvPr id="6" name="内容占位符 5"/>
          <p:cNvSpPr>
            <a:spLocks noGrp="1"/>
          </p:cNvSpPr>
          <p:nvPr>
            <p:ph sz="half" idx="1"/>
          </p:nvPr>
        </p:nvSpPr>
        <p:spPr>
          <a:xfrm>
            <a:off x="236660" y="1588993"/>
            <a:ext cx="3538736" cy="720079"/>
          </a:xfrm>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p:cNvSpPr txBox="1"/>
              <p:nvPr/>
            </p:nvSpPr>
            <p:spPr>
              <a:xfrm>
                <a:off x="895076" y="2289996"/>
                <a:ext cx="33587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𝑽</m:t>
                          </m:r>
                        </m:e>
                        <m:sup>
                          <m:r>
                            <a:rPr lang="zh-CN" altLang="en-US" i="1" smtClean="0">
                              <a:latin typeface="Cambria Math" panose="02040503050406030204" pitchFamily="18" charset="0"/>
                            </a:rPr>
                            <m:t>𝝅</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95076" y="2289996"/>
                <a:ext cx="3358740"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21695" y="2818680"/>
                <a:ext cx="5000408" cy="937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nary>
                            <m:naryPr>
                              <m:chr m:val="∑"/>
                              <m:limLoc m:val="subSup"/>
                              <m:ctrlPr>
                                <a:rPr lang="en-US" altLang="zh-CN" i="1">
                                  <a:latin typeface="Cambria Math" panose="02040503050406030204" pitchFamily="18" charset="0"/>
                                </a:rPr>
                              </m:ctrlPr>
                            </m:naryPr>
                            <m:sub>
                              <m:r>
                                <m:rPr>
                                  <m:brk m:alnAt="25"/>
                                </m:rP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i="1" smtClean="0">
                                  <a:latin typeface="Cambria Math" panose="02040503050406030204" pitchFamily="18" charset="0"/>
                                  <a:ea typeface="Cambria Math" panose="02040503050406030204" pitchFamily="18" charset="0"/>
                                </a:rPr>
                                <m:t>∞</m:t>
                              </m:r>
                            </m:sup>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𝜸</m:t>
                                  </m:r>
                                </m:e>
                                <m:sup>
                                  <m:r>
                                    <a:rPr lang="en-US" altLang="zh-CN" b="1" i="1" smtClean="0">
                                      <a:latin typeface="Cambria Math" panose="02040503050406030204" pitchFamily="18" charset="0"/>
                                    </a:rPr>
                                    <m:t>𝒌</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421695" y="2818680"/>
                <a:ext cx="5000408" cy="93718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421695" y="3761324"/>
                <a:ext cx="6093335" cy="9371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nary>
                            <m:naryPr>
                              <m:chr m:val="∑"/>
                              <m:limLoc m:val="subSup"/>
                              <m:ctrlPr>
                                <a:rPr lang="en-US" altLang="zh-CN" i="1">
                                  <a:latin typeface="Cambria Math" panose="02040503050406030204" pitchFamily="18" charset="0"/>
                                </a:rPr>
                              </m:ctrlPr>
                            </m:naryPr>
                            <m:sub>
                              <m:r>
                                <m:rPr>
                                  <m:brk m:alnAt="25"/>
                                </m:rP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sub>
                            <m:sup>
                              <m:r>
                                <a:rPr lang="en-US" altLang="zh-CN" i="1" smtClean="0">
                                  <a:latin typeface="Cambria Math" panose="02040503050406030204" pitchFamily="18" charset="0"/>
                                  <a:ea typeface="Cambria Math" panose="02040503050406030204" pitchFamily="18" charset="0"/>
                                </a:rPr>
                                <m:t>∞</m:t>
                              </m:r>
                            </m:sup>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𝜸</m:t>
                                  </m:r>
                                </m:e>
                                <m:sup>
                                  <m:r>
                                    <a:rPr lang="en-US" altLang="zh-CN" b="1" i="1" smtClean="0">
                                      <a:latin typeface="Cambria Math" panose="02040503050406030204" pitchFamily="18" charset="0"/>
                                    </a:rPr>
                                    <m:t>𝒌</m:t>
                                  </m:r>
                                </m:sup>
                              </m:sSup>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sub>
                              </m:sSub>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421695" y="3761324"/>
                <a:ext cx="6093335" cy="93718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454589" y="4698504"/>
                <a:ext cx="51548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𝑬</m:t>
                          </m:r>
                        </m:e>
                        <m:sub>
                          <m:r>
                            <a:rPr lang="zh-CN" altLang="en-US" b="1" i="1" smtClean="0">
                              <a:latin typeface="Cambria Math" panose="02040503050406030204" pitchFamily="18" charset="0"/>
                            </a:rPr>
                            <m:t>𝝅</m:t>
                          </m:r>
                        </m:sub>
                      </m:sSub>
                      <m:r>
                        <a:rPr lang="en-US" altLang="zh-CN" b="1" i="1" smtClean="0">
                          <a:latin typeface="Cambria Math" panose="02040503050406030204" pitchFamily="18" charset="0"/>
                        </a:rPr>
                        <m:t> </m:t>
                      </m:r>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zh-CN" altLang="en-US" b="1" i="1" smtClean="0">
                              <a:latin typeface="Cambria Math" panose="02040503050406030204" pitchFamily="18" charset="0"/>
                            </a:rPr>
                            <m:t>𝜸</m:t>
                          </m:r>
                          <m:sSup>
                            <m:sSupPr>
                              <m:ctrlPr>
                                <a:rPr lang="en-US" altLang="zh-CN" i="1">
                                  <a:latin typeface="Cambria Math" panose="02040503050406030204" pitchFamily="18" charset="0"/>
                                </a:rPr>
                              </m:ctrlPr>
                            </m:sSupPr>
                            <m:e>
                              <m:r>
                                <a:rPr lang="en-US" altLang="zh-CN" i="1">
                                  <a:latin typeface="Cambria Math" panose="02040503050406030204" pitchFamily="18" charset="0"/>
                                </a:rPr>
                                <m:t>𝑽</m:t>
                              </m:r>
                            </m:e>
                            <m:sup>
                              <m:r>
                                <a:rPr lang="zh-CN" altLang="en-US" i="1">
                                  <a:latin typeface="Cambria Math" panose="02040503050406030204" pitchFamily="18" charset="0"/>
                                </a:rPr>
                                <m:t>𝝅</m:t>
                              </m:r>
                            </m:sup>
                          </m:sSup>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𝒕</m:t>
                              </m:r>
                            </m:sub>
                          </m:sSub>
                          <m:r>
                            <a:rPr lang="en-US" altLang="zh-CN" i="1">
                              <a:latin typeface="Cambria Math" panose="02040503050406030204" pitchFamily="18" charset="0"/>
                            </a:rPr>
                            <m:t>=</m:t>
                          </m:r>
                          <m:r>
                            <a:rPr lang="en-US" altLang="zh-CN" i="1">
                              <a:latin typeface="Cambria Math" panose="02040503050406030204" pitchFamily="18" charset="0"/>
                            </a:rPr>
                            <m:t>𝒔</m:t>
                          </m:r>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454589" y="4698504"/>
                <a:ext cx="5154809" cy="52322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椭圆形标注 10"/>
              <p:cNvSpPr/>
              <p:nvPr/>
            </p:nvSpPr>
            <p:spPr>
              <a:xfrm>
                <a:off x="4999532" y="5349551"/>
                <a:ext cx="3600401" cy="1189361"/>
              </a:xfrm>
              <a:prstGeom prst="wedgeEllipseCallout">
                <a:avLst>
                  <a:gd name="adj1" fmla="val -77846"/>
                  <a:gd name="adj2" fmla="val -59128"/>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DP:</a:t>
                </a:r>
                <a:r>
                  <a:rPr lang="zh-CN" altLang="en-US" sz="2000" dirty="0">
                    <a:solidFill>
                      <a:schemeClr val="tx1"/>
                    </a:solidFill>
                  </a:rPr>
                  <a:t>期望值通过模型提供，但利用真值</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a:solidFill>
                              <a:schemeClr val="tx1"/>
                            </a:solidFill>
                            <a:latin typeface="Cambria Math" panose="02040503050406030204" pitchFamily="18" charset="0"/>
                          </a:rPr>
                          <m:t>𝑽</m:t>
                        </m:r>
                      </m:e>
                      <m:sup>
                        <m:r>
                          <a:rPr lang="zh-CN" altLang="en-US" sz="2000">
                            <a:solidFill>
                              <a:schemeClr val="tx1"/>
                            </a:solidFill>
                            <a:latin typeface="Cambria Math" panose="02040503050406030204" pitchFamily="18" charset="0"/>
                          </a:rPr>
                          <m:t>𝝅</m:t>
                        </m:r>
                      </m:sup>
                    </m:sSup>
                    <m:r>
                      <a:rPr lang="en-US" altLang="zh-CN" sz="200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a:solidFill>
                              <a:schemeClr val="tx1"/>
                            </a:solidFill>
                            <a:latin typeface="Cambria Math" panose="02040503050406030204" pitchFamily="18" charset="0"/>
                          </a:rPr>
                          <m:t>𝒔</m:t>
                        </m:r>
                      </m:e>
                      <m:sub>
                        <m:r>
                          <a:rPr lang="en-US" altLang="zh-CN" sz="2000">
                            <a:solidFill>
                              <a:schemeClr val="tx1"/>
                            </a:solidFill>
                            <a:latin typeface="Cambria Math" panose="02040503050406030204" pitchFamily="18" charset="0"/>
                          </a:rPr>
                          <m:t>𝒕</m:t>
                        </m:r>
                        <m: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𝟏</m:t>
                        </m:r>
                      </m:sub>
                    </m:sSub>
                    <m:r>
                      <a:rPr lang="en-US" altLang="zh-CN" sz="2000">
                        <a:solidFill>
                          <a:schemeClr val="tx1"/>
                        </a:solidFill>
                        <a:latin typeface="Cambria Math" panose="02040503050406030204" pitchFamily="18" charset="0"/>
                      </a:rPr>
                      <m:t>)</m:t>
                    </m:r>
                  </m:oMath>
                </a14:m>
                <a:r>
                  <a:rPr lang="zh-CN" altLang="en-US" sz="2000" dirty="0">
                    <a:solidFill>
                      <a:schemeClr val="tx1"/>
                    </a:solidFill>
                  </a:rPr>
                  <a:t> 的当前估计值</a:t>
                </a:r>
                <a14:m>
                  <m:oMath xmlns:m="http://schemas.openxmlformats.org/officeDocument/2006/math">
                    <m:r>
                      <a:rPr lang="en-US" altLang="zh-CN" sz="2000" b="1" i="1" smtClean="0">
                        <a:solidFill>
                          <a:schemeClr val="tx1"/>
                        </a:solidFill>
                        <a:latin typeface="Cambria Math" panose="02040503050406030204" pitchFamily="18" charset="0"/>
                      </a:rPr>
                      <m:t>𝑽</m:t>
                    </m:r>
                    <m:r>
                      <a:rPr lang="en-US" altLang="zh-CN" sz="2000" b="1" i="1" smtClean="0">
                        <a:solidFill>
                          <a:schemeClr val="tx1"/>
                        </a:solidFill>
                        <a:latin typeface="Cambria Math" panose="02040503050406030204" pitchFamily="18" charset="0"/>
                      </a:rPr>
                      <m:t>(</m:t>
                    </m:r>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𝒔</m:t>
                        </m:r>
                      </m:e>
                      <m:sub>
                        <m:r>
                          <a:rPr lang="en-US" altLang="zh-CN" sz="2000" b="1" i="1" smtClean="0">
                            <a:solidFill>
                              <a:schemeClr val="tx1"/>
                            </a:solidFill>
                            <a:latin typeface="Cambria Math" panose="02040503050406030204" pitchFamily="18" charset="0"/>
                          </a:rPr>
                          <m:t>𝒕</m:t>
                        </m:r>
                        <m:r>
                          <a:rPr lang="en-US" altLang="zh-CN" sz="2000" b="1"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𝟏</m:t>
                        </m:r>
                      </m:sub>
                    </m:sSub>
                    <m:r>
                      <a:rPr lang="en-US" altLang="zh-CN" sz="2000" b="1" i="1" smtClean="0">
                        <a:solidFill>
                          <a:schemeClr val="tx1"/>
                        </a:solidFill>
                        <a:latin typeface="Cambria Math" panose="02040503050406030204" pitchFamily="18" charset="0"/>
                      </a:rPr>
                      <m:t>)</m:t>
                    </m:r>
                  </m:oMath>
                </a14:m>
                <a:endParaRPr lang="zh-CN" altLang="en-US" sz="2000" dirty="0">
                  <a:solidFill>
                    <a:schemeClr val="tx1"/>
                  </a:solidFill>
                </a:endParaRPr>
              </a:p>
            </p:txBody>
          </p:sp>
        </mc:Choice>
        <mc:Fallback xmlns="">
          <p:sp>
            <p:nvSpPr>
              <p:cNvPr id="11" name="椭圆形标注 10"/>
              <p:cNvSpPr>
                <a:spLocks noRot="1" noChangeAspect="1" noMove="1" noResize="1" noEditPoints="1" noAdjustHandles="1" noChangeArrowheads="1" noChangeShapeType="1" noTextEdit="1"/>
              </p:cNvSpPr>
              <p:nvPr/>
            </p:nvSpPr>
            <p:spPr>
              <a:xfrm>
                <a:off x="4999532" y="5349551"/>
                <a:ext cx="3600401" cy="1189361"/>
              </a:xfrm>
              <a:prstGeom prst="wedgeEllipseCallout">
                <a:avLst>
                  <a:gd name="adj1" fmla="val -77846"/>
                  <a:gd name="adj2" fmla="val -59128"/>
                </a:avLst>
              </a:prstGeom>
              <a:blipFill>
                <a:blip r:embed="rId7"/>
                <a:stretch>
                  <a:fillRect b="-10092"/>
                </a:stretch>
              </a:blipFill>
              <a:ln>
                <a:solidFill>
                  <a:srgbClr val="0000FF"/>
                </a:solidFill>
              </a:ln>
            </p:spPr>
            <p:txBody>
              <a:bodyPr/>
              <a:lstStyle/>
              <a:p>
                <a:r>
                  <a:rPr lang="zh-CN" altLang="en-US">
                    <a:noFill/>
                  </a:rPr>
                  <a:t> </a:t>
                </a:r>
              </a:p>
            </p:txBody>
          </p:sp>
        </mc:Fallback>
      </mc:AlternateContent>
      <p:sp>
        <p:nvSpPr>
          <p:cNvPr id="12" name="椭圆形标注 11"/>
          <p:cNvSpPr/>
          <p:nvPr/>
        </p:nvSpPr>
        <p:spPr>
          <a:xfrm>
            <a:off x="5481687" y="1638624"/>
            <a:ext cx="3600401" cy="1189361"/>
          </a:xfrm>
          <a:prstGeom prst="wedgeEllipseCallout">
            <a:avLst>
              <a:gd name="adj1" fmla="val -90107"/>
              <a:gd name="adj2" fmla="val 23056"/>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MC</a:t>
            </a:r>
            <a:r>
              <a:rPr lang="zh-CN" altLang="en-US" sz="2000" dirty="0">
                <a:solidFill>
                  <a:schemeClr val="tx1"/>
                </a:solidFill>
              </a:rPr>
              <a:t>：利用采样求平均回报来近似期望</a:t>
            </a:r>
          </a:p>
        </p:txBody>
      </p:sp>
      <mc:AlternateContent xmlns:mc="http://schemas.openxmlformats.org/markup-compatibility/2006" xmlns:a14="http://schemas.microsoft.com/office/drawing/2010/main">
        <mc:Choice Requires="a14">
          <p:sp>
            <p:nvSpPr>
              <p:cNvPr id="13" name="椭圆形标注 12"/>
              <p:cNvSpPr/>
              <p:nvPr/>
            </p:nvSpPr>
            <p:spPr>
              <a:xfrm>
                <a:off x="30980" y="5373975"/>
                <a:ext cx="3629236" cy="1357796"/>
              </a:xfrm>
              <a:prstGeom prst="wedgeEllipseCallout">
                <a:avLst>
                  <a:gd name="adj1" fmla="val 31024"/>
                  <a:gd name="adj2" fmla="val -63204"/>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TD</a:t>
                </a:r>
                <a:r>
                  <a:rPr lang="zh-CN" altLang="en-US" sz="2000" dirty="0">
                    <a:solidFill>
                      <a:schemeClr val="tx1"/>
                    </a:solidFill>
                  </a:rPr>
                  <a:t>：两者结合，采样求期望，并利用真值</a:t>
                </a:r>
                <a14:m>
                  <m:oMath xmlns:m="http://schemas.openxmlformats.org/officeDocument/2006/math">
                    <m:sSup>
                      <m:sSupPr>
                        <m:ctrlPr>
                          <a:rPr lang="en-US" altLang="zh-CN" sz="2000" i="1">
                            <a:solidFill>
                              <a:schemeClr val="tx1"/>
                            </a:solidFill>
                            <a:latin typeface="Cambria Math" panose="02040503050406030204" pitchFamily="18" charset="0"/>
                          </a:rPr>
                        </m:ctrlPr>
                      </m:sSupPr>
                      <m:e>
                        <m:r>
                          <a:rPr lang="en-US" altLang="zh-CN" sz="2000" i="1">
                            <a:solidFill>
                              <a:schemeClr val="tx1"/>
                            </a:solidFill>
                            <a:latin typeface="Cambria Math" panose="02040503050406030204" pitchFamily="18" charset="0"/>
                          </a:rPr>
                          <m:t>𝑽</m:t>
                        </m:r>
                      </m:e>
                      <m:sup>
                        <m:r>
                          <a:rPr lang="zh-CN" altLang="en-US" sz="2000" i="1">
                            <a:solidFill>
                              <a:schemeClr val="tx1"/>
                            </a:solidFill>
                            <a:latin typeface="Cambria Math" panose="02040503050406030204" pitchFamily="18" charset="0"/>
                          </a:rPr>
                          <m:t>𝝅</m:t>
                        </m:r>
                      </m:sup>
                    </m:sSup>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𝒔</m:t>
                        </m:r>
                      </m:e>
                      <m:sub>
                        <m:r>
                          <a:rPr lang="en-US" altLang="zh-CN" sz="2000" i="1">
                            <a:solidFill>
                              <a:schemeClr val="tx1"/>
                            </a:solidFill>
                            <a:latin typeface="Cambria Math" panose="02040503050406030204" pitchFamily="18" charset="0"/>
                          </a:rPr>
                          <m:t>𝒕</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𝟏</m:t>
                        </m:r>
                      </m:sub>
                    </m:sSub>
                    <m:r>
                      <a:rPr lang="en-US" altLang="zh-CN" sz="2000" i="1">
                        <a:solidFill>
                          <a:schemeClr val="tx1"/>
                        </a:solidFill>
                        <a:latin typeface="Cambria Math" panose="02040503050406030204" pitchFamily="18" charset="0"/>
                      </a:rPr>
                      <m:t>)</m:t>
                    </m:r>
                  </m:oMath>
                </a14:m>
                <a:r>
                  <a:rPr lang="zh-CN" altLang="en-US" sz="2000" dirty="0">
                    <a:solidFill>
                      <a:schemeClr val="tx1"/>
                    </a:solidFill>
                  </a:rPr>
                  <a:t>的当前估计值</a:t>
                </a:r>
                <a14:m>
                  <m:oMath xmlns:m="http://schemas.openxmlformats.org/officeDocument/2006/math">
                    <m:r>
                      <a:rPr lang="en-US" altLang="zh-CN" sz="2000" i="1">
                        <a:solidFill>
                          <a:schemeClr val="tx1"/>
                        </a:solidFill>
                        <a:latin typeface="Cambria Math" panose="02040503050406030204" pitchFamily="18" charset="0"/>
                      </a:rPr>
                      <m:t>𝑽</m:t>
                    </m:r>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𝒔</m:t>
                        </m:r>
                      </m:e>
                      <m:sub>
                        <m:r>
                          <a:rPr lang="en-US" altLang="zh-CN" sz="2000" i="1">
                            <a:solidFill>
                              <a:schemeClr val="tx1"/>
                            </a:solidFill>
                            <a:latin typeface="Cambria Math" panose="02040503050406030204" pitchFamily="18" charset="0"/>
                          </a:rPr>
                          <m:t>𝒕</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𝟏</m:t>
                        </m:r>
                      </m:sub>
                    </m:sSub>
                    <m:r>
                      <a:rPr lang="en-US" altLang="zh-CN" sz="2000" i="1">
                        <a:solidFill>
                          <a:schemeClr val="tx1"/>
                        </a:solidFill>
                        <a:latin typeface="Cambria Math" panose="02040503050406030204" pitchFamily="18" charset="0"/>
                      </a:rPr>
                      <m:t>)</m:t>
                    </m:r>
                  </m:oMath>
                </a14:m>
                <a:endParaRPr lang="zh-CN" altLang="en-US" sz="2000" dirty="0">
                  <a:solidFill>
                    <a:schemeClr val="tx1"/>
                  </a:solidFill>
                </a:endParaRPr>
              </a:p>
            </p:txBody>
          </p:sp>
        </mc:Choice>
        <mc:Fallback xmlns="">
          <p:sp>
            <p:nvSpPr>
              <p:cNvPr id="13" name="椭圆形标注 12"/>
              <p:cNvSpPr>
                <a:spLocks noRot="1" noChangeAspect="1" noMove="1" noResize="1" noEditPoints="1" noAdjustHandles="1" noChangeArrowheads="1" noChangeShapeType="1" noTextEdit="1"/>
              </p:cNvSpPr>
              <p:nvPr/>
            </p:nvSpPr>
            <p:spPr>
              <a:xfrm>
                <a:off x="30980" y="5373975"/>
                <a:ext cx="3629236" cy="1357796"/>
              </a:xfrm>
              <a:prstGeom prst="wedgeEllipseCallout">
                <a:avLst>
                  <a:gd name="adj1" fmla="val 31024"/>
                  <a:gd name="adj2" fmla="val -63204"/>
                </a:avLst>
              </a:prstGeom>
              <a:blipFill>
                <a:blip r:embed="rId8"/>
                <a:stretch>
                  <a:fillRect b="-3113"/>
                </a:stretch>
              </a:blipFill>
              <a:ln>
                <a:solidFill>
                  <a:srgbClr val="0000FF"/>
                </a:solidFill>
              </a:ln>
            </p:spPr>
            <p:txBody>
              <a:bodyPr/>
              <a:lstStyle/>
              <a:p>
                <a:r>
                  <a:rPr lang="zh-CN" altLang="en-US">
                    <a:noFill/>
                  </a:rPr>
                  <a:t> </a:t>
                </a:r>
              </a:p>
            </p:txBody>
          </p:sp>
        </mc:Fallback>
      </mc:AlternateContent>
      <p:sp>
        <p:nvSpPr>
          <p:cNvPr id="14" name="文本框 13"/>
          <p:cNvSpPr txBox="1"/>
          <p:nvPr/>
        </p:nvSpPr>
        <p:spPr>
          <a:xfrm>
            <a:off x="6476915" y="3212876"/>
            <a:ext cx="2380780" cy="523220"/>
          </a:xfrm>
          <a:prstGeom prst="rect">
            <a:avLst/>
          </a:prstGeom>
          <a:noFill/>
          <a:ln>
            <a:solidFill>
              <a:srgbClr val="FF0000"/>
            </a:solidFill>
          </a:ln>
        </p:spPr>
        <p:txBody>
          <a:bodyPr wrap="none" rtlCol="0">
            <a:spAutoFit/>
          </a:bodyPr>
          <a:lstStyle/>
          <a:p>
            <a:r>
              <a:rPr lang="en-US" altLang="zh-CN" dirty="0"/>
              <a:t>Bootstrapping</a:t>
            </a:r>
            <a:endParaRPr lang="zh-CN" altLang="en-US" dirty="0"/>
          </a:p>
        </p:txBody>
      </p:sp>
      <p:cxnSp>
        <p:nvCxnSpPr>
          <p:cNvPr id="17" name="肘形连接符 16"/>
          <p:cNvCxnSpPr/>
          <p:nvPr/>
        </p:nvCxnSpPr>
        <p:spPr>
          <a:xfrm rot="10800000" flipV="1">
            <a:off x="4572000" y="3755858"/>
            <a:ext cx="2448272" cy="1117873"/>
          </a:xfrm>
          <a:prstGeom prst="curvedConnector3">
            <a:avLst>
              <a:gd name="adj1" fmla="val 50000"/>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67</a:t>
            </a:fld>
            <a:endParaRPr lang="en-US" altLang="zh-CN"/>
          </a:p>
        </p:txBody>
      </p:sp>
      <p:grpSp>
        <p:nvGrpSpPr>
          <p:cNvPr id="9" name="Group 193"/>
          <p:cNvGrpSpPr/>
          <p:nvPr/>
        </p:nvGrpSpPr>
        <p:grpSpPr bwMode="auto">
          <a:xfrm>
            <a:off x="1059656" y="2365789"/>
            <a:ext cx="7024688" cy="4105275"/>
            <a:chOff x="588" y="1681"/>
            <a:chExt cx="4425" cy="2586"/>
          </a:xfrm>
        </p:grpSpPr>
        <p:sp>
          <p:nvSpPr>
            <p:cNvPr id="10" name="Freeform 6"/>
            <p:cNvSpPr/>
            <p:nvPr/>
          </p:nvSpPr>
          <p:spPr bwMode="auto">
            <a:xfrm>
              <a:off x="937" y="1700"/>
              <a:ext cx="3536" cy="1004"/>
            </a:xfrm>
            <a:custGeom>
              <a:avLst/>
              <a:gdLst>
                <a:gd name="T0" fmla="*/ 1763 w 3536"/>
                <a:gd name="T1" fmla="*/ 0 h 1004"/>
                <a:gd name="T2" fmla="*/ 1889 w 3536"/>
                <a:gd name="T3" fmla="*/ 21 h 1004"/>
                <a:gd name="T4" fmla="*/ 1948 w 3536"/>
                <a:gd name="T5" fmla="*/ 74 h 1004"/>
                <a:gd name="T6" fmla="*/ 2025 w 3536"/>
                <a:gd name="T7" fmla="*/ 74 h 1004"/>
                <a:gd name="T8" fmla="*/ 2064 w 3536"/>
                <a:gd name="T9" fmla="*/ 116 h 1004"/>
                <a:gd name="T10" fmla="*/ 2248 w 3536"/>
                <a:gd name="T11" fmla="*/ 159 h 1004"/>
                <a:gd name="T12" fmla="*/ 2480 w 3536"/>
                <a:gd name="T13" fmla="*/ 243 h 1004"/>
                <a:gd name="T14" fmla="*/ 2703 w 3536"/>
                <a:gd name="T15" fmla="*/ 296 h 1004"/>
                <a:gd name="T16" fmla="*/ 2887 w 3536"/>
                <a:gd name="T17" fmla="*/ 391 h 1004"/>
                <a:gd name="T18" fmla="*/ 3091 w 3536"/>
                <a:gd name="T19" fmla="*/ 423 h 1004"/>
                <a:gd name="T20" fmla="*/ 3178 w 3536"/>
                <a:gd name="T21" fmla="*/ 507 h 1004"/>
                <a:gd name="T22" fmla="*/ 3420 w 3536"/>
                <a:gd name="T23" fmla="*/ 655 h 1004"/>
                <a:gd name="T24" fmla="*/ 3536 w 3536"/>
                <a:gd name="T25" fmla="*/ 792 h 1004"/>
                <a:gd name="T26" fmla="*/ 3488 w 3536"/>
                <a:gd name="T27" fmla="*/ 951 h 1004"/>
                <a:gd name="T28" fmla="*/ 3100 w 3536"/>
                <a:gd name="T29" fmla="*/ 982 h 1004"/>
                <a:gd name="T30" fmla="*/ 2374 w 3536"/>
                <a:gd name="T31" fmla="*/ 993 h 1004"/>
                <a:gd name="T32" fmla="*/ 1841 w 3536"/>
                <a:gd name="T33" fmla="*/ 982 h 1004"/>
                <a:gd name="T34" fmla="*/ 1231 w 3536"/>
                <a:gd name="T35" fmla="*/ 993 h 1004"/>
                <a:gd name="T36" fmla="*/ 581 w 3536"/>
                <a:gd name="T37" fmla="*/ 1004 h 1004"/>
                <a:gd name="T38" fmla="*/ 97 w 3536"/>
                <a:gd name="T39" fmla="*/ 993 h 1004"/>
                <a:gd name="T40" fmla="*/ 0 w 3536"/>
                <a:gd name="T41" fmla="*/ 909 h 1004"/>
                <a:gd name="T42" fmla="*/ 29 w 3536"/>
                <a:gd name="T43" fmla="*/ 771 h 1004"/>
                <a:gd name="T44" fmla="*/ 242 w 3536"/>
                <a:gd name="T45" fmla="*/ 666 h 1004"/>
                <a:gd name="T46" fmla="*/ 388 w 3536"/>
                <a:gd name="T47" fmla="*/ 571 h 1004"/>
                <a:gd name="T48" fmla="*/ 533 w 3536"/>
                <a:gd name="T49" fmla="*/ 507 h 1004"/>
                <a:gd name="T50" fmla="*/ 766 w 3536"/>
                <a:gd name="T51" fmla="*/ 370 h 1004"/>
                <a:gd name="T52" fmla="*/ 1076 w 3536"/>
                <a:gd name="T53" fmla="*/ 264 h 1004"/>
                <a:gd name="T54" fmla="*/ 1424 w 3536"/>
                <a:gd name="T55" fmla="*/ 85 h 1004"/>
                <a:gd name="T56" fmla="*/ 1725 w 3536"/>
                <a:gd name="T57" fmla="*/ 21 h 1004"/>
                <a:gd name="T58" fmla="*/ 1773 w 3536"/>
                <a:gd name="T59" fmla="*/ 11 h 10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536" h="1004">
                  <a:moveTo>
                    <a:pt x="1763" y="0"/>
                  </a:moveTo>
                  <a:lnTo>
                    <a:pt x="1889" y="21"/>
                  </a:lnTo>
                  <a:lnTo>
                    <a:pt x="1948" y="74"/>
                  </a:lnTo>
                  <a:lnTo>
                    <a:pt x="2025" y="74"/>
                  </a:lnTo>
                  <a:lnTo>
                    <a:pt x="2064" y="116"/>
                  </a:lnTo>
                  <a:lnTo>
                    <a:pt x="2248" y="159"/>
                  </a:lnTo>
                  <a:lnTo>
                    <a:pt x="2480" y="243"/>
                  </a:lnTo>
                  <a:lnTo>
                    <a:pt x="2703" y="296"/>
                  </a:lnTo>
                  <a:lnTo>
                    <a:pt x="2887" y="391"/>
                  </a:lnTo>
                  <a:lnTo>
                    <a:pt x="3091" y="423"/>
                  </a:lnTo>
                  <a:lnTo>
                    <a:pt x="3178" y="507"/>
                  </a:lnTo>
                  <a:lnTo>
                    <a:pt x="3420" y="655"/>
                  </a:lnTo>
                  <a:lnTo>
                    <a:pt x="3536" y="792"/>
                  </a:lnTo>
                  <a:lnTo>
                    <a:pt x="3488" y="951"/>
                  </a:lnTo>
                  <a:lnTo>
                    <a:pt x="3100" y="982"/>
                  </a:lnTo>
                  <a:lnTo>
                    <a:pt x="2374" y="993"/>
                  </a:lnTo>
                  <a:lnTo>
                    <a:pt x="1841" y="982"/>
                  </a:lnTo>
                  <a:lnTo>
                    <a:pt x="1231" y="993"/>
                  </a:lnTo>
                  <a:lnTo>
                    <a:pt x="581" y="1004"/>
                  </a:lnTo>
                  <a:lnTo>
                    <a:pt x="97" y="993"/>
                  </a:lnTo>
                  <a:lnTo>
                    <a:pt x="0" y="909"/>
                  </a:lnTo>
                  <a:lnTo>
                    <a:pt x="29" y="771"/>
                  </a:lnTo>
                  <a:lnTo>
                    <a:pt x="242" y="666"/>
                  </a:lnTo>
                  <a:lnTo>
                    <a:pt x="388" y="571"/>
                  </a:lnTo>
                  <a:lnTo>
                    <a:pt x="533" y="507"/>
                  </a:lnTo>
                  <a:lnTo>
                    <a:pt x="766" y="370"/>
                  </a:lnTo>
                  <a:lnTo>
                    <a:pt x="1076" y="264"/>
                  </a:lnTo>
                  <a:lnTo>
                    <a:pt x="1424" y="85"/>
                  </a:lnTo>
                  <a:lnTo>
                    <a:pt x="1725" y="21"/>
                  </a:lnTo>
                  <a:lnTo>
                    <a:pt x="1773"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prstDash val="solid"/>
                  <a:round/>
                </a14:hiddenLine>
              </a:ext>
            </a:extLst>
          </p:spPr>
          <p:txBody>
            <a:bodyPr/>
            <a:lstStyle/>
            <a:p>
              <a:endParaRPr lang="zh-CN" altLang="en-US"/>
            </a:p>
          </p:txBody>
        </p:sp>
        <p:sp>
          <p:nvSpPr>
            <p:cNvPr id="11" name="Freeform 7"/>
            <p:cNvSpPr/>
            <p:nvPr/>
          </p:nvSpPr>
          <p:spPr bwMode="auto">
            <a:xfrm>
              <a:off x="947" y="1700"/>
              <a:ext cx="3507" cy="1004"/>
            </a:xfrm>
            <a:custGeom>
              <a:avLst/>
              <a:gdLst>
                <a:gd name="T0" fmla="*/ 1802 w 3507"/>
                <a:gd name="T1" fmla="*/ 11 h 1004"/>
                <a:gd name="T2" fmla="*/ 1860 w 3507"/>
                <a:gd name="T3" fmla="*/ 21 h 1004"/>
                <a:gd name="T4" fmla="*/ 1908 w 3507"/>
                <a:gd name="T5" fmla="*/ 42 h 1004"/>
                <a:gd name="T6" fmla="*/ 1938 w 3507"/>
                <a:gd name="T7" fmla="*/ 64 h 1004"/>
                <a:gd name="T8" fmla="*/ 1976 w 3507"/>
                <a:gd name="T9" fmla="*/ 74 h 1004"/>
                <a:gd name="T10" fmla="*/ 2034 w 3507"/>
                <a:gd name="T11" fmla="*/ 95 h 1004"/>
                <a:gd name="T12" fmla="*/ 2093 w 3507"/>
                <a:gd name="T13" fmla="*/ 127 h 1004"/>
                <a:gd name="T14" fmla="*/ 2189 w 3507"/>
                <a:gd name="T15" fmla="*/ 148 h 1004"/>
                <a:gd name="T16" fmla="*/ 2412 w 3507"/>
                <a:gd name="T17" fmla="*/ 222 h 1004"/>
                <a:gd name="T18" fmla="*/ 2606 w 3507"/>
                <a:gd name="T19" fmla="*/ 275 h 1004"/>
                <a:gd name="T20" fmla="*/ 2761 w 3507"/>
                <a:gd name="T21" fmla="*/ 328 h 1004"/>
                <a:gd name="T22" fmla="*/ 2848 w 3507"/>
                <a:gd name="T23" fmla="*/ 370 h 1004"/>
                <a:gd name="T24" fmla="*/ 2974 w 3507"/>
                <a:gd name="T25" fmla="*/ 402 h 1004"/>
                <a:gd name="T26" fmla="*/ 3081 w 3507"/>
                <a:gd name="T27" fmla="*/ 433 h 1004"/>
                <a:gd name="T28" fmla="*/ 3129 w 3507"/>
                <a:gd name="T29" fmla="*/ 475 h 1004"/>
                <a:gd name="T30" fmla="*/ 3255 w 3507"/>
                <a:gd name="T31" fmla="*/ 560 h 1004"/>
                <a:gd name="T32" fmla="*/ 3362 w 3507"/>
                <a:gd name="T33" fmla="*/ 634 h 1004"/>
                <a:gd name="T34" fmla="*/ 3468 w 3507"/>
                <a:gd name="T35" fmla="*/ 718 h 1004"/>
                <a:gd name="T36" fmla="*/ 3497 w 3507"/>
                <a:gd name="T37" fmla="*/ 771 h 1004"/>
                <a:gd name="T38" fmla="*/ 3507 w 3507"/>
                <a:gd name="T39" fmla="*/ 813 h 1004"/>
                <a:gd name="T40" fmla="*/ 3497 w 3507"/>
                <a:gd name="T41" fmla="*/ 866 h 1004"/>
                <a:gd name="T42" fmla="*/ 3478 w 3507"/>
                <a:gd name="T43" fmla="*/ 909 h 1004"/>
                <a:gd name="T44" fmla="*/ 3381 w 3507"/>
                <a:gd name="T45" fmla="*/ 951 h 1004"/>
                <a:gd name="T46" fmla="*/ 3284 w 3507"/>
                <a:gd name="T47" fmla="*/ 961 h 1004"/>
                <a:gd name="T48" fmla="*/ 3149 w 3507"/>
                <a:gd name="T49" fmla="*/ 972 h 1004"/>
                <a:gd name="T50" fmla="*/ 2935 w 3507"/>
                <a:gd name="T51" fmla="*/ 982 h 1004"/>
                <a:gd name="T52" fmla="*/ 2722 w 3507"/>
                <a:gd name="T53" fmla="*/ 982 h 1004"/>
                <a:gd name="T54" fmla="*/ 2509 w 3507"/>
                <a:gd name="T55" fmla="*/ 982 h 1004"/>
                <a:gd name="T56" fmla="*/ 2267 w 3507"/>
                <a:gd name="T57" fmla="*/ 982 h 1004"/>
                <a:gd name="T58" fmla="*/ 2093 w 3507"/>
                <a:gd name="T59" fmla="*/ 982 h 1004"/>
                <a:gd name="T60" fmla="*/ 1744 w 3507"/>
                <a:gd name="T61" fmla="*/ 982 h 1004"/>
                <a:gd name="T62" fmla="*/ 1453 w 3507"/>
                <a:gd name="T63" fmla="*/ 982 h 1004"/>
                <a:gd name="T64" fmla="*/ 978 w 3507"/>
                <a:gd name="T65" fmla="*/ 993 h 1004"/>
                <a:gd name="T66" fmla="*/ 659 w 3507"/>
                <a:gd name="T67" fmla="*/ 1004 h 1004"/>
                <a:gd name="T68" fmla="*/ 329 w 3507"/>
                <a:gd name="T69" fmla="*/ 993 h 1004"/>
                <a:gd name="T70" fmla="*/ 203 w 3507"/>
                <a:gd name="T71" fmla="*/ 993 h 1004"/>
                <a:gd name="T72" fmla="*/ 87 w 3507"/>
                <a:gd name="T73" fmla="*/ 972 h 1004"/>
                <a:gd name="T74" fmla="*/ 39 w 3507"/>
                <a:gd name="T75" fmla="*/ 951 h 1004"/>
                <a:gd name="T76" fmla="*/ 0 w 3507"/>
                <a:gd name="T77" fmla="*/ 887 h 1004"/>
                <a:gd name="T78" fmla="*/ 0 w 3507"/>
                <a:gd name="T79" fmla="*/ 835 h 1004"/>
                <a:gd name="T80" fmla="*/ 29 w 3507"/>
                <a:gd name="T81" fmla="*/ 782 h 1004"/>
                <a:gd name="T82" fmla="*/ 87 w 3507"/>
                <a:gd name="T83" fmla="*/ 740 h 1004"/>
                <a:gd name="T84" fmla="*/ 145 w 3507"/>
                <a:gd name="T85" fmla="*/ 708 h 1004"/>
                <a:gd name="T86" fmla="*/ 291 w 3507"/>
                <a:gd name="T87" fmla="*/ 623 h 1004"/>
                <a:gd name="T88" fmla="*/ 407 w 3507"/>
                <a:gd name="T89" fmla="*/ 560 h 1004"/>
                <a:gd name="T90" fmla="*/ 513 w 3507"/>
                <a:gd name="T91" fmla="*/ 507 h 1004"/>
                <a:gd name="T92" fmla="*/ 639 w 3507"/>
                <a:gd name="T93" fmla="*/ 433 h 1004"/>
                <a:gd name="T94" fmla="*/ 794 w 3507"/>
                <a:gd name="T95" fmla="*/ 359 h 1004"/>
                <a:gd name="T96" fmla="*/ 949 w 3507"/>
                <a:gd name="T97" fmla="*/ 306 h 1004"/>
                <a:gd name="T98" fmla="*/ 1201 w 3507"/>
                <a:gd name="T99" fmla="*/ 190 h 1004"/>
                <a:gd name="T100" fmla="*/ 1366 w 3507"/>
                <a:gd name="T101" fmla="*/ 116 h 1004"/>
                <a:gd name="T102" fmla="*/ 1560 w 3507"/>
                <a:gd name="T103" fmla="*/ 53 h 1004"/>
                <a:gd name="T104" fmla="*/ 1647 w 3507"/>
                <a:gd name="T105" fmla="*/ 32 h 1004"/>
                <a:gd name="T106" fmla="*/ 1715 w 3507"/>
                <a:gd name="T107" fmla="*/ 21 h 1004"/>
                <a:gd name="T108" fmla="*/ 1763 w 3507"/>
                <a:gd name="T109" fmla="*/ 11 h 10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07" h="1004">
                  <a:moveTo>
                    <a:pt x="1753" y="0"/>
                  </a:moveTo>
                  <a:lnTo>
                    <a:pt x="1763" y="0"/>
                  </a:lnTo>
                  <a:lnTo>
                    <a:pt x="1802" y="11"/>
                  </a:lnTo>
                  <a:lnTo>
                    <a:pt x="1821" y="11"/>
                  </a:lnTo>
                  <a:lnTo>
                    <a:pt x="1850" y="21"/>
                  </a:lnTo>
                  <a:lnTo>
                    <a:pt x="1860" y="21"/>
                  </a:lnTo>
                  <a:lnTo>
                    <a:pt x="1889" y="32"/>
                  </a:lnTo>
                  <a:lnTo>
                    <a:pt x="1908" y="42"/>
                  </a:lnTo>
                  <a:lnTo>
                    <a:pt x="1918" y="53"/>
                  </a:lnTo>
                  <a:lnTo>
                    <a:pt x="1938" y="64"/>
                  </a:lnTo>
                  <a:lnTo>
                    <a:pt x="1957" y="74"/>
                  </a:lnTo>
                  <a:lnTo>
                    <a:pt x="1967" y="74"/>
                  </a:lnTo>
                  <a:lnTo>
                    <a:pt x="1976" y="74"/>
                  </a:lnTo>
                  <a:lnTo>
                    <a:pt x="1996" y="74"/>
                  </a:lnTo>
                  <a:lnTo>
                    <a:pt x="2025" y="85"/>
                  </a:lnTo>
                  <a:lnTo>
                    <a:pt x="2034" y="95"/>
                  </a:lnTo>
                  <a:lnTo>
                    <a:pt x="2044" y="106"/>
                  </a:lnTo>
                  <a:lnTo>
                    <a:pt x="2063" y="116"/>
                  </a:lnTo>
                  <a:lnTo>
                    <a:pt x="2093" y="127"/>
                  </a:lnTo>
                  <a:lnTo>
                    <a:pt x="2122" y="137"/>
                  </a:lnTo>
                  <a:lnTo>
                    <a:pt x="2141" y="137"/>
                  </a:lnTo>
                  <a:lnTo>
                    <a:pt x="2189" y="148"/>
                  </a:lnTo>
                  <a:lnTo>
                    <a:pt x="2296" y="180"/>
                  </a:lnTo>
                  <a:lnTo>
                    <a:pt x="2354" y="201"/>
                  </a:lnTo>
                  <a:lnTo>
                    <a:pt x="2412" y="222"/>
                  </a:lnTo>
                  <a:lnTo>
                    <a:pt x="2529" y="254"/>
                  </a:lnTo>
                  <a:lnTo>
                    <a:pt x="2577" y="264"/>
                  </a:lnTo>
                  <a:lnTo>
                    <a:pt x="2606" y="275"/>
                  </a:lnTo>
                  <a:lnTo>
                    <a:pt x="2654" y="285"/>
                  </a:lnTo>
                  <a:lnTo>
                    <a:pt x="2703" y="306"/>
                  </a:lnTo>
                  <a:lnTo>
                    <a:pt x="2761" y="328"/>
                  </a:lnTo>
                  <a:lnTo>
                    <a:pt x="2780" y="338"/>
                  </a:lnTo>
                  <a:lnTo>
                    <a:pt x="2800" y="349"/>
                  </a:lnTo>
                  <a:lnTo>
                    <a:pt x="2848" y="370"/>
                  </a:lnTo>
                  <a:lnTo>
                    <a:pt x="2906" y="391"/>
                  </a:lnTo>
                  <a:lnTo>
                    <a:pt x="2955" y="402"/>
                  </a:lnTo>
                  <a:lnTo>
                    <a:pt x="2974" y="402"/>
                  </a:lnTo>
                  <a:lnTo>
                    <a:pt x="3003" y="412"/>
                  </a:lnTo>
                  <a:lnTo>
                    <a:pt x="3052" y="423"/>
                  </a:lnTo>
                  <a:lnTo>
                    <a:pt x="3081" y="433"/>
                  </a:lnTo>
                  <a:lnTo>
                    <a:pt x="3110" y="454"/>
                  </a:lnTo>
                  <a:lnTo>
                    <a:pt x="3120" y="465"/>
                  </a:lnTo>
                  <a:lnTo>
                    <a:pt x="3129" y="475"/>
                  </a:lnTo>
                  <a:lnTo>
                    <a:pt x="3158" y="497"/>
                  </a:lnTo>
                  <a:lnTo>
                    <a:pt x="3197" y="528"/>
                  </a:lnTo>
                  <a:lnTo>
                    <a:pt x="3255" y="560"/>
                  </a:lnTo>
                  <a:lnTo>
                    <a:pt x="3284" y="581"/>
                  </a:lnTo>
                  <a:lnTo>
                    <a:pt x="3323" y="602"/>
                  </a:lnTo>
                  <a:lnTo>
                    <a:pt x="3362" y="634"/>
                  </a:lnTo>
                  <a:lnTo>
                    <a:pt x="3410" y="666"/>
                  </a:lnTo>
                  <a:lnTo>
                    <a:pt x="3459" y="708"/>
                  </a:lnTo>
                  <a:lnTo>
                    <a:pt x="3468" y="718"/>
                  </a:lnTo>
                  <a:lnTo>
                    <a:pt x="3478" y="729"/>
                  </a:lnTo>
                  <a:lnTo>
                    <a:pt x="3488" y="750"/>
                  </a:lnTo>
                  <a:lnTo>
                    <a:pt x="3497" y="771"/>
                  </a:lnTo>
                  <a:lnTo>
                    <a:pt x="3507" y="792"/>
                  </a:lnTo>
                  <a:lnTo>
                    <a:pt x="3507" y="803"/>
                  </a:lnTo>
                  <a:lnTo>
                    <a:pt x="3507" y="813"/>
                  </a:lnTo>
                  <a:lnTo>
                    <a:pt x="3507" y="835"/>
                  </a:lnTo>
                  <a:lnTo>
                    <a:pt x="3497" y="866"/>
                  </a:lnTo>
                  <a:lnTo>
                    <a:pt x="3497" y="877"/>
                  </a:lnTo>
                  <a:lnTo>
                    <a:pt x="3488" y="887"/>
                  </a:lnTo>
                  <a:lnTo>
                    <a:pt x="3478" y="909"/>
                  </a:lnTo>
                  <a:lnTo>
                    <a:pt x="3439" y="930"/>
                  </a:lnTo>
                  <a:lnTo>
                    <a:pt x="3420" y="940"/>
                  </a:lnTo>
                  <a:lnTo>
                    <a:pt x="3381" y="951"/>
                  </a:lnTo>
                  <a:lnTo>
                    <a:pt x="3352" y="951"/>
                  </a:lnTo>
                  <a:lnTo>
                    <a:pt x="3304" y="961"/>
                  </a:lnTo>
                  <a:lnTo>
                    <a:pt x="3284" y="961"/>
                  </a:lnTo>
                  <a:lnTo>
                    <a:pt x="3265" y="961"/>
                  </a:lnTo>
                  <a:lnTo>
                    <a:pt x="3197" y="972"/>
                  </a:lnTo>
                  <a:lnTo>
                    <a:pt x="3149" y="972"/>
                  </a:lnTo>
                  <a:lnTo>
                    <a:pt x="3090" y="972"/>
                  </a:lnTo>
                  <a:lnTo>
                    <a:pt x="3003" y="982"/>
                  </a:lnTo>
                  <a:lnTo>
                    <a:pt x="2935" y="982"/>
                  </a:lnTo>
                  <a:lnTo>
                    <a:pt x="2848" y="982"/>
                  </a:lnTo>
                  <a:lnTo>
                    <a:pt x="2771" y="982"/>
                  </a:lnTo>
                  <a:lnTo>
                    <a:pt x="2722" y="982"/>
                  </a:lnTo>
                  <a:lnTo>
                    <a:pt x="2684" y="982"/>
                  </a:lnTo>
                  <a:lnTo>
                    <a:pt x="2596" y="982"/>
                  </a:lnTo>
                  <a:lnTo>
                    <a:pt x="2509" y="982"/>
                  </a:lnTo>
                  <a:lnTo>
                    <a:pt x="2422" y="993"/>
                  </a:lnTo>
                  <a:lnTo>
                    <a:pt x="2354" y="993"/>
                  </a:lnTo>
                  <a:lnTo>
                    <a:pt x="2267" y="982"/>
                  </a:lnTo>
                  <a:lnTo>
                    <a:pt x="2189" y="982"/>
                  </a:lnTo>
                  <a:lnTo>
                    <a:pt x="2122" y="982"/>
                  </a:lnTo>
                  <a:lnTo>
                    <a:pt x="2093" y="982"/>
                  </a:lnTo>
                  <a:lnTo>
                    <a:pt x="2025" y="982"/>
                  </a:lnTo>
                  <a:lnTo>
                    <a:pt x="1889" y="982"/>
                  </a:lnTo>
                  <a:lnTo>
                    <a:pt x="1744" y="982"/>
                  </a:lnTo>
                  <a:lnTo>
                    <a:pt x="1598" y="982"/>
                  </a:lnTo>
                  <a:lnTo>
                    <a:pt x="1521" y="982"/>
                  </a:lnTo>
                  <a:lnTo>
                    <a:pt x="1453" y="982"/>
                  </a:lnTo>
                  <a:lnTo>
                    <a:pt x="1288" y="993"/>
                  </a:lnTo>
                  <a:lnTo>
                    <a:pt x="1133" y="993"/>
                  </a:lnTo>
                  <a:lnTo>
                    <a:pt x="978" y="993"/>
                  </a:lnTo>
                  <a:lnTo>
                    <a:pt x="891" y="993"/>
                  </a:lnTo>
                  <a:lnTo>
                    <a:pt x="814" y="993"/>
                  </a:lnTo>
                  <a:lnTo>
                    <a:pt x="659" y="1004"/>
                  </a:lnTo>
                  <a:lnTo>
                    <a:pt x="523" y="1004"/>
                  </a:lnTo>
                  <a:lnTo>
                    <a:pt x="387" y="993"/>
                  </a:lnTo>
                  <a:lnTo>
                    <a:pt x="329" y="993"/>
                  </a:lnTo>
                  <a:lnTo>
                    <a:pt x="300" y="993"/>
                  </a:lnTo>
                  <a:lnTo>
                    <a:pt x="252" y="993"/>
                  </a:lnTo>
                  <a:lnTo>
                    <a:pt x="203" y="993"/>
                  </a:lnTo>
                  <a:lnTo>
                    <a:pt x="145" y="982"/>
                  </a:lnTo>
                  <a:lnTo>
                    <a:pt x="126" y="982"/>
                  </a:lnTo>
                  <a:lnTo>
                    <a:pt x="87" y="972"/>
                  </a:lnTo>
                  <a:lnTo>
                    <a:pt x="58" y="961"/>
                  </a:lnTo>
                  <a:lnTo>
                    <a:pt x="48" y="961"/>
                  </a:lnTo>
                  <a:lnTo>
                    <a:pt x="39" y="951"/>
                  </a:lnTo>
                  <a:lnTo>
                    <a:pt x="29" y="940"/>
                  </a:lnTo>
                  <a:lnTo>
                    <a:pt x="10" y="919"/>
                  </a:lnTo>
                  <a:lnTo>
                    <a:pt x="0" y="887"/>
                  </a:lnTo>
                  <a:lnTo>
                    <a:pt x="0" y="856"/>
                  </a:lnTo>
                  <a:lnTo>
                    <a:pt x="0" y="835"/>
                  </a:lnTo>
                  <a:lnTo>
                    <a:pt x="10" y="813"/>
                  </a:lnTo>
                  <a:lnTo>
                    <a:pt x="19" y="803"/>
                  </a:lnTo>
                  <a:lnTo>
                    <a:pt x="29" y="782"/>
                  </a:lnTo>
                  <a:lnTo>
                    <a:pt x="48" y="771"/>
                  </a:lnTo>
                  <a:lnTo>
                    <a:pt x="68" y="750"/>
                  </a:lnTo>
                  <a:lnTo>
                    <a:pt x="87" y="740"/>
                  </a:lnTo>
                  <a:lnTo>
                    <a:pt x="106" y="729"/>
                  </a:lnTo>
                  <a:lnTo>
                    <a:pt x="126" y="718"/>
                  </a:lnTo>
                  <a:lnTo>
                    <a:pt x="145" y="708"/>
                  </a:lnTo>
                  <a:lnTo>
                    <a:pt x="203" y="676"/>
                  </a:lnTo>
                  <a:lnTo>
                    <a:pt x="242" y="655"/>
                  </a:lnTo>
                  <a:lnTo>
                    <a:pt x="291" y="623"/>
                  </a:lnTo>
                  <a:lnTo>
                    <a:pt x="300" y="613"/>
                  </a:lnTo>
                  <a:lnTo>
                    <a:pt x="339" y="592"/>
                  </a:lnTo>
                  <a:lnTo>
                    <a:pt x="407" y="560"/>
                  </a:lnTo>
                  <a:lnTo>
                    <a:pt x="446" y="539"/>
                  </a:lnTo>
                  <a:lnTo>
                    <a:pt x="465" y="528"/>
                  </a:lnTo>
                  <a:lnTo>
                    <a:pt x="513" y="507"/>
                  </a:lnTo>
                  <a:lnTo>
                    <a:pt x="552" y="486"/>
                  </a:lnTo>
                  <a:lnTo>
                    <a:pt x="610" y="454"/>
                  </a:lnTo>
                  <a:lnTo>
                    <a:pt x="639" y="433"/>
                  </a:lnTo>
                  <a:lnTo>
                    <a:pt x="668" y="423"/>
                  </a:lnTo>
                  <a:lnTo>
                    <a:pt x="726" y="391"/>
                  </a:lnTo>
                  <a:lnTo>
                    <a:pt x="794" y="359"/>
                  </a:lnTo>
                  <a:lnTo>
                    <a:pt x="872" y="328"/>
                  </a:lnTo>
                  <a:lnTo>
                    <a:pt x="911" y="317"/>
                  </a:lnTo>
                  <a:lnTo>
                    <a:pt x="949" y="306"/>
                  </a:lnTo>
                  <a:lnTo>
                    <a:pt x="1027" y="275"/>
                  </a:lnTo>
                  <a:lnTo>
                    <a:pt x="1114" y="233"/>
                  </a:lnTo>
                  <a:lnTo>
                    <a:pt x="1201" y="190"/>
                  </a:lnTo>
                  <a:lnTo>
                    <a:pt x="1240" y="169"/>
                  </a:lnTo>
                  <a:lnTo>
                    <a:pt x="1288" y="148"/>
                  </a:lnTo>
                  <a:lnTo>
                    <a:pt x="1366" y="116"/>
                  </a:lnTo>
                  <a:lnTo>
                    <a:pt x="1443" y="85"/>
                  </a:lnTo>
                  <a:lnTo>
                    <a:pt x="1521" y="64"/>
                  </a:lnTo>
                  <a:lnTo>
                    <a:pt x="1560" y="53"/>
                  </a:lnTo>
                  <a:lnTo>
                    <a:pt x="1579" y="53"/>
                  </a:lnTo>
                  <a:lnTo>
                    <a:pt x="1608" y="42"/>
                  </a:lnTo>
                  <a:lnTo>
                    <a:pt x="1647" y="32"/>
                  </a:lnTo>
                  <a:lnTo>
                    <a:pt x="1666" y="32"/>
                  </a:lnTo>
                  <a:lnTo>
                    <a:pt x="1705" y="21"/>
                  </a:lnTo>
                  <a:lnTo>
                    <a:pt x="1715" y="21"/>
                  </a:lnTo>
                  <a:lnTo>
                    <a:pt x="1744" y="11"/>
                  </a:lnTo>
                  <a:lnTo>
                    <a:pt x="1763" y="11"/>
                  </a:lnTo>
                </a:path>
              </a:pathLst>
            </a:custGeom>
            <a:solidFill>
              <a:srgbClr val="CB4350"/>
            </a:solidFill>
            <a:ln>
              <a:noFill/>
            </a:ln>
            <a:extLst>
              <a:ext uri="{91240B29-F687-4F45-9708-019B960494DF}">
                <a14:hiddenLine xmlns:a14="http://schemas.microsoft.com/office/drawing/2010/main" w="15875">
                  <a:solidFill>
                    <a:srgbClr val="CC0000"/>
                  </a:solidFill>
                  <a:prstDash val="solid"/>
                  <a:round/>
                </a14:hiddenLine>
              </a:ext>
            </a:extLst>
          </p:spPr>
          <p:txBody>
            <a:bodyPr/>
            <a:lstStyle/>
            <a:p>
              <a:endParaRPr lang="zh-CN" altLang="en-US"/>
            </a:p>
          </p:txBody>
        </p:sp>
        <p:sp>
          <p:nvSpPr>
            <p:cNvPr id="12" name="Oval 8"/>
            <p:cNvSpPr>
              <a:spLocks noChangeArrowheads="1"/>
            </p:cNvSpPr>
            <p:nvPr/>
          </p:nvSpPr>
          <p:spPr bwMode="auto">
            <a:xfrm>
              <a:off x="1770" y="2123"/>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3" name="Oval 9"/>
            <p:cNvSpPr>
              <a:spLocks noChangeArrowheads="1"/>
            </p:cNvSpPr>
            <p:nvPr/>
          </p:nvSpPr>
          <p:spPr bwMode="auto">
            <a:xfrm>
              <a:off x="4251" y="2461"/>
              <a:ext cx="106"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4" name="Oval 10"/>
            <p:cNvSpPr>
              <a:spLocks noChangeArrowheads="1"/>
            </p:cNvSpPr>
            <p:nvPr/>
          </p:nvSpPr>
          <p:spPr bwMode="auto">
            <a:xfrm>
              <a:off x="4086" y="278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5" name="Oval 11"/>
            <p:cNvSpPr>
              <a:spLocks noChangeArrowheads="1"/>
            </p:cNvSpPr>
            <p:nvPr/>
          </p:nvSpPr>
          <p:spPr bwMode="auto">
            <a:xfrm>
              <a:off x="4706"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6" name="Oval 12"/>
            <p:cNvSpPr>
              <a:spLocks noChangeArrowheads="1"/>
            </p:cNvSpPr>
            <p:nvPr/>
          </p:nvSpPr>
          <p:spPr bwMode="auto">
            <a:xfrm>
              <a:off x="4580"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 name="Line 13"/>
            <p:cNvSpPr>
              <a:spLocks noChangeShapeType="1"/>
            </p:cNvSpPr>
            <p:nvPr/>
          </p:nvSpPr>
          <p:spPr bwMode="auto">
            <a:xfrm flipH="1">
              <a:off x="4115" y="2577"/>
              <a:ext cx="155"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4"/>
            <p:cNvSpPr>
              <a:spLocks noChangeShapeType="1"/>
            </p:cNvSpPr>
            <p:nvPr/>
          </p:nvSpPr>
          <p:spPr bwMode="auto">
            <a:xfrm>
              <a:off x="4338" y="2556"/>
              <a:ext cx="261" cy="2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5"/>
            <p:cNvSpPr>
              <a:spLocks noChangeShapeType="1"/>
            </p:cNvSpPr>
            <p:nvPr/>
          </p:nvSpPr>
          <p:spPr bwMode="auto">
            <a:xfrm>
              <a:off x="4115" y="2851"/>
              <a:ext cx="1" cy="338"/>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Line 16"/>
            <p:cNvSpPr>
              <a:spLocks noChangeShapeType="1"/>
            </p:cNvSpPr>
            <p:nvPr/>
          </p:nvSpPr>
          <p:spPr bwMode="auto">
            <a:xfrm>
              <a:off x="4628" y="2841"/>
              <a:ext cx="117"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Line 17"/>
            <p:cNvSpPr>
              <a:spLocks noChangeShapeType="1"/>
            </p:cNvSpPr>
            <p:nvPr/>
          </p:nvSpPr>
          <p:spPr bwMode="auto">
            <a:xfrm flipH="1">
              <a:off x="4444" y="2851"/>
              <a:ext cx="146"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Oval 18"/>
            <p:cNvSpPr>
              <a:spLocks noChangeArrowheads="1"/>
            </p:cNvSpPr>
            <p:nvPr/>
          </p:nvSpPr>
          <p:spPr bwMode="auto">
            <a:xfrm>
              <a:off x="1092"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 name="Oval 19"/>
            <p:cNvSpPr>
              <a:spLocks noChangeArrowheads="1"/>
            </p:cNvSpPr>
            <p:nvPr/>
          </p:nvSpPr>
          <p:spPr bwMode="auto">
            <a:xfrm>
              <a:off x="93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4" name="Oval 20"/>
            <p:cNvSpPr>
              <a:spLocks noChangeArrowheads="1"/>
            </p:cNvSpPr>
            <p:nvPr/>
          </p:nvSpPr>
          <p:spPr bwMode="auto">
            <a:xfrm>
              <a:off x="61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 name="Oval 21"/>
            <p:cNvSpPr>
              <a:spLocks noChangeArrowheads="1"/>
            </p:cNvSpPr>
            <p:nvPr/>
          </p:nvSpPr>
          <p:spPr bwMode="auto">
            <a:xfrm>
              <a:off x="81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 name="Oval 22"/>
            <p:cNvSpPr>
              <a:spLocks noChangeArrowheads="1"/>
            </p:cNvSpPr>
            <p:nvPr/>
          </p:nvSpPr>
          <p:spPr bwMode="auto">
            <a:xfrm>
              <a:off x="1228"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 name="Oval 23"/>
            <p:cNvSpPr>
              <a:spLocks noChangeArrowheads="1"/>
            </p:cNvSpPr>
            <p:nvPr/>
          </p:nvSpPr>
          <p:spPr bwMode="auto">
            <a:xfrm>
              <a:off x="1422" y="2788"/>
              <a:ext cx="67"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 name="Line 24"/>
            <p:cNvSpPr>
              <a:spLocks noChangeShapeType="1"/>
            </p:cNvSpPr>
            <p:nvPr/>
          </p:nvSpPr>
          <p:spPr bwMode="auto">
            <a:xfrm flipH="1">
              <a:off x="850" y="2566"/>
              <a:ext cx="242"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5"/>
            <p:cNvSpPr>
              <a:spLocks noChangeShapeType="1"/>
            </p:cNvSpPr>
            <p:nvPr/>
          </p:nvSpPr>
          <p:spPr bwMode="auto">
            <a:xfrm>
              <a:off x="1179" y="2566"/>
              <a:ext cx="262"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Line 26"/>
            <p:cNvSpPr>
              <a:spLocks noChangeShapeType="1"/>
            </p:cNvSpPr>
            <p:nvPr/>
          </p:nvSpPr>
          <p:spPr bwMode="auto">
            <a:xfrm flipH="1">
              <a:off x="676" y="2841"/>
              <a:ext cx="145"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a:off x="850" y="2841"/>
              <a:ext cx="12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28"/>
            <p:cNvSpPr>
              <a:spLocks noChangeShapeType="1"/>
            </p:cNvSpPr>
            <p:nvPr/>
          </p:nvSpPr>
          <p:spPr bwMode="auto">
            <a:xfrm flipH="1">
              <a:off x="1286"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Oval 29"/>
            <p:cNvSpPr>
              <a:spLocks noChangeArrowheads="1"/>
            </p:cNvSpPr>
            <p:nvPr/>
          </p:nvSpPr>
          <p:spPr bwMode="auto">
            <a:xfrm>
              <a:off x="2051"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4" name="Oval 30"/>
            <p:cNvSpPr>
              <a:spLocks noChangeArrowheads="1"/>
            </p:cNvSpPr>
            <p:nvPr/>
          </p:nvSpPr>
          <p:spPr bwMode="auto">
            <a:xfrm>
              <a:off x="1867" y="3200"/>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5" name="Oval 31"/>
            <p:cNvSpPr>
              <a:spLocks noChangeArrowheads="1"/>
            </p:cNvSpPr>
            <p:nvPr/>
          </p:nvSpPr>
          <p:spPr bwMode="auto">
            <a:xfrm>
              <a:off x="1577"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6" name="Oval 32"/>
            <p:cNvSpPr>
              <a:spLocks noChangeArrowheads="1"/>
            </p:cNvSpPr>
            <p:nvPr/>
          </p:nvSpPr>
          <p:spPr bwMode="auto">
            <a:xfrm>
              <a:off x="1896" y="2788"/>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 name="Oval 33"/>
            <p:cNvSpPr>
              <a:spLocks noChangeArrowheads="1"/>
            </p:cNvSpPr>
            <p:nvPr/>
          </p:nvSpPr>
          <p:spPr bwMode="auto">
            <a:xfrm>
              <a:off x="2507" y="3200"/>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 name="Oval 34"/>
            <p:cNvSpPr>
              <a:spLocks noChangeArrowheads="1"/>
            </p:cNvSpPr>
            <p:nvPr/>
          </p:nvSpPr>
          <p:spPr bwMode="auto">
            <a:xfrm>
              <a:off x="218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 name="Oval 35"/>
            <p:cNvSpPr>
              <a:spLocks noChangeArrowheads="1"/>
            </p:cNvSpPr>
            <p:nvPr/>
          </p:nvSpPr>
          <p:spPr bwMode="auto">
            <a:xfrm>
              <a:off x="238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0" name="Line 36"/>
            <p:cNvSpPr>
              <a:spLocks noChangeShapeType="1"/>
            </p:cNvSpPr>
            <p:nvPr/>
          </p:nvSpPr>
          <p:spPr bwMode="auto">
            <a:xfrm flipH="1">
              <a:off x="1935" y="2566"/>
              <a:ext cx="126"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37"/>
            <p:cNvSpPr>
              <a:spLocks noChangeShapeType="1"/>
            </p:cNvSpPr>
            <p:nvPr/>
          </p:nvSpPr>
          <p:spPr bwMode="auto">
            <a:xfrm>
              <a:off x="2139" y="2566"/>
              <a:ext cx="261"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38"/>
            <p:cNvSpPr>
              <a:spLocks noChangeShapeType="1"/>
            </p:cNvSpPr>
            <p:nvPr/>
          </p:nvSpPr>
          <p:spPr bwMode="auto">
            <a:xfrm>
              <a:off x="1916" y="2851"/>
              <a:ext cx="1" cy="34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39"/>
            <p:cNvSpPr>
              <a:spLocks noChangeShapeType="1"/>
            </p:cNvSpPr>
            <p:nvPr/>
          </p:nvSpPr>
          <p:spPr bwMode="auto">
            <a:xfrm>
              <a:off x="2429" y="2841"/>
              <a:ext cx="11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40"/>
            <p:cNvSpPr>
              <a:spLocks noChangeShapeType="1"/>
            </p:cNvSpPr>
            <p:nvPr/>
          </p:nvSpPr>
          <p:spPr bwMode="auto">
            <a:xfrm flipH="1">
              <a:off x="2245"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Oval 41"/>
            <p:cNvSpPr>
              <a:spLocks noChangeArrowheads="1"/>
            </p:cNvSpPr>
            <p:nvPr/>
          </p:nvSpPr>
          <p:spPr bwMode="auto">
            <a:xfrm>
              <a:off x="3272" y="2461"/>
              <a:ext cx="107" cy="126"/>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 name="Oval 42"/>
            <p:cNvSpPr>
              <a:spLocks noChangeArrowheads="1"/>
            </p:cNvSpPr>
            <p:nvPr/>
          </p:nvSpPr>
          <p:spPr bwMode="auto">
            <a:xfrm>
              <a:off x="2797" y="3200"/>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7" name="Oval 43"/>
            <p:cNvSpPr>
              <a:spLocks noChangeArrowheads="1"/>
            </p:cNvSpPr>
            <p:nvPr/>
          </p:nvSpPr>
          <p:spPr bwMode="auto">
            <a:xfrm>
              <a:off x="2991" y="2788"/>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48" name="Group 44"/>
            <p:cNvGrpSpPr/>
            <p:nvPr/>
          </p:nvGrpSpPr>
          <p:grpSpPr bwMode="auto">
            <a:xfrm>
              <a:off x="3408" y="2788"/>
              <a:ext cx="426" cy="539"/>
              <a:chOff x="3549" y="2490"/>
              <a:chExt cx="426" cy="539"/>
            </a:xfrm>
          </p:grpSpPr>
          <p:sp>
            <p:nvSpPr>
              <p:cNvPr id="193" name="Oval 45"/>
              <p:cNvSpPr>
                <a:spLocks noChangeArrowheads="1"/>
              </p:cNvSpPr>
              <p:nvPr/>
            </p:nvSpPr>
            <p:spPr bwMode="auto">
              <a:xfrm>
                <a:off x="3868" y="2902"/>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4" name="Oval 46"/>
              <p:cNvSpPr>
                <a:spLocks noChangeArrowheads="1"/>
              </p:cNvSpPr>
              <p:nvPr/>
            </p:nvSpPr>
            <p:spPr bwMode="auto">
              <a:xfrm>
                <a:off x="3549" y="2902"/>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5" name="Oval 47"/>
              <p:cNvSpPr>
                <a:spLocks noChangeArrowheads="1"/>
              </p:cNvSpPr>
              <p:nvPr/>
            </p:nvSpPr>
            <p:spPr bwMode="auto">
              <a:xfrm>
                <a:off x="3742" y="2490"/>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49" name="Line 48"/>
            <p:cNvSpPr>
              <a:spLocks noChangeShapeType="1"/>
            </p:cNvSpPr>
            <p:nvPr/>
          </p:nvSpPr>
          <p:spPr bwMode="auto">
            <a:xfrm flipH="1">
              <a:off x="3030" y="2566"/>
              <a:ext cx="242"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3359" y="2566"/>
              <a:ext cx="262"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 name="Line 50"/>
            <p:cNvSpPr>
              <a:spLocks noChangeShapeType="1"/>
            </p:cNvSpPr>
            <p:nvPr/>
          </p:nvSpPr>
          <p:spPr bwMode="auto">
            <a:xfrm flipH="1">
              <a:off x="2855" y="2841"/>
              <a:ext cx="14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 name="Line 51"/>
            <p:cNvSpPr>
              <a:spLocks noChangeShapeType="1"/>
            </p:cNvSpPr>
            <p:nvPr/>
          </p:nvSpPr>
          <p:spPr bwMode="auto">
            <a:xfrm>
              <a:off x="3030" y="2841"/>
              <a:ext cx="12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 name="Line 52"/>
            <p:cNvSpPr>
              <a:spLocks noChangeShapeType="1"/>
            </p:cNvSpPr>
            <p:nvPr/>
          </p:nvSpPr>
          <p:spPr bwMode="auto">
            <a:xfrm>
              <a:off x="3650" y="2841"/>
              <a:ext cx="116" cy="359"/>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53"/>
            <p:cNvSpPr>
              <a:spLocks noChangeShapeType="1"/>
            </p:cNvSpPr>
            <p:nvPr/>
          </p:nvSpPr>
          <p:spPr bwMode="auto">
            <a:xfrm flipH="1">
              <a:off x="3466" y="2851"/>
              <a:ext cx="145" cy="36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Oval 54"/>
            <p:cNvSpPr>
              <a:spLocks noChangeArrowheads="1"/>
            </p:cNvSpPr>
            <p:nvPr/>
          </p:nvSpPr>
          <p:spPr bwMode="auto">
            <a:xfrm>
              <a:off x="2662" y="1795"/>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6" name="Oval 55"/>
            <p:cNvSpPr>
              <a:spLocks noChangeArrowheads="1"/>
            </p:cNvSpPr>
            <p:nvPr/>
          </p:nvSpPr>
          <p:spPr bwMode="auto">
            <a:xfrm>
              <a:off x="3601" y="2123"/>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7" name="Line 56"/>
            <p:cNvSpPr>
              <a:spLocks noChangeShapeType="1"/>
            </p:cNvSpPr>
            <p:nvPr/>
          </p:nvSpPr>
          <p:spPr bwMode="auto">
            <a:xfrm flipH="1">
              <a:off x="1828" y="1880"/>
              <a:ext cx="834" cy="2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57"/>
            <p:cNvSpPr>
              <a:spLocks noChangeShapeType="1"/>
            </p:cNvSpPr>
            <p:nvPr/>
          </p:nvSpPr>
          <p:spPr bwMode="auto">
            <a:xfrm>
              <a:off x="2759" y="1880"/>
              <a:ext cx="852" cy="2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 name="Line 58"/>
            <p:cNvSpPr>
              <a:spLocks noChangeShapeType="1"/>
            </p:cNvSpPr>
            <p:nvPr/>
          </p:nvSpPr>
          <p:spPr bwMode="auto">
            <a:xfrm>
              <a:off x="1809" y="2175"/>
              <a:ext cx="252"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Line 59"/>
            <p:cNvSpPr>
              <a:spLocks noChangeShapeType="1"/>
            </p:cNvSpPr>
            <p:nvPr/>
          </p:nvSpPr>
          <p:spPr bwMode="auto">
            <a:xfrm flipH="1">
              <a:off x="1179" y="2165"/>
              <a:ext cx="591" cy="31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Line 60"/>
            <p:cNvSpPr>
              <a:spLocks noChangeShapeType="1"/>
            </p:cNvSpPr>
            <p:nvPr/>
          </p:nvSpPr>
          <p:spPr bwMode="auto">
            <a:xfrm>
              <a:off x="3650" y="2165"/>
              <a:ext cx="610" cy="31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Line 61"/>
            <p:cNvSpPr>
              <a:spLocks noChangeShapeType="1"/>
            </p:cNvSpPr>
            <p:nvPr/>
          </p:nvSpPr>
          <p:spPr bwMode="auto">
            <a:xfrm flipH="1">
              <a:off x="3359" y="2175"/>
              <a:ext cx="252" cy="307"/>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 name="Line 62"/>
            <p:cNvSpPr>
              <a:spLocks noChangeShapeType="1"/>
            </p:cNvSpPr>
            <p:nvPr/>
          </p:nvSpPr>
          <p:spPr bwMode="auto">
            <a:xfrm>
              <a:off x="1460" y="2841"/>
              <a:ext cx="155" cy="370"/>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Oval 63"/>
            <p:cNvSpPr>
              <a:spLocks noChangeArrowheads="1"/>
            </p:cNvSpPr>
            <p:nvPr/>
          </p:nvSpPr>
          <p:spPr bwMode="auto">
            <a:xfrm>
              <a:off x="714"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5" name="Oval 64"/>
            <p:cNvSpPr>
              <a:spLocks noChangeArrowheads="1"/>
            </p:cNvSpPr>
            <p:nvPr/>
          </p:nvSpPr>
          <p:spPr bwMode="auto">
            <a:xfrm>
              <a:off x="966"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6" name="Oval 65"/>
            <p:cNvSpPr>
              <a:spLocks noChangeArrowheads="1"/>
            </p:cNvSpPr>
            <p:nvPr/>
          </p:nvSpPr>
          <p:spPr bwMode="auto">
            <a:xfrm>
              <a:off x="1218"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7" name="Oval 66"/>
            <p:cNvSpPr>
              <a:spLocks noChangeArrowheads="1"/>
            </p:cNvSpPr>
            <p:nvPr/>
          </p:nvSpPr>
          <p:spPr bwMode="auto">
            <a:xfrm>
              <a:off x="1470"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8" name="Oval 67"/>
            <p:cNvSpPr>
              <a:spLocks noChangeArrowheads="1"/>
            </p:cNvSpPr>
            <p:nvPr/>
          </p:nvSpPr>
          <p:spPr bwMode="auto">
            <a:xfrm>
              <a:off x="1722" y="3876"/>
              <a:ext cx="10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9" name="Oval 68"/>
            <p:cNvSpPr>
              <a:spLocks noChangeArrowheads="1"/>
            </p:cNvSpPr>
            <p:nvPr/>
          </p:nvSpPr>
          <p:spPr bwMode="auto">
            <a:xfrm>
              <a:off x="2255" y="3865"/>
              <a:ext cx="11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0" name="Oval 69"/>
            <p:cNvSpPr>
              <a:spLocks noChangeArrowheads="1"/>
            </p:cNvSpPr>
            <p:nvPr/>
          </p:nvSpPr>
          <p:spPr bwMode="auto">
            <a:xfrm>
              <a:off x="2739" y="3876"/>
              <a:ext cx="116"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1" name="Oval 70"/>
            <p:cNvSpPr>
              <a:spLocks noChangeArrowheads="1"/>
            </p:cNvSpPr>
            <p:nvPr/>
          </p:nvSpPr>
          <p:spPr bwMode="auto">
            <a:xfrm>
              <a:off x="3010" y="3876"/>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2" name="Oval 71"/>
            <p:cNvSpPr>
              <a:spLocks noChangeArrowheads="1"/>
            </p:cNvSpPr>
            <p:nvPr/>
          </p:nvSpPr>
          <p:spPr bwMode="auto">
            <a:xfrm>
              <a:off x="3514" y="3876"/>
              <a:ext cx="11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3" name="Oval 72"/>
            <p:cNvSpPr>
              <a:spLocks noChangeArrowheads="1"/>
            </p:cNvSpPr>
            <p:nvPr/>
          </p:nvSpPr>
          <p:spPr bwMode="auto">
            <a:xfrm>
              <a:off x="4541"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4" name="Oval 73"/>
            <p:cNvSpPr>
              <a:spLocks noChangeArrowheads="1"/>
            </p:cNvSpPr>
            <p:nvPr/>
          </p:nvSpPr>
          <p:spPr bwMode="auto">
            <a:xfrm>
              <a:off x="4793" y="3876"/>
              <a:ext cx="107" cy="127"/>
            </a:xfrm>
            <a:prstGeom prst="ellipse">
              <a:avLst/>
            </a:prstGeom>
            <a:solidFill>
              <a:srgbClr val="FFFFFF"/>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5" name="Oval 74"/>
            <p:cNvSpPr>
              <a:spLocks noChangeArrowheads="1"/>
            </p:cNvSpPr>
            <p:nvPr/>
          </p:nvSpPr>
          <p:spPr bwMode="auto">
            <a:xfrm>
              <a:off x="1228"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6" name="Oval 75"/>
            <p:cNvSpPr>
              <a:spLocks noChangeArrowheads="1"/>
            </p:cNvSpPr>
            <p:nvPr/>
          </p:nvSpPr>
          <p:spPr bwMode="auto">
            <a:xfrm>
              <a:off x="908" y="3549"/>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77" name="Line 76"/>
            <p:cNvSpPr>
              <a:spLocks noChangeShapeType="1"/>
            </p:cNvSpPr>
            <p:nvPr/>
          </p:nvSpPr>
          <p:spPr bwMode="auto">
            <a:xfrm flipH="1">
              <a:off x="937" y="3316"/>
              <a:ext cx="49" cy="2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77"/>
            <p:cNvSpPr>
              <a:spLocks noChangeShapeType="1"/>
            </p:cNvSpPr>
            <p:nvPr/>
          </p:nvSpPr>
          <p:spPr bwMode="auto">
            <a:xfrm flipH="1">
              <a:off x="772" y="3612"/>
              <a:ext cx="155"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Line 78"/>
            <p:cNvSpPr>
              <a:spLocks noChangeShapeType="1"/>
            </p:cNvSpPr>
            <p:nvPr/>
          </p:nvSpPr>
          <p:spPr bwMode="auto">
            <a:xfrm>
              <a:off x="947" y="3612"/>
              <a:ext cx="68"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 name="Line 79"/>
            <p:cNvSpPr>
              <a:spLocks noChangeShapeType="1"/>
            </p:cNvSpPr>
            <p:nvPr/>
          </p:nvSpPr>
          <p:spPr bwMode="auto">
            <a:xfrm flipH="1">
              <a:off x="1257" y="3316"/>
              <a:ext cx="1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Line 80"/>
            <p:cNvSpPr>
              <a:spLocks noChangeShapeType="1"/>
            </p:cNvSpPr>
            <p:nvPr/>
          </p:nvSpPr>
          <p:spPr bwMode="auto">
            <a:xfrm>
              <a:off x="1257" y="3612"/>
              <a:ext cx="1"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Oval 81"/>
            <p:cNvSpPr>
              <a:spLocks noChangeArrowheads="1"/>
            </p:cNvSpPr>
            <p:nvPr/>
          </p:nvSpPr>
          <p:spPr bwMode="auto">
            <a:xfrm>
              <a:off x="1615" y="3549"/>
              <a:ext cx="5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83" name="Line 82"/>
            <p:cNvSpPr>
              <a:spLocks noChangeShapeType="1"/>
            </p:cNvSpPr>
            <p:nvPr/>
          </p:nvSpPr>
          <p:spPr bwMode="auto">
            <a:xfrm>
              <a:off x="1625" y="3316"/>
              <a:ext cx="10"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 name="Line 83"/>
            <p:cNvSpPr>
              <a:spLocks noChangeShapeType="1"/>
            </p:cNvSpPr>
            <p:nvPr/>
          </p:nvSpPr>
          <p:spPr bwMode="auto">
            <a:xfrm flipH="1">
              <a:off x="1528" y="3601"/>
              <a:ext cx="97"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5" name="Line 84"/>
            <p:cNvSpPr>
              <a:spLocks noChangeShapeType="1"/>
            </p:cNvSpPr>
            <p:nvPr/>
          </p:nvSpPr>
          <p:spPr bwMode="auto">
            <a:xfrm>
              <a:off x="1654" y="3601"/>
              <a:ext cx="97"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6" name="Oval 85"/>
            <p:cNvSpPr>
              <a:spLocks noChangeArrowheads="1"/>
            </p:cNvSpPr>
            <p:nvPr/>
          </p:nvSpPr>
          <p:spPr bwMode="auto">
            <a:xfrm>
              <a:off x="2158"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87" name="Line 86"/>
            <p:cNvSpPr>
              <a:spLocks noChangeShapeType="1"/>
            </p:cNvSpPr>
            <p:nvPr/>
          </p:nvSpPr>
          <p:spPr bwMode="auto">
            <a:xfrm flipH="1">
              <a:off x="2187" y="3316"/>
              <a:ext cx="3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Line 87"/>
            <p:cNvSpPr>
              <a:spLocks noChangeShapeType="1"/>
            </p:cNvSpPr>
            <p:nvPr/>
          </p:nvSpPr>
          <p:spPr bwMode="auto">
            <a:xfrm flipH="1">
              <a:off x="2042" y="3580"/>
              <a:ext cx="135"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 name="Line 88"/>
            <p:cNvSpPr>
              <a:spLocks noChangeShapeType="1"/>
            </p:cNvSpPr>
            <p:nvPr/>
          </p:nvSpPr>
          <p:spPr bwMode="auto">
            <a:xfrm>
              <a:off x="2197" y="3591"/>
              <a:ext cx="97" cy="2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 name="Oval 89"/>
            <p:cNvSpPr>
              <a:spLocks noChangeArrowheads="1"/>
            </p:cNvSpPr>
            <p:nvPr/>
          </p:nvSpPr>
          <p:spPr bwMode="auto">
            <a:xfrm>
              <a:off x="2526"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1" name="Line 90"/>
            <p:cNvSpPr>
              <a:spLocks noChangeShapeType="1"/>
            </p:cNvSpPr>
            <p:nvPr/>
          </p:nvSpPr>
          <p:spPr bwMode="auto">
            <a:xfrm>
              <a:off x="2555" y="3327"/>
              <a:ext cx="1" cy="21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a:off x="2555" y="3612"/>
              <a:ext cx="1"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Oval 92"/>
            <p:cNvSpPr>
              <a:spLocks noChangeArrowheads="1"/>
            </p:cNvSpPr>
            <p:nvPr/>
          </p:nvSpPr>
          <p:spPr bwMode="auto">
            <a:xfrm>
              <a:off x="2817" y="3549"/>
              <a:ext cx="68" cy="63"/>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4" name="Line 93"/>
            <p:cNvSpPr>
              <a:spLocks noChangeShapeType="1"/>
            </p:cNvSpPr>
            <p:nvPr/>
          </p:nvSpPr>
          <p:spPr bwMode="auto">
            <a:xfrm>
              <a:off x="2846" y="3316"/>
              <a:ext cx="1" cy="22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Line 94"/>
            <p:cNvSpPr>
              <a:spLocks noChangeShapeType="1"/>
            </p:cNvSpPr>
            <p:nvPr/>
          </p:nvSpPr>
          <p:spPr bwMode="auto">
            <a:xfrm flipH="1">
              <a:off x="2797" y="3601"/>
              <a:ext cx="29" cy="2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6" name="Oval 95"/>
            <p:cNvSpPr>
              <a:spLocks noChangeArrowheads="1"/>
            </p:cNvSpPr>
            <p:nvPr/>
          </p:nvSpPr>
          <p:spPr bwMode="auto">
            <a:xfrm>
              <a:off x="3398"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97" name="Line 96"/>
            <p:cNvSpPr>
              <a:spLocks noChangeShapeType="1"/>
            </p:cNvSpPr>
            <p:nvPr/>
          </p:nvSpPr>
          <p:spPr bwMode="auto">
            <a:xfrm>
              <a:off x="2855" y="3591"/>
              <a:ext cx="185" cy="2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 name="Line 97"/>
            <p:cNvSpPr>
              <a:spLocks noChangeShapeType="1"/>
            </p:cNvSpPr>
            <p:nvPr/>
          </p:nvSpPr>
          <p:spPr bwMode="auto">
            <a:xfrm flipH="1">
              <a:off x="3427" y="3316"/>
              <a:ext cx="29"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9" name="Line 98"/>
            <p:cNvSpPr>
              <a:spLocks noChangeShapeType="1"/>
            </p:cNvSpPr>
            <p:nvPr/>
          </p:nvSpPr>
          <p:spPr bwMode="auto">
            <a:xfrm flipH="1">
              <a:off x="3330" y="3601"/>
              <a:ext cx="87"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 name="Line 99"/>
            <p:cNvSpPr>
              <a:spLocks noChangeShapeType="1"/>
            </p:cNvSpPr>
            <p:nvPr/>
          </p:nvSpPr>
          <p:spPr bwMode="auto">
            <a:xfrm>
              <a:off x="3437" y="3601"/>
              <a:ext cx="126"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Oval 100"/>
            <p:cNvSpPr>
              <a:spLocks noChangeArrowheads="1"/>
            </p:cNvSpPr>
            <p:nvPr/>
          </p:nvSpPr>
          <p:spPr bwMode="auto">
            <a:xfrm>
              <a:off x="4735" y="3538"/>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02" name="Line 101"/>
            <p:cNvSpPr>
              <a:spLocks noChangeShapeType="1"/>
            </p:cNvSpPr>
            <p:nvPr/>
          </p:nvSpPr>
          <p:spPr bwMode="auto">
            <a:xfrm>
              <a:off x="4764" y="3316"/>
              <a:ext cx="1" cy="23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102"/>
            <p:cNvSpPr>
              <a:spLocks noChangeShapeType="1"/>
            </p:cNvSpPr>
            <p:nvPr/>
          </p:nvSpPr>
          <p:spPr bwMode="auto">
            <a:xfrm>
              <a:off x="4774" y="3601"/>
              <a:ext cx="58"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Line 103"/>
            <p:cNvSpPr>
              <a:spLocks noChangeShapeType="1"/>
            </p:cNvSpPr>
            <p:nvPr/>
          </p:nvSpPr>
          <p:spPr bwMode="auto">
            <a:xfrm flipH="1">
              <a:off x="4619" y="3591"/>
              <a:ext cx="135" cy="296"/>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Oval 104"/>
            <p:cNvSpPr>
              <a:spLocks noChangeArrowheads="1"/>
            </p:cNvSpPr>
            <p:nvPr/>
          </p:nvSpPr>
          <p:spPr bwMode="auto">
            <a:xfrm>
              <a:off x="3747" y="3549"/>
              <a:ext cx="68" cy="74"/>
            </a:xfrm>
            <a:prstGeom prst="ellipse">
              <a:avLst/>
            </a:prstGeom>
            <a:solidFill>
              <a:srgbClr val="000000"/>
            </a:solidFill>
            <a:ln w="15875">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06" name="Line 105"/>
            <p:cNvSpPr>
              <a:spLocks noChangeShapeType="1"/>
            </p:cNvSpPr>
            <p:nvPr/>
          </p:nvSpPr>
          <p:spPr bwMode="auto">
            <a:xfrm>
              <a:off x="3776" y="3316"/>
              <a:ext cx="1" cy="25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 name="Line 106"/>
            <p:cNvSpPr>
              <a:spLocks noChangeShapeType="1"/>
            </p:cNvSpPr>
            <p:nvPr/>
          </p:nvSpPr>
          <p:spPr bwMode="auto">
            <a:xfrm>
              <a:off x="3776" y="3601"/>
              <a:ext cx="39" cy="27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107"/>
            <p:cNvSpPr>
              <a:spLocks noChangeShapeType="1"/>
            </p:cNvSpPr>
            <p:nvPr/>
          </p:nvSpPr>
          <p:spPr bwMode="auto">
            <a:xfrm>
              <a:off x="792" y="3982"/>
              <a:ext cx="29"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 name="Line 108"/>
            <p:cNvSpPr>
              <a:spLocks noChangeShapeType="1"/>
            </p:cNvSpPr>
            <p:nvPr/>
          </p:nvSpPr>
          <p:spPr bwMode="auto">
            <a:xfrm>
              <a:off x="1015" y="3992"/>
              <a:ext cx="1"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109"/>
            <p:cNvSpPr>
              <a:spLocks noChangeShapeType="1"/>
            </p:cNvSpPr>
            <p:nvPr/>
          </p:nvSpPr>
          <p:spPr bwMode="auto">
            <a:xfrm flipH="1">
              <a:off x="666" y="3971"/>
              <a:ext cx="58"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Line 110"/>
            <p:cNvSpPr>
              <a:spLocks noChangeShapeType="1"/>
            </p:cNvSpPr>
            <p:nvPr/>
          </p:nvSpPr>
          <p:spPr bwMode="auto">
            <a:xfrm flipH="1">
              <a:off x="627" y="4077"/>
              <a:ext cx="20" cy="3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 name="Line 111"/>
            <p:cNvSpPr>
              <a:spLocks noChangeShapeType="1"/>
            </p:cNvSpPr>
            <p:nvPr/>
          </p:nvSpPr>
          <p:spPr bwMode="auto">
            <a:xfrm flipH="1">
              <a:off x="588" y="4140"/>
              <a:ext cx="2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 name="Line 112"/>
            <p:cNvSpPr>
              <a:spLocks noChangeShapeType="1"/>
            </p:cNvSpPr>
            <p:nvPr/>
          </p:nvSpPr>
          <p:spPr bwMode="auto">
            <a:xfrm>
              <a:off x="821" y="4087"/>
              <a:ext cx="19"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Line 113"/>
            <p:cNvSpPr>
              <a:spLocks noChangeShapeType="1"/>
            </p:cNvSpPr>
            <p:nvPr/>
          </p:nvSpPr>
          <p:spPr bwMode="auto">
            <a:xfrm>
              <a:off x="850" y="4151"/>
              <a:ext cx="1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5" name="Line 114"/>
            <p:cNvSpPr>
              <a:spLocks noChangeShapeType="1"/>
            </p:cNvSpPr>
            <p:nvPr/>
          </p:nvSpPr>
          <p:spPr bwMode="auto">
            <a:xfrm>
              <a:off x="1015" y="4087"/>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 name="Line 115"/>
            <p:cNvSpPr>
              <a:spLocks noChangeShapeType="1"/>
            </p:cNvSpPr>
            <p:nvPr/>
          </p:nvSpPr>
          <p:spPr bwMode="auto">
            <a:xfrm>
              <a:off x="1015" y="4172"/>
              <a:ext cx="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7" name="Line 116"/>
            <p:cNvSpPr>
              <a:spLocks noChangeShapeType="1"/>
            </p:cNvSpPr>
            <p:nvPr/>
          </p:nvSpPr>
          <p:spPr bwMode="auto">
            <a:xfrm flipH="1">
              <a:off x="1441" y="3982"/>
              <a:ext cx="48" cy="9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8" name="Line 117"/>
            <p:cNvSpPr>
              <a:spLocks noChangeShapeType="1"/>
            </p:cNvSpPr>
            <p:nvPr/>
          </p:nvSpPr>
          <p:spPr bwMode="auto">
            <a:xfrm>
              <a:off x="1548" y="3982"/>
              <a:ext cx="29" cy="9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118"/>
            <p:cNvSpPr>
              <a:spLocks noChangeShapeType="1"/>
            </p:cNvSpPr>
            <p:nvPr/>
          </p:nvSpPr>
          <p:spPr bwMode="auto">
            <a:xfrm>
              <a:off x="1596" y="4108"/>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119"/>
            <p:cNvSpPr>
              <a:spLocks noChangeShapeType="1"/>
            </p:cNvSpPr>
            <p:nvPr/>
          </p:nvSpPr>
          <p:spPr bwMode="auto">
            <a:xfrm>
              <a:off x="1625" y="4203"/>
              <a:ext cx="19"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120"/>
            <p:cNvSpPr>
              <a:spLocks noChangeShapeType="1"/>
            </p:cNvSpPr>
            <p:nvPr/>
          </p:nvSpPr>
          <p:spPr bwMode="auto">
            <a:xfrm flipH="1">
              <a:off x="1402" y="4098"/>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 name="Line 121"/>
            <p:cNvSpPr>
              <a:spLocks noChangeShapeType="1"/>
            </p:cNvSpPr>
            <p:nvPr/>
          </p:nvSpPr>
          <p:spPr bwMode="auto">
            <a:xfrm flipH="1">
              <a:off x="1363" y="4172"/>
              <a:ext cx="30"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 name="Line 122"/>
            <p:cNvSpPr>
              <a:spLocks noChangeShapeType="1"/>
            </p:cNvSpPr>
            <p:nvPr/>
          </p:nvSpPr>
          <p:spPr bwMode="auto">
            <a:xfrm>
              <a:off x="1770" y="3992"/>
              <a:ext cx="10" cy="7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 name="Line 123"/>
            <p:cNvSpPr>
              <a:spLocks noChangeShapeType="1"/>
            </p:cNvSpPr>
            <p:nvPr/>
          </p:nvSpPr>
          <p:spPr bwMode="auto">
            <a:xfrm>
              <a:off x="1780" y="4119"/>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5" name="Line 124"/>
            <p:cNvSpPr>
              <a:spLocks noChangeShapeType="1"/>
            </p:cNvSpPr>
            <p:nvPr/>
          </p:nvSpPr>
          <p:spPr bwMode="auto">
            <a:xfrm>
              <a:off x="1780" y="4214"/>
              <a:ext cx="1"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Line 125"/>
            <p:cNvSpPr>
              <a:spLocks noChangeShapeType="1"/>
            </p:cNvSpPr>
            <p:nvPr/>
          </p:nvSpPr>
          <p:spPr bwMode="auto">
            <a:xfrm flipH="1">
              <a:off x="2245" y="3982"/>
              <a:ext cx="39"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Line 126"/>
            <p:cNvSpPr>
              <a:spLocks noChangeShapeType="1"/>
            </p:cNvSpPr>
            <p:nvPr/>
          </p:nvSpPr>
          <p:spPr bwMode="auto">
            <a:xfrm flipH="1">
              <a:off x="2216" y="4098"/>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Line 127"/>
            <p:cNvSpPr>
              <a:spLocks noChangeShapeType="1"/>
            </p:cNvSpPr>
            <p:nvPr/>
          </p:nvSpPr>
          <p:spPr bwMode="auto">
            <a:xfrm flipH="1">
              <a:off x="2168" y="4182"/>
              <a:ext cx="2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Line 128"/>
            <p:cNvSpPr>
              <a:spLocks noChangeShapeType="1"/>
            </p:cNvSpPr>
            <p:nvPr/>
          </p:nvSpPr>
          <p:spPr bwMode="auto">
            <a:xfrm>
              <a:off x="2332" y="3982"/>
              <a:ext cx="39" cy="7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0" name="Line 129"/>
            <p:cNvSpPr>
              <a:spLocks noChangeShapeType="1"/>
            </p:cNvSpPr>
            <p:nvPr/>
          </p:nvSpPr>
          <p:spPr bwMode="auto">
            <a:xfrm>
              <a:off x="2390" y="4087"/>
              <a:ext cx="20"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Line 130"/>
            <p:cNvSpPr>
              <a:spLocks noChangeShapeType="1"/>
            </p:cNvSpPr>
            <p:nvPr/>
          </p:nvSpPr>
          <p:spPr bwMode="auto">
            <a:xfrm>
              <a:off x="2429" y="4172"/>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Line 131"/>
            <p:cNvSpPr>
              <a:spLocks noChangeShapeType="1"/>
            </p:cNvSpPr>
            <p:nvPr/>
          </p:nvSpPr>
          <p:spPr bwMode="auto">
            <a:xfrm>
              <a:off x="2788" y="3992"/>
              <a:ext cx="1"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3" name="Line 132"/>
            <p:cNvSpPr>
              <a:spLocks noChangeShapeType="1"/>
            </p:cNvSpPr>
            <p:nvPr/>
          </p:nvSpPr>
          <p:spPr bwMode="auto">
            <a:xfrm>
              <a:off x="2788" y="4108"/>
              <a:ext cx="1"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4" name="Line 133"/>
            <p:cNvSpPr>
              <a:spLocks noChangeShapeType="1"/>
            </p:cNvSpPr>
            <p:nvPr/>
          </p:nvSpPr>
          <p:spPr bwMode="auto">
            <a:xfrm>
              <a:off x="2788" y="4193"/>
              <a:ext cx="1"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5" name="Line 134"/>
            <p:cNvSpPr>
              <a:spLocks noChangeShapeType="1"/>
            </p:cNvSpPr>
            <p:nvPr/>
          </p:nvSpPr>
          <p:spPr bwMode="auto">
            <a:xfrm flipH="1">
              <a:off x="3030" y="3992"/>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6" name="Line 135"/>
            <p:cNvSpPr>
              <a:spLocks noChangeShapeType="1"/>
            </p:cNvSpPr>
            <p:nvPr/>
          </p:nvSpPr>
          <p:spPr bwMode="auto">
            <a:xfrm flipH="1">
              <a:off x="3001" y="4077"/>
              <a:ext cx="19"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7" name="Line 136"/>
            <p:cNvSpPr>
              <a:spLocks noChangeShapeType="1"/>
            </p:cNvSpPr>
            <p:nvPr/>
          </p:nvSpPr>
          <p:spPr bwMode="auto">
            <a:xfrm flipH="1">
              <a:off x="2972" y="4172"/>
              <a:ext cx="19"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Line 137"/>
            <p:cNvSpPr>
              <a:spLocks noChangeShapeType="1"/>
            </p:cNvSpPr>
            <p:nvPr/>
          </p:nvSpPr>
          <p:spPr bwMode="auto">
            <a:xfrm>
              <a:off x="3088" y="3982"/>
              <a:ext cx="39"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9" name="Line 138"/>
            <p:cNvSpPr>
              <a:spLocks noChangeShapeType="1"/>
            </p:cNvSpPr>
            <p:nvPr/>
          </p:nvSpPr>
          <p:spPr bwMode="auto">
            <a:xfrm>
              <a:off x="3146" y="4077"/>
              <a:ext cx="20"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0" name="Line 139"/>
            <p:cNvSpPr>
              <a:spLocks noChangeShapeType="1"/>
            </p:cNvSpPr>
            <p:nvPr/>
          </p:nvSpPr>
          <p:spPr bwMode="auto">
            <a:xfrm>
              <a:off x="3175" y="4161"/>
              <a:ext cx="29"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1" name="Line 140"/>
            <p:cNvSpPr>
              <a:spLocks noChangeShapeType="1"/>
            </p:cNvSpPr>
            <p:nvPr/>
          </p:nvSpPr>
          <p:spPr bwMode="auto">
            <a:xfrm>
              <a:off x="3563" y="3992"/>
              <a:ext cx="1"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2" name="Line 141"/>
            <p:cNvSpPr>
              <a:spLocks noChangeShapeType="1"/>
            </p:cNvSpPr>
            <p:nvPr/>
          </p:nvSpPr>
          <p:spPr bwMode="auto">
            <a:xfrm>
              <a:off x="3572" y="4098"/>
              <a:ext cx="1" cy="4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 name="Line 142"/>
            <p:cNvSpPr>
              <a:spLocks noChangeShapeType="1"/>
            </p:cNvSpPr>
            <p:nvPr/>
          </p:nvSpPr>
          <p:spPr bwMode="auto">
            <a:xfrm>
              <a:off x="3572" y="4161"/>
              <a:ext cx="1" cy="5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 name="Line 143"/>
            <p:cNvSpPr>
              <a:spLocks noChangeShapeType="1"/>
            </p:cNvSpPr>
            <p:nvPr/>
          </p:nvSpPr>
          <p:spPr bwMode="auto">
            <a:xfrm>
              <a:off x="4879" y="3990"/>
              <a:ext cx="58" cy="8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Line 144"/>
            <p:cNvSpPr>
              <a:spLocks noChangeShapeType="1"/>
            </p:cNvSpPr>
            <p:nvPr/>
          </p:nvSpPr>
          <p:spPr bwMode="auto">
            <a:xfrm>
              <a:off x="4958" y="4111"/>
              <a:ext cx="3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 name="Line 145"/>
            <p:cNvSpPr>
              <a:spLocks noChangeShapeType="1"/>
            </p:cNvSpPr>
            <p:nvPr/>
          </p:nvSpPr>
          <p:spPr bwMode="auto">
            <a:xfrm>
              <a:off x="4993" y="4176"/>
              <a:ext cx="20" cy="3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7" name="Line 146"/>
            <p:cNvSpPr>
              <a:spLocks noChangeShapeType="1"/>
            </p:cNvSpPr>
            <p:nvPr/>
          </p:nvSpPr>
          <p:spPr bwMode="auto">
            <a:xfrm flipH="1">
              <a:off x="4783" y="3982"/>
              <a:ext cx="30" cy="10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8" name="Line 147"/>
            <p:cNvSpPr>
              <a:spLocks noChangeShapeType="1"/>
            </p:cNvSpPr>
            <p:nvPr/>
          </p:nvSpPr>
          <p:spPr bwMode="auto">
            <a:xfrm flipH="1">
              <a:off x="4764" y="4119"/>
              <a:ext cx="19"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9" name="Line 148"/>
            <p:cNvSpPr>
              <a:spLocks noChangeShapeType="1"/>
            </p:cNvSpPr>
            <p:nvPr/>
          </p:nvSpPr>
          <p:spPr bwMode="auto">
            <a:xfrm flipH="1">
              <a:off x="4745" y="4203"/>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0" name="Line 149"/>
            <p:cNvSpPr>
              <a:spLocks noChangeShapeType="1"/>
            </p:cNvSpPr>
            <p:nvPr/>
          </p:nvSpPr>
          <p:spPr bwMode="auto">
            <a:xfrm>
              <a:off x="4609" y="3992"/>
              <a:ext cx="19" cy="64"/>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1" name="Line 150"/>
            <p:cNvSpPr>
              <a:spLocks noChangeShapeType="1"/>
            </p:cNvSpPr>
            <p:nvPr/>
          </p:nvSpPr>
          <p:spPr bwMode="auto">
            <a:xfrm>
              <a:off x="4638" y="4077"/>
              <a:ext cx="20" cy="6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2" name="Line 151"/>
            <p:cNvSpPr>
              <a:spLocks noChangeShapeType="1"/>
            </p:cNvSpPr>
            <p:nvPr/>
          </p:nvSpPr>
          <p:spPr bwMode="auto">
            <a:xfrm>
              <a:off x="4667" y="4172"/>
              <a:ext cx="20" cy="31"/>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3" name="Line 152"/>
            <p:cNvSpPr>
              <a:spLocks noChangeShapeType="1"/>
            </p:cNvSpPr>
            <p:nvPr/>
          </p:nvSpPr>
          <p:spPr bwMode="auto">
            <a:xfrm flipH="1">
              <a:off x="4522" y="3971"/>
              <a:ext cx="29" cy="85"/>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4" name="Line 153"/>
            <p:cNvSpPr>
              <a:spLocks noChangeShapeType="1"/>
            </p:cNvSpPr>
            <p:nvPr/>
          </p:nvSpPr>
          <p:spPr bwMode="auto">
            <a:xfrm flipH="1">
              <a:off x="4503" y="4087"/>
              <a:ext cx="19" cy="43"/>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5" name="Line 154"/>
            <p:cNvSpPr>
              <a:spLocks noChangeShapeType="1"/>
            </p:cNvSpPr>
            <p:nvPr/>
          </p:nvSpPr>
          <p:spPr bwMode="auto">
            <a:xfrm flipH="1">
              <a:off x="4483" y="4151"/>
              <a:ext cx="20" cy="52"/>
            </a:xfrm>
            <a:prstGeom prst="line">
              <a:avLst/>
            </a:prstGeom>
            <a:noFill/>
            <a:ln w="1587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Rectangle 155"/>
            <p:cNvSpPr>
              <a:spLocks noChangeArrowheads="1"/>
            </p:cNvSpPr>
            <p:nvPr/>
          </p:nvSpPr>
          <p:spPr bwMode="auto">
            <a:xfrm>
              <a:off x="1238" y="3876"/>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157" name="Rectangle 156"/>
            <p:cNvSpPr>
              <a:spLocks noChangeArrowheads="1"/>
            </p:cNvSpPr>
            <p:nvPr/>
          </p:nvSpPr>
          <p:spPr bwMode="auto">
            <a:xfrm>
              <a:off x="637" y="321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158" name="Rectangle 157"/>
            <p:cNvSpPr>
              <a:spLocks noChangeArrowheads="1"/>
            </p:cNvSpPr>
            <p:nvPr/>
          </p:nvSpPr>
          <p:spPr bwMode="auto">
            <a:xfrm>
              <a:off x="1896" y="3200"/>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nvGrpSpPr>
            <p:cNvPr id="159" name="Group 158"/>
            <p:cNvGrpSpPr/>
            <p:nvPr/>
          </p:nvGrpSpPr>
          <p:grpSpPr bwMode="auto">
            <a:xfrm>
              <a:off x="4355" y="3194"/>
              <a:ext cx="160" cy="184"/>
              <a:chOff x="4504" y="2916"/>
              <a:chExt cx="160" cy="184"/>
            </a:xfrm>
          </p:grpSpPr>
          <p:sp>
            <p:nvSpPr>
              <p:cNvPr id="191" name="Rectangle 15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2" name="Rectangle 16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sp>
          <p:nvSpPr>
            <p:cNvPr id="160" name="Rectangle 161"/>
            <p:cNvSpPr>
              <a:spLocks noChangeArrowheads="1"/>
            </p:cNvSpPr>
            <p:nvPr/>
          </p:nvSpPr>
          <p:spPr bwMode="auto">
            <a:xfrm>
              <a:off x="4194" y="1681"/>
              <a:ext cx="1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164" name="Group 165"/>
            <p:cNvGrpSpPr/>
            <p:nvPr/>
          </p:nvGrpSpPr>
          <p:grpSpPr bwMode="auto">
            <a:xfrm>
              <a:off x="4035" y="3194"/>
              <a:ext cx="160" cy="184"/>
              <a:chOff x="4504" y="2916"/>
              <a:chExt cx="160" cy="184"/>
            </a:xfrm>
          </p:grpSpPr>
          <p:sp>
            <p:nvSpPr>
              <p:cNvPr id="189" name="Rectangle 16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90" name="Rectangle 16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5" name="Group 168"/>
            <p:cNvGrpSpPr/>
            <p:nvPr/>
          </p:nvGrpSpPr>
          <p:grpSpPr bwMode="auto">
            <a:xfrm>
              <a:off x="3739" y="3874"/>
              <a:ext cx="160" cy="184"/>
              <a:chOff x="4504" y="2916"/>
              <a:chExt cx="160" cy="184"/>
            </a:xfrm>
          </p:grpSpPr>
          <p:sp>
            <p:nvSpPr>
              <p:cNvPr id="187" name="Rectangle 16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8" name="Rectangle 17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6" name="Group 171"/>
            <p:cNvGrpSpPr/>
            <p:nvPr/>
          </p:nvGrpSpPr>
          <p:grpSpPr bwMode="auto">
            <a:xfrm>
              <a:off x="3247" y="3866"/>
              <a:ext cx="160" cy="184"/>
              <a:chOff x="4504" y="2916"/>
              <a:chExt cx="160" cy="184"/>
            </a:xfrm>
          </p:grpSpPr>
          <p:sp>
            <p:nvSpPr>
              <p:cNvPr id="185" name="Rectangle 17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6" name="Rectangle 17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7" name="Group 174"/>
            <p:cNvGrpSpPr/>
            <p:nvPr/>
          </p:nvGrpSpPr>
          <p:grpSpPr bwMode="auto">
            <a:xfrm>
              <a:off x="3075" y="3190"/>
              <a:ext cx="160" cy="184"/>
              <a:chOff x="4504" y="2916"/>
              <a:chExt cx="160" cy="184"/>
            </a:xfrm>
          </p:grpSpPr>
          <p:sp>
            <p:nvSpPr>
              <p:cNvPr id="183" name="Rectangle 17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4" name="Rectangle 17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8" name="Group 177"/>
            <p:cNvGrpSpPr/>
            <p:nvPr/>
          </p:nvGrpSpPr>
          <p:grpSpPr bwMode="auto">
            <a:xfrm>
              <a:off x="2479" y="3854"/>
              <a:ext cx="160" cy="184"/>
              <a:chOff x="4504" y="2916"/>
              <a:chExt cx="160" cy="184"/>
            </a:xfrm>
          </p:grpSpPr>
          <p:sp>
            <p:nvSpPr>
              <p:cNvPr id="181" name="Rectangle 17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2" name="Rectangle 17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69" name="Group 180"/>
            <p:cNvGrpSpPr/>
            <p:nvPr/>
          </p:nvGrpSpPr>
          <p:grpSpPr bwMode="auto">
            <a:xfrm>
              <a:off x="1963" y="3862"/>
              <a:ext cx="160" cy="184"/>
              <a:chOff x="4504" y="2916"/>
              <a:chExt cx="160" cy="184"/>
            </a:xfrm>
          </p:grpSpPr>
          <p:sp>
            <p:nvSpPr>
              <p:cNvPr id="179" name="Rectangle 18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80" name="Rectangle 18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0" name="Group 183"/>
            <p:cNvGrpSpPr/>
            <p:nvPr/>
          </p:nvGrpSpPr>
          <p:grpSpPr bwMode="auto">
            <a:xfrm>
              <a:off x="1839" y="3178"/>
              <a:ext cx="160" cy="184"/>
              <a:chOff x="4504" y="2916"/>
              <a:chExt cx="160" cy="184"/>
            </a:xfrm>
          </p:grpSpPr>
          <p:sp>
            <p:nvSpPr>
              <p:cNvPr id="177" name="Rectangle 18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8" name="Rectangle 18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1" name="Group 186"/>
            <p:cNvGrpSpPr/>
            <p:nvPr/>
          </p:nvGrpSpPr>
          <p:grpSpPr bwMode="auto">
            <a:xfrm>
              <a:off x="1183" y="3866"/>
              <a:ext cx="160" cy="184"/>
              <a:chOff x="4504" y="2916"/>
              <a:chExt cx="160" cy="184"/>
            </a:xfrm>
          </p:grpSpPr>
          <p:sp>
            <p:nvSpPr>
              <p:cNvPr id="175" name="Rectangle 18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6" name="Rectangle 18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172" name="Group 189"/>
            <p:cNvGrpSpPr/>
            <p:nvPr/>
          </p:nvGrpSpPr>
          <p:grpSpPr bwMode="auto">
            <a:xfrm>
              <a:off x="591" y="3174"/>
              <a:ext cx="160" cy="184"/>
              <a:chOff x="4504" y="2916"/>
              <a:chExt cx="160" cy="184"/>
            </a:xfrm>
          </p:grpSpPr>
          <p:sp>
            <p:nvSpPr>
              <p:cNvPr id="173" name="Rectangle 19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174" name="Rectangle 19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mc:AlternateContent xmlns:mc="http://schemas.openxmlformats.org/markup-compatibility/2006" xmlns:a14="http://schemas.microsoft.com/office/drawing/2010/main">
        <mc:Choice Requires="a14">
          <p:sp>
            <p:nvSpPr>
              <p:cNvPr id="196" name="文本框 195"/>
              <p:cNvSpPr txBox="1"/>
              <p:nvPr/>
            </p:nvSpPr>
            <p:spPr>
              <a:xfrm>
                <a:off x="4520406" y="2074345"/>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20406" y="2074345"/>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7" name="文本框 196"/>
              <p:cNvSpPr txBox="1"/>
              <p:nvPr/>
            </p:nvSpPr>
            <p:spPr>
              <a:xfrm>
                <a:off x="5996782" y="2655042"/>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197" name="文本框 196"/>
              <p:cNvSpPr txBox="1">
                <a:spLocks noRot="1" noChangeAspect="1" noMove="1" noResize="1" noEditPoints="1" noAdjustHandles="1" noChangeArrowheads="1" noChangeShapeType="1" noTextEdit="1"/>
              </p:cNvSpPr>
              <p:nvPr/>
            </p:nvSpPr>
            <p:spPr>
              <a:xfrm>
                <a:off x="5996782" y="2655042"/>
                <a:ext cx="940129"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8" name="文本框 197"/>
              <p:cNvSpPr txBox="1"/>
              <p:nvPr/>
            </p:nvSpPr>
            <p:spPr>
              <a:xfrm>
                <a:off x="7057128" y="3221520"/>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198" name="文本框 197"/>
              <p:cNvSpPr txBox="1">
                <a:spLocks noRot="1" noChangeAspect="1" noMove="1" noResize="1" noEditPoints="1" noAdjustHandles="1" noChangeArrowheads="1" noChangeShapeType="1" noTextEdit="1"/>
              </p:cNvSpPr>
              <p:nvPr/>
            </p:nvSpPr>
            <p:spPr>
              <a:xfrm>
                <a:off x="7057128" y="3221520"/>
                <a:ext cx="927305"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69341" y="1393012"/>
                <a:ext cx="7665753" cy="8390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d>
                        <m:dPr>
                          <m:ctrlPr>
                            <a:rPr lang="en-US" altLang="zh-CN" sz="2000" b="1" i="1" smtClean="0">
                              <a:latin typeface="Cambria Math" panose="02040503050406030204" pitchFamily="18" charset="0"/>
                            </a:rPr>
                          </m:ctrlPr>
                        </m:dPr>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𝒕</m:t>
                              </m:r>
                            </m:sub>
                          </m:sSub>
                        </m:e>
                      </m:d>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𝑬</m:t>
                          </m:r>
                        </m:e>
                        <m:sub>
                          <m:r>
                            <a:rPr lang="zh-CN" altLang="en-US" sz="2000" i="1" smtClean="0">
                              <a:latin typeface="Cambria Math" panose="02040503050406030204" pitchFamily="18" charset="0"/>
                              <a:ea typeface="Cambria Math" panose="02040503050406030204" pitchFamily="18" charset="0"/>
                            </a:rPr>
                            <m:t>𝝅</m:t>
                          </m:r>
                        </m:sub>
                      </m:sSub>
                      <m:d>
                        <m:dPr>
                          <m:begChr m:val="["/>
                          <m:endChr m:val="]"/>
                          <m:ctrlPr>
                            <a:rPr lang="en-US" altLang="zh-CN" sz="2000" b="1" i="1" smtClean="0">
                              <a:latin typeface="Cambria Math" panose="02040503050406030204" pitchFamily="18" charset="0"/>
                              <a:ea typeface="Cambria Math" panose="02040503050406030204" pitchFamily="18" charset="0"/>
                            </a:rPr>
                          </m:ctrlPr>
                        </m:dPr>
                        <m:e>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𝒓</m:t>
                              </m:r>
                            </m:e>
                            <m:sub>
                              <m:r>
                                <a:rPr lang="en-US" altLang="zh-CN" sz="2000" b="1" i="1" smtClean="0">
                                  <a:latin typeface="Cambria Math" panose="02040503050406030204" pitchFamily="18" charset="0"/>
                                  <a:ea typeface="Cambria Math" panose="02040503050406030204" pitchFamily="18" charset="0"/>
                                </a:rPr>
                                <m:t>𝒕</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b>
                          </m:sSub>
                          <m:r>
                            <a:rPr lang="en-US" altLang="zh-CN" sz="2000" b="1" i="1" smtClean="0">
                              <a:latin typeface="Cambria Math" panose="02040503050406030204" pitchFamily="18" charset="0"/>
                              <a:ea typeface="Cambria Math" panose="02040503050406030204" pitchFamily="18" charset="0"/>
                            </a:rPr>
                            <m:t>+</m:t>
                          </m:r>
                          <m:r>
                            <a:rPr lang="zh-CN" altLang="en-US" sz="2000" b="1" i="1" smtClean="0">
                              <a:latin typeface="Cambria Math" panose="02040503050406030204" pitchFamily="18" charset="0"/>
                              <a:ea typeface="Cambria Math" panose="02040503050406030204" pitchFamily="18" charset="0"/>
                            </a:rPr>
                            <m:t>𝜸</m:t>
                          </m:r>
                          <m:r>
                            <a:rPr lang="en-US" altLang="zh-CN" sz="2000" b="1" i="1" smtClean="0">
                              <a:latin typeface="Cambria Math" panose="02040503050406030204" pitchFamily="18" charset="0"/>
                              <a:ea typeface="Cambria Math" panose="02040503050406030204" pitchFamily="18" charset="0"/>
                            </a:rPr>
                            <m:t>𝑽</m:t>
                          </m:r>
                          <m:d>
                            <m:dPr>
                              <m:ctrlPr>
                                <a:rPr lang="en-US" altLang="zh-CN" sz="2000" b="1" i="1" smtClean="0">
                                  <a:latin typeface="Cambria Math" panose="02040503050406030204" pitchFamily="18" charset="0"/>
                                  <a:ea typeface="Cambria Math" panose="02040503050406030204" pitchFamily="18" charset="0"/>
                                </a:rPr>
                              </m:ctrlPr>
                            </m:dPr>
                            <m:e>
                              <m:sSub>
                                <m:sSubPr>
                                  <m:ctrlPr>
                                    <a:rPr lang="en-US" altLang="zh-CN" sz="2000" b="1" i="1" smtClean="0">
                                      <a:latin typeface="Cambria Math" panose="02040503050406030204" pitchFamily="18" charset="0"/>
                                      <a:ea typeface="Cambria Math" panose="02040503050406030204" pitchFamily="18" charset="0"/>
                                    </a:rPr>
                                  </m:ctrlPr>
                                </m:sSubPr>
                                <m:e>
                                  <m:r>
                                    <a:rPr lang="en-US" altLang="zh-CN" sz="2000" b="1" i="1" smtClean="0">
                                      <a:latin typeface="Cambria Math" panose="02040503050406030204" pitchFamily="18" charset="0"/>
                                      <a:ea typeface="Cambria Math" panose="02040503050406030204" pitchFamily="18" charset="0"/>
                                    </a:rPr>
                                    <m:t>𝒔</m:t>
                                  </m:r>
                                </m:e>
                                <m:sub>
                                  <m:r>
                                    <a:rPr lang="en-US" altLang="zh-CN" sz="2000" b="1" i="1" smtClean="0">
                                      <a:latin typeface="Cambria Math" panose="02040503050406030204" pitchFamily="18" charset="0"/>
                                      <a:ea typeface="Cambria Math" panose="02040503050406030204" pitchFamily="18" charset="0"/>
                                    </a:rPr>
                                    <m:t>𝒕</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𝟏</m:t>
                                  </m:r>
                                </m:sub>
                              </m:sSub>
                            </m:e>
                          </m:d>
                        </m:e>
                      </m:d>
                      <m:r>
                        <a:rPr lang="en-US" altLang="zh-CN" sz="2000" b="1" i="1" smtClean="0">
                          <a:latin typeface="Cambria Math" panose="02040503050406030204" pitchFamily="18" charset="0"/>
                          <a:ea typeface="Cambria Math" panose="02040503050406030204" pitchFamily="18" charset="0"/>
                        </a:rPr>
                        <m:t>=</m:t>
                      </m:r>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𝒂</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𝑨</m:t>
                          </m:r>
                        </m:sub>
                        <m:sup/>
                        <m:e>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𝝅</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nary>
                            <m:naryPr>
                              <m:chr m:val="∑"/>
                              <m:supHide m:val="on"/>
                              <m:ctrlPr>
                                <a:rPr lang="zh-CN" altLang="en-US" sz="2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7"/>
                                </m:rP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𝑺</m:t>
                              </m:r>
                            </m:sub>
                            <m:sup/>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𝑷</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d>
                                <m:d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sSubSup>
                                        <m:sSubSupPr>
                                          <m:ctrlPr>
                                            <a:rPr lang="en-US" altLang="zh-CN" sz="2000" i="1">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𝒓</m:t>
                                          </m:r>
                                        </m:e>
                                        <m: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𝒔𝒔</m:t>
                                          </m:r>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sub>
                                        <m: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𝒂</m:t>
                                          </m:r>
                                        </m:sup>
                                      </m:sSubSup>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ea typeface="Cambria Math" panose="02040503050406030204" pitchFamily="18" charset="0"/>
                                          <a:cs typeface="Times New Roman" panose="02020603050405020304" pitchFamily="18" charset="0"/>
                                        </a:rPr>
                                        <m:t>𝜸</m:t>
                                      </m:r>
                                      <m:r>
                                        <a:rPr lang="en-US" altLang="zh-CN" sz="2000" i="1">
                                          <a:latin typeface="Cambria Math" panose="02040503050406030204" pitchFamily="18" charset="0"/>
                                          <a:cs typeface="Times New Roman" panose="02020603050405020304" pitchFamily="18" charset="0"/>
                                        </a:rPr>
                                        <m:t>𝑽</m:t>
                                      </m:r>
                                    </m:e>
                                    <m:sup>
                                      <m:r>
                                        <a:rPr lang="zh-CN" altLang="en-US" sz="2000" i="1">
                                          <a:latin typeface="Cambria Math" panose="02040503050406030204" pitchFamily="18" charset="0"/>
                                          <a:cs typeface="Times New Roman" panose="02020603050405020304" pitchFamily="18" charset="0"/>
                                        </a:rPr>
                                        <m:t>𝝅</m:t>
                                      </m:r>
                                    </m:sup>
                                  </m:sSup>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𝒔</m:t>
                                  </m:r>
                                  <m:r>
                                    <a:rPr lang="en-US" altLang="zh-CN" sz="2000" i="1">
                                      <a:latin typeface="Cambria Math" panose="02040503050406030204" pitchFamily="18" charset="0"/>
                                      <a:cs typeface="Times New Roman" panose="02020603050405020304" pitchFamily="18" charset="0"/>
                                    </a:rPr>
                                    <m:t>′)</m:t>
                                  </m:r>
                                </m:e>
                              </m:d>
                            </m:e>
                          </m:nary>
                        </m:e>
                      </m:nary>
                    </m:oMath>
                  </m:oMathPara>
                </a14:m>
                <a:endParaRPr lang="zh-CN" altLang="en-US" sz="2000"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69341" y="1393012"/>
                <a:ext cx="7665753" cy="839076"/>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576608" y="2308496"/>
            <a:ext cx="2348720" cy="523220"/>
          </a:xfrm>
          <a:prstGeom prst="rect">
            <a:avLst/>
          </a:prstGeom>
          <a:noFill/>
        </p:spPr>
        <p:txBody>
          <a:bodyPr wrap="none" rtlCol="0">
            <a:spAutoFit/>
          </a:bodyPr>
          <a:lstStyle/>
          <a:p>
            <a:r>
              <a:rPr lang="zh-CN" altLang="en-US" dirty="0"/>
              <a:t>动态规划方法</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68</a:t>
            </a:fld>
            <a:endParaRPr lang="en-US" altLang="zh-CN"/>
          </a:p>
        </p:txBody>
      </p:sp>
      <mc:AlternateContent xmlns:mc="http://schemas.openxmlformats.org/markup-compatibility/2006" xmlns:a14="http://schemas.microsoft.com/office/drawing/2010/main">
        <mc:Choice Requires="a14">
          <p:sp>
            <p:nvSpPr>
              <p:cNvPr id="196" name="文本框 195"/>
              <p:cNvSpPr txBox="1"/>
              <p:nvPr/>
            </p:nvSpPr>
            <p:spPr>
              <a:xfrm>
                <a:off x="4572000" y="2316548"/>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72000" y="2316548"/>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118786" y="1664442"/>
                <a:ext cx="499284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d>
                        <m:dPr>
                          <m:ctrlPr>
                            <a:rPr lang="en-US" altLang="zh-CN" b="1"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𝑮</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118786" y="1664442"/>
                <a:ext cx="4992841"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298796" y="1929789"/>
            <a:ext cx="2348720" cy="523220"/>
          </a:xfrm>
          <a:prstGeom prst="rect">
            <a:avLst/>
          </a:prstGeom>
          <a:noFill/>
        </p:spPr>
        <p:txBody>
          <a:bodyPr wrap="none" rtlCol="0">
            <a:spAutoFit/>
          </a:bodyPr>
          <a:lstStyle/>
          <a:p>
            <a:r>
              <a:rPr lang="zh-CN" altLang="en-US" dirty="0"/>
              <a:t>蒙特卡罗方法</a:t>
            </a:r>
          </a:p>
        </p:txBody>
      </p:sp>
      <p:grpSp>
        <p:nvGrpSpPr>
          <p:cNvPr id="201" name="Group 206"/>
          <p:cNvGrpSpPr/>
          <p:nvPr/>
        </p:nvGrpSpPr>
        <p:grpSpPr bwMode="auto">
          <a:xfrm>
            <a:off x="1510043" y="2893386"/>
            <a:ext cx="6784975" cy="3638550"/>
            <a:chOff x="647" y="1888"/>
            <a:chExt cx="4274" cy="2292"/>
          </a:xfrm>
        </p:grpSpPr>
        <p:sp>
          <p:nvSpPr>
            <p:cNvPr id="202" name="Freeform 6"/>
            <p:cNvSpPr/>
            <p:nvPr/>
          </p:nvSpPr>
          <p:spPr bwMode="auto">
            <a:xfrm>
              <a:off x="2535" y="1888"/>
              <a:ext cx="1353" cy="2141"/>
            </a:xfrm>
            <a:custGeom>
              <a:avLst/>
              <a:gdLst>
                <a:gd name="T0" fmla="*/ 188 w 1353"/>
                <a:gd name="T1" fmla="*/ 0 h 2141"/>
                <a:gd name="T2" fmla="*/ 404 w 1353"/>
                <a:gd name="T3" fmla="*/ 66 h 2141"/>
                <a:gd name="T4" fmla="*/ 695 w 1353"/>
                <a:gd name="T5" fmla="*/ 160 h 2141"/>
                <a:gd name="T6" fmla="*/ 827 w 1353"/>
                <a:gd name="T7" fmla="*/ 198 h 2141"/>
                <a:gd name="T8" fmla="*/ 921 w 1353"/>
                <a:gd name="T9" fmla="*/ 255 h 2141"/>
                <a:gd name="T10" fmla="*/ 1156 w 1353"/>
                <a:gd name="T11" fmla="*/ 292 h 2141"/>
                <a:gd name="T12" fmla="*/ 1240 w 1353"/>
                <a:gd name="T13" fmla="*/ 377 h 2141"/>
                <a:gd name="T14" fmla="*/ 1118 w 1353"/>
                <a:gd name="T15" fmla="*/ 556 h 2141"/>
                <a:gd name="T16" fmla="*/ 1052 w 1353"/>
                <a:gd name="T17" fmla="*/ 660 h 2141"/>
                <a:gd name="T18" fmla="*/ 986 w 1353"/>
                <a:gd name="T19" fmla="*/ 745 h 2141"/>
                <a:gd name="T20" fmla="*/ 1221 w 1353"/>
                <a:gd name="T21" fmla="*/ 1028 h 2141"/>
                <a:gd name="T22" fmla="*/ 1306 w 1353"/>
                <a:gd name="T23" fmla="*/ 1245 h 2141"/>
                <a:gd name="T24" fmla="*/ 1353 w 1353"/>
                <a:gd name="T25" fmla="*/ 1462 h 2141"/>
                <a:gd name="T26" fmla="*/ 1353 w 1353"/>
                <a:gd name="T27" fmla="*/ 1924 h 2141"/>
                <a:gd name="T28" fmla="*/ 1353 w 1353"/>
                <a:gd name="T29" fmla="*/ 2075 h 2141"/>
                <a:gd name="T30" fmla="*/ 1221 w 1353"/>
                <a:gd name="T31" fmla="*/ 2141 h 2141"/>
                <a:gd name="T32" fmla="*/ 1137 w 1353"/>
                <a:gd name="T33" fmla="*/ 2037 h 2141"/>
                <a:gd name="T34" fmla="*/ 1099 w 1353"/>
                <a:gd name="T35" fmla="*/ 1321 h 2141"/>
                <a:gd name="T36" fmla="*/ 958 w 1353"/>
                <a:gd name="T37" fmla="*/ 1056 h 2141"/>
                <a:gd name="T38" fmla="*/ 752 w 1353"/>
                <a:gd name="T39" fmla="*/ 915 h 2141"/>
                <a:gd name="T40" fmla="*/ 601 w 1353"/>
                <a:gd name="T41" fmla="*/ 755 h 2141"/>
                <a:gd name="T42" fmla="*/ 620 w 1353"/>
                <a:gd name="T43" fmla="*/ 660 h 2141"/>
                <a:gd name="T44" fmla="*/ 799 w 1353"/>
                <a:gd name="T45" fmla="*/ 472 h 2141"/>
                <a:gd name="T46" fmla="*/ 517 w 1353"/>
                <a:gd name="T47" fmla="*/ 377 h 2141"/>
                <a:gd name="T48" fmla="*/ 272 w 1353"/>
                <a:gd name="T49" fmla="*/ 292 h 2141"/>
                <a:gd name="T50" fmla="*/ 38 w 1353"/>
                <a:gd name="T51" fmla="*/ 226 h 2141"/>
                <a:gd name="T52" fmla="*/ 0 w 1353"/>
                <a:gd name="T53" fmla="*/ 75 h 2141"/>
                <a:gd name="T54" fmla="*/ 150 w 1353"/>
                <a:gd name="T55" fmla="*/ 9 h 2141"/>
                <a:gd name="T56" fmla="*/ 179 w 1353"/>
                <a:gd name="T57" fmla="*/ 9 h 2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53" h="2141">
                  <a:moveTo>
                    <a:pt x="188" y="0"/>
                  </a:moveTo>
                  <a:lnTo>
                    <a:pt x="404" y="66"/>
                  </a:lnTo>
                  <a:lnTo>
                    <a:pt x="695" y="160"/>
                  </a:lnTo>
                  <a:lnTo>
                    <a:pt x="827" y="198"/>
                  </a:lnTo>
                  <a:lnTo>
                    <a:pt x="921" y="255"/>
                  </a:lnTo>
                  <a:lnTo>
                    <a:pt x="1156" y="292"/>
                  </a:lnTo>
                  <a:lnTo>
                    <a:pt x="1240" y="377"/>
                  </a:lnTo>
                  <a:lnTo>
                    <a:pt x="1118" y="556"/>
                  </a:lnTo>
                  <a:lnTo>
                    <a:pt x="1052" y="660"/>
                  </a:lnTo>
                  <a:lnTo>
                    <a:pt x="986" y="745"/>
                  </a:lnTo>
                  <a:lnTo>
                    <a:pt x="1221" y="1028"/>
                  </a:lnTo>
                  <a:lnTo>
                    <a:pt x="1306" y="1245"/>
                  </a:lnTo>
                  <a:lnTo>
                    <a:pt x="1353" y="1462"/>
                  </a:lnTo>
                  <a:lnTo>
                    <a:pt x="1353" y="1924"/>
                  </a:lnTo>
                  <a:lnTo>
                    <a:pt x="1353" y="2075"/>
                  </a:lnTo>
                  <a:lnTo>
                    <a:pt x="1221" y="2141"/>
                  </a:lnTo>
                  <a:lnTo>
                    <a:pt x="1137" y="2037"/>
                  </a:lnTo>
                  <a:lnTo>
                    <a:pt x="1099" y="1321"/>
                  </a:lnTo>
                  <a:lnTo>
                    <a:pt x="958" y="1056"/>
                  </a:lnTo>
                  <a:lnTo>
                    <a:pt x="752" y="915"/>
                  </a:lnTo>
                  <a:lnTo>
                    <a:pt x="601" y="755"/>
                  </a:lnTo>
                  <a:lnTo>
                    <a:pt x="620" y="660"/>
                  </a:lnTo>
                  <a:lnTo>
                    <a:pt x="799" y="472"/>
                  </a:lnTo>
                  <a:lnTo>
                    <a:pt x="517" y="377"/>
                  </a:lnTo>
                  <a:lnTo>
                    <a:pt x="272" y="292"/>
                  </a:lnTo>
                  <a:lnTo>
                    <a:pt x="38" y="226"/>
                  </a:lnTo>
                  <a:lnTo>
                    <a:pt x="0" y="75"/>
                  </a:lnTo>
                  <a:lnTo>
                    <a:pt x="150" y="9"/>
                  </a:lnTo>
                  <a:lnTo>
                    <a:pt x="179"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203" name="Freeform 7"/>
            <p:cNvSpPr/>
            <p:nvPr/>
          </p:nvSpPr>
          <p:spPr bwMode="auto">
            <a:xfrm>
              <a:off x="2554" y="1888"/>
              <a:ext cx="1334" cy="2122"/>
            </a:xfrm>
            <a:custGeom>
              <a:avLst/>
              <a:gdLst>
                <a:gd name="T0" fmla="*/ 413 w 1334"/>
                <a:gd name="T1" fmla="*/ 75 h 2122"/>
                <a:gd name="T2" fmla="*/ 582 w 1334"/>
                <a:gd name="T3" fmla="*/ 132 h 2122"/>
                <a:gd name="T4" fmla="*/ 686 w 1334"/>
                <a:gd name="T5" fmla="*/ 160 h 2122"/>
                <a:gd name="T6" fmla="*/ 780 w 1334"/>
                <a:gd name="T7" fmla="*/ 189 h 2122"/>
                <a:gd name="T8" fmla="*/ 892 w 1334"/>
                <a:gd name="T9" fmla="*/ 245 h 2122"/>
                <a:gd name="T10" fmla="*/ 1024 w 1334"/>
                <a:gd name="T11" fmla="*/ 273 h 2122"/>
                <a:gd name="T12" fmla="*/ 1127 w 1334"/>
                <a:gd name="T13" fmla="*/ 302 h 2122"/>
                <a:gd name="T14" fmla="*/ 1174 w 1334"/>
                <a:gd name="T15" fmla="*/ 330 h 2122"/>
                <a:gd name="T16" fmla="*/ 1193 w 1334"/>
                <a:gd name="T17" fmla="*/ 377 h 2122"/>
                <a:gd name="T18" fmla="*/ 1165 w 1334"/>
                <a:gd name="T19" fmla="*/ 443 h 2122"/>
                <a:gd name="T20" fmla="*/ 1090 w 1334"/>
                <a:gd name="T21" fmla="*/ 566 h 2122"/>
                <a:gd name="T22" fmla="*/ 1014 w 1334"/>
                <a:gd name="T23" fmla="*/ 679 h 2122"/>
                <a:gd name="T24" fmla="*/ 996 w 1334"/>
                <a:gd name="T25" fmla="*/ 745 h 2122"/>
                <a:gd name="T26" fmla="*/ 1043 w 1334"/>
                <a:gd name="T27" fmla="*/ 839 h 2122"/>
                <a:gd name="T28" fmla="*/ 1127 w 1334"/>
                <a:gd name="T29" fmla="*/ 943 h 2122"/>
                <a:gd name="T30" fmla="*/ 1212 w 1334"/>
                <a:gd name="T31" fmla="*/ 1066 h 2122"/>
                <a:gd name="T32" fmla="*/ 1249 w 1334"/>
                <a:gd name="T33" fmla="*/ 1160 h 2122"/>
                <a:gd name="T34" fmla="*/ 1306 w 1334"/>
                <a:gd name="T35" fmla="*/ 1349 h 2122"/>
                <a:gd name="T36" fmla="*/ 1324 w 1334"/>
                <a:gd name="T37" fmla="*/ 1462 h 2122"/>
                <a:gd name="T38" fmla="*/ 1334 w 1334"/>
                <a:gd name="T39" fmla="*/ 1660 h 2122"/>
                <a:gd name="T40" fmla="*/ 1334 w 1334"/>
                <a:gd name="T41" fmla="*/ 1820 h 2122"/>
                <a:gd name="T42" fmla="*/ 1334 w 1334"/>
                <a:gd name="T43" fmla="*/ 1962 h 2122"/>
                <a:gd name="T44" fmla="*/ 1324 w 1334"/>
                <a:gd name="T45" fmla="*/ 2056 h 2122"/>
                <a:gd name="T46" fmla="*/ 1259 w 1334"/>
                <a:gd name="T47" fmla="*/ 2113 h 2122"/>
                <a:gd name="T48" fmla="*/ 1193 w 1334"/>
                <a:gd name="T49" fmla="*/ 2113 h 2122"/>
                <a:gd name="T50" fmla="*/ 1155 w 1334"/>
                <a:gd name="T51" fmla="*/ 2085 h 2122"/>
                <a:gd name="T52" fmla="*/ 1137 w 1334"/>
                <a:gd name="T53" fmla="*/ 2047 h 2122"/>
                <a:gd name="T54" fmla="*/ 1127 w 1334"/>
                <a:gd name="T55" fmla="*/ 1981 h 2122"/>
                <a:gd name="T56" fmla="*/ 1108 w 1334"/>
                <a:gd name="T57" fmla="*/ 1849 h 2122"/>
                <a:gd name="T58" fmla="*/ 1099 w 1334"/>
                <a:gd name="T59" fmla="*/ 1698 h 2122"/>
                <a:gd name="T60" fmla="*/ 1080 w 1334"/>
                <a:gd name="T61" fmla="*/ 1471 h 2122"/>
                <a:gd name="T62" fmla="*/ 1033 w 1334"/>
                <a:gd name="T63" fmla="*/ 1245 h 2122"/>
                <a:gd name="T64" fmla="*/ 949 w 1334"/>
                <a:gd name="T65" fmla="*/ 1094 h 2122"/>
                <a:gd name="T66" fmla="*/ 808 w 1334"/>
                <a:gd name="T67" fmla="*/ 962 h 2122"/>
                <a:gd name="T68" fmla="*/ 657 w 1334"/>
                <a:gd name="T69" fmla="*/ 830 h 2122"/>
                <a:gd name="T70" fmla="*/ 610 w 1334"/>
                <a:gd name="T71" fmla="*/ 773 h 2122"/>
                <a:gd name="T72" fmla="*/ 592 w 1334"/>
                <a:gd name="T73" fmla="*/ 717 h 2122"/>
                <a:gd name="T74" fmla="*/ 629 w 1334"/>
                <a:gd name="T75" fmla="*/ 632 h 2122"/>
                <a:gd name="T76" fmla="*/ 714 w 1334"/>
                <a:gd name="T77" fmla="*/ 528 h 2122"/>
                <a:gd name="T78" fmla="*/ 704 w 1334"/>
                <a:gd name="T79" fmla="*/ 453 h 2122"/>
                <a:gd name="T80" fmla="*/ 573 w 1334"/>
                <a:gd name="T81" fmla="*/ 405 h 2122"/>
                <a:gd name="T82" fmla="*/ 197 w 1334"/>
                <a:gd name="T83" fmla="*/ 273 h 2122"/>
                <a:gd name="T84" fmla="*/ 75 w 1334"/>
                <a:gd name="T85" fmla="*/ 236 h 2122"/>
                <a:gd name="T86" fmla="*/ 9 w 1334"/>
                <a:gd name="T87" fmla="*/ 170 h 2122"/>
                <a:gd name="T88" fmla="*/ 0 w 1334"/>
                <a:gd name="T89" fmla="*/ 132 h 2122"/>
                <a:gd name="T90" fmla="*/ 19 w 1334"/>
                <a:gd name="T91" fmla="*/ 56 h 2122"/>
                <a:gd name="T92" fmla="*/ 75 w 1334"/>
                <a:gd name="T93" fmla="*/ 28 h 2122"/>
                <a:gd name="T94" fmla="*/ 160 w 1334"/>
                <a:gd name="T95" fmla="*/ 9 h 21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34" h="2122">
                  <a:moveTo>
                    <a:pt x="169" y="0"/>
                  </a:moveTo>
                  <a:lnTo>
                    <a:pt x="225" y="19"/>
                  </a:lnTo>
                  <a:lnTo>
                    <a:pt x="319" y="47"/>
                  </a:lnTo>
                  <a:lnTo>
                    <a:pt x="413" y="75"/>
                  </a:lnTo>
                  <a:lnTo>
                    <a:pt x="498" y="104"/>
                  </a:lnTo>
                  <a:lnTo>
                    <a:pt x="526" y="113"/>
                  </a:lnTo>
                  <a:lnTo>
                    <a:pt x="545" y="122"/>
                  </a:lnTo>
                  <a:lnTo>
                    <a:pt x="582" y="132"/>
                  </a:lnTo>
                  <a:lnTo>
                    <a:pt x="620" y="141"/>
                  </a:lnTo>
                  <a:lnTo>
                    <a:pt x="648" y="151"/>
                  </a:lnTo>
                  <a:lnTo>
                    <a:pt x="676" y="160"/>
                  </a:lnTo>
                  <a:lnTo>
                    <a:pt x="686" y="160"/>
                  </a:lnTo>
                  <a:lnTo>
                    <a:pt x="714" y="170"/>
                  </a:lnTo>
                  <a:lnTo>
                    <a:pt x="742" y="179"/>
                  </a:lnTo>
                  <a:lnTo>
                    <a:pt x="780" y="189"/>
                  </a:lnTo>
                  <a:lnTo>
                    <a:pt x="836" y="217"/>
                  </a:lnTo>
                  <a:lnTo>
                    <a:pt x="855" y="226"/>
                  </a:lnTo>
                  <a:lnTo>
                    <a:pt x="874" y="236"/>
                  </a:lnTo>
                  <a:lnTo>
                    <a:pt x="892" y="245"/>
                  </a:lnTo>
                  <a:lnTo>
                    <a:pt x="930" y="255"/>
                  </a:lnTo>
                  <a:lnTo>
                    <a:pt x="986" y="273"/>
                  </a:lnTo>
                  <a:lnTo>
                    <a:pt x="1014" y="273"/>
                  </a:lnTo>
                  <a:lnTo>
                    <a:pt x="1024" y="273"/>
                  </a:lnTo>
                  <a:lnTo>
                    <a:pt x="1061" y="283"/>
                  </a:lnTo>
                  <a:lnTo>
                    <a:pt x="1080" y="283"/>
                  </a:lnTo>
                  <a:lnTo>
                    <a:pt x="1099" y="292"/>
                  </a:lnTo>
                  <a:lnTo>
                    <a:pt x="1127" y="302"/>
                  </a:lnTo>
                  <a:lnTo>
                    <a:pt x="1146" y="311"/>
                  </a:lnTo>
                  <a:lnTo>
                    <a:pt x="1165" y="321"/>
                  </a:lnTo>
                  <a:lnTo>
                    <a:pt x="1174" y="330"/>
                  </a:lnTo>
                  <a:lnTo>
                    <a:pt x="1184" y="339"/>
                  </a:lnTo>
                  <a:lnTo>
                    <a:pt x="1193" y="349"/>
                  </a:lnTo>
                  <a:lnTo>
                    <a:pt x="1193" y="368"/>
                  </a:lnTo>
                  <a:lnTo>
                    <a:pt x="1193" y="377"/>
                  </a:lnTo>
                  <a:lnTo>
                    <a:pt x="1193" y="387"/>
                  </a:lnTo>
                  <a:lnTo>
                    <a:pt x="1184" y="415"/>
                  </a:lnTo>
                  <a:lnTo>
                    <a:pt x="1174" y="434"/>
                  </a:lnTo>
                  <a:lnTo>
                    <a:pt x="1165" y="443"/>
                  </a:lnTo>
                  <a:lnTo>
                    <a:pt x="1155" y="462"/>
                  </a:lnTo>
                  <a:lnTo>
                    <a:pt x="1146" y="481"/>
                  </a:lnTo>
                  <a:lnTo>
                    <a:pt x="1118" y="519"/>
                  </a:lnTo>
                  <a:lnTo>
                    <a:pt x="1090" y="566"/>
                  </a:lnTo>
                  <a:lnTo>
                    <a:pt x="1071" y="594"/>
                  </a:lnTo>
                  <a:lnTo>
                    <a:pt x="1061" y="604"/>
                  </a:lnTo>
                  <a:lnTo>
                    <a:pt x="1052" y="632"/>
                  </a:lnTo>
                  <a:lnTo>
                    <a:pt x="1014" y="679"/>
                  </a:lnTo>
                  <a:lnTo>
                    <a:pt x="996" y="698"/>
                  </a:lnTo>
                  <a:lnTo>
                    <a:pt x="986" y="726"/>
                  </a:lnTo>
                  <a:lnTo>
                    <a:pt x="996" y="745"/>
                  </a:lnTo>
                  <a:lnTo>
                    <a:pt x="996" y="755"/>
                  </a:lnTo>
                  <a:lnTo>
                    <a:pt x="1005" y="773"/>
                  </a:lnTo>
                  <a:lnTo>
                    <a:pt x="1024" y="811"/>
                  </a:lnTo>
                  <a:lnTo>
                    <a:pt x="1043" y="839"/>
                  </a:lnTo>
                  <a:lnTo>
                    <a:pt x="1071" y="877"/>
                  </a:lnTo>
                  <a:lnTo>
                    <a:pt x="1080" y="887"/>
                  </a:lnTo>
                  <a:lnTo>
                    <a:pt x="1099" y="905"/>
                  </a:lnTo>
                  <a:lnTo>
                    <a:pt x="1127" y="943"/>
                  </a:lnTo>
                  <a:lnTo>
                    <a:pt x="1146" y="971"/>
                  </a:lnTo>
                  <a:lnTo>
                    <a:pt x="1174" y="1009"/>
                  </a:lnTo>
                  <a:lnTo>
                    <a:pt x="1193" y="1038"/>
                  </a:lnTo>
                  <a:lnTo>
                    <a:pt x="1212" y="1066"/>
                  </a:lnTo>
                  <a:lnTo>
                    <a:pt x="1221" y="1085"/>
                  </a:lnTo>
                  <a:lnTo>
                    <a:pt x="1240" y="1122"/>
                  </a:lnTo>
                  <a:lnTo>
                    <a:pt x="1240" y="1132"/>
                  </a:lnTo>
                  <a:lnTo>
                    <a:pt x="1249" y="1160"/>
                  </a:lnTo>
                  <a:lnTo>
                    <a:pt x="1268" y="1207"/>
                  </a:lnTo>
                  <a:lnTo>
                    <a:pt x="1287" y="1264"/>
                  </a:lnTo>
                  <a:lnTo>
                    <a:pt x="1306" y="1330"/>
                  </a:lnTo>
                  <a:lnTo>
                    <a:pt x="1306" y="1349"/>
                  </a:lnTo>
                  <a:lnTo>
                    <a:pt x="1306" y="1358"/>
                  </a:lnTo>
                  <a:lnTo>
                    <a:pt x="1315" y="1387"/>
                  </a:lnTo>
                  <a:lnTo>
                    <a:pt x="1324" y="1434"/>
                  </a:lnTo>
                  <a:lnTo>
                    <a:pt x="1324" y="1462"/>
                  </a:lnTo>
                  <a:lnTo>
                    <a:pt x="1324" y="1509"/>
                  </a:lnTo>
                  <a:lnTo>
                    <a:pt x="1334" y="1566"/>
                  </a:lnTo>
                  <a:lnTo>
                    <a:pt x="1334" y="1613"/>
                  </a:lnTo>
                  <a:lnTo>
                    <a:pt x="1334" y="1660"/>
                  </a:lnTo>
                  <a:lnTo>
                    <a:pt x="1334" y="1688"/>
                  </a:lnTo>
                  <a:lnTo>
                    <a:pt x="1334" y="1717"/>
                  </a:lnTo>
                  <a:lnTo>
                    <a:pt x="1334" y="1773"/>
                  </a:lnTo>
                  <a:lnTo>
                    <a:pt x="1334" y="1820"/>
                  </a:lnTo>
                  <a:lnTo>
                    <a:pt x="1334" y="1868"/>
                  </a:lnTo>
                  <a:lnTo>
                    <a:pt x="1334" y="1905"/>
                  </a:lnTo>
                  <a:lnTo>
                    <a:pt x="1334" y="1934"/>
                  </a:lnTo>
                  <a:lnTo>
                    <a:pt x="1334" y="1962"/>
                  </a:lnTo>
                  <a:lnTo>
                    <a:pt x="1334" y="1990"/>
                  </a:lnTo>
                  <a:lnTo>
                    <a:pt x="1334" y="2000"/>
                  </a:lnTo>
                  <a:lnTo>
                    <a:pt x="1334" y="2019"/>
                  </a:lnTo>
                  <a:lnTo>
                    <a:pt x="1324" y="2056"/>
                  </a:lnTo>
                  <a:lnTo>
                    <a:pt x="1306" y="2085"/>
                  </a:lnTo>
                  <a:lnTo>
                    <a:pt x="1287" y="2094"/>
                  </a:lnTo>
                  <a:lnTo>
                    <a:pt x="1268" y="2103"/>
                  </a:lnTo>
                  <a:lnTo>
                    <a:pt x="1259" y="2113"/>
                  </a:lnTo>
                  <a:lnTo>
                    <a:pt x="1249" y="2113"/>
                  </a:lnTo>
                  <a:lnTo>
                    <a:pt x="1221" y="2122"/>
                  </a:lnTo>
                  <a:lnTo>
                    <a:pt x="1212" y="2122"/>
                  </a:lnTo>
                  <a:lnTo>
                    <a:pt x="1193" y="2113"/>
                  </a:lnTo>
                  <a:lnTo>
                    <a:pt x="1174" y="2103"/>
                  </a:lnTo>
                  <a:lnTo>
                    <a:pt x="1165" y="2094"/>
                  </a:lnTo>
                  <a:lnTo>
                    <a:pt x="1155" y="2085"/>
                  </a:lnTo>
                  <a:lnTo>
                    <a:pt x="1146" y="2066"/>
                  </a:lnTo>
                  <a:lnTo>
                    <a:pt x="1137" y="2047"/>
                  </a:lnTo>
                  <a:lnTo>
                    <a:pt x="1137" y="2037"/>
                  </a:lnTo>
                  <a:lnTo>
                    <a:pt x="1127" y="2009"/>
                  </a:lnTo>
                  <a:lnTo>
                    <a:pt x="1127" y="1990"/>
                  </a:lnTo>
                  <a:lnTo>
                    <a:pt x="1127" y="1981"/>
                  </a:lnTo>
                  <a:lnTo>
                    <a:pt x="1118" y="1943"/>
                  </a:lnTo>
                  <a:lnTo>
                    <a:pt x="1118" y="1924"/>
                  </a:lnTo>
                  <a:lnTo>
                    <a:pt x="1118" y="1896"/>
                  </a:lnTo>
                  <a:lnTo>
                    <a:pt x="1108" y="1849"/>
                  </a:lnTo>
                  <a:lnTo>
                    <a:pt x="1108" y="1830"/>
                  </a:lnTo>
                  <a:lnTo>
                    <a:pt x="1108" y="1792"/>
                  </a:lnTo>
                  <a:lnTo>
                    <a:pt x="1099" y="1736"/>
                  </a:lnTo>
                  <a:lnTo>
                    <a:pt x="1099" y="1698"/>
                  </a:lnTo>
                  <a:lnTo>
                    <a:pt x="1099" y="1679"/>
                  </a:lnTo>
                  <a:lnTo>
                    <a:pt x="1099" y="1641"/>
                  </a:lnTo>
                  <a:lnTo>
                    <a:pt x="1090" y="1547"/>
                  </a:lnTo>
                  <a:lnTo>
                    <a:pt x="1080" y="1471"/>
                  </a:lnTo>
                  <a:lnTo>
                    <a:pt x="1071" y="1405"/>
                  </a:lnTo>
                  <a:lnTo>
                    <a:pt x="1061" y="1349"/>
                  </a:lnTo>
                  <a:lnTo>
                    <a:pt x="1043" y="1292"/>
                  </a:lnTo>
                  <a:lnTo>
                    <a:pt x="1033" y="1245"/>
                  </a:lnTo>
                  <a:lnTo>
                    <a:pt x="1014" y="1207"/>
                  </a:lnTo>
                  <a:lnTo>
                    <a:pt x="1005" y="1188"/>
                  </a:lnTo>
                  <a:lnTo>
                    <a:pt x="986" y="1151"/>
                  </a:lnTo>
                  <a:lnTo>
                    <a:pt x="949" y="1094"/>
                  </a:lnTo>
                  <a:lnTo>
                    <a:pt x="911" y="1047"/>
                  </a:lnTo>
                  <a:lnTo>
                    <a:pt x="864" y="1000"/>
                  </a:lnTo>
                  <a:lnTo>
                    <a:pt x="836" y="981"/>
                  </a:lnTo>
                  <a:lnTo>
                    <a:pt x="808" y="962"/>
                  </a:lnTo>
                  <a:lnTo>
                    <a:pt x="770" y="934"/>
                  </a:lnTo>
                  <a:lnTo>
                    <a:pt x="723" y="896"/>
                  </a:lnTo>
                  <a:lnTo>
                    <a:pt x="676" y="849"/>
                  </a:lnTo>
                  <a:lnTo>
                    <a:pt x="657" y="830"/>
                  </a:lnTo>
                  <a:lnTo>
                    <a:pt x="648" y="821"/>
                  </a:lnTo>
                  <a:lnTo>
                    <a:pt x="629" y="802"/>
                  </a:lnTo>
                  <a:lnTo>
                    <a:pt x="620" y="792"/>
                  </a:lnTo>
                  <a:lnTo>
                    <a:pt x="610" y="773"/>
                  </a:lnTo>
                  <a:lnTo>
                    <a:pt x="601" y="755"/>
                  </a:lnTo>
                  <a:lnTo>
                    <a:pt x="592" y="736"/>
                  </a:lnTo>
                  <a:lnTo>
                    <a:pt x="592" y="726"/>
                  </a:lnTo>
                  <a:lnTo>
                    <a:pt x="592" y="717"/>
                  </a:lnTo>
                  <a:lnTo>
                    <a:pt x="592" y="707"/>
                  </a:lnTo>
                  <a:lnTo>
                    <a:pt x="592" y="698"/>
                  </a:lnTo>
                  <a:lnTo>
                    <a:pt x="610" y="660"/>
                  </a:lnTo>
                  <a:lnTo>
                    <a:pt x="629" y="632"/>
                  </a:lnTo>
                  <a:lnTo>
                    <a:pt x="667" y="585"/>
                  </a:lnTo>
                  <a:lnTo>
                    <a:pt x="686" y="566"/>
                  </a:lnTo>
                  <a:lnTo>
                    <a:pt x="695" y="556"/>
                  </a:lnTo>
                  <a:lnTo>
                    <a:pt x="714" y="528"/>
                  </a:lnTo>
                  <a:lnTo>
                    <a:pt x="723" y="509"/>
                  </a:lnTo>
                  <a:lnTo>
                    <a:pt x="723" y="500"/>
                  </a:lnTo>
                  <a:lnTo>
                    <a:pt x="714" y="472"/>
                  </a:lnTo>
                  <a:lnTo>
                    <a:pt x="704" y="453"/>
                  </a:lnTo>
                  <a:lnTo>
                    <a:pt x="676" y="443"/>
                  </a:lnTo>
                  <a:lnTo>
                    <a:pt x="657" y="434"/>
                  </a:lnTo>
                  <a:lnTo>
                    <a:pt x="639" y="424"/>
                  </a:lnTo>
                  <a:lnTo>
                    <a:pt x="573" y="405"/>
                  </a:lnTo>
                  <a:lnTo>
                    <a:pt x="441" y="358"/>
                  </a:lnTo>
                  <a:lnTo>
                    <a:pt x="376" y="330"/>
                  </a:lnTo>
                  <a:lnTo>
                    <a:pt x="319" y="311"/>
                  </a:lnTo>
                  <a:lnTo>
                    <a:pt x="197" y="273"/>
                  </a:lnTo>
                  <a:lnTo>
                    <a:pt x="131" y="255"/>
                  </a:lnTo>
                  <a:lnTo>
                    <a:pt x="122" y="255"/>
                  </a:lnTo>
                  <a:lnTo>
                    <a:pt x="94" y="245"/>
                  </a:lnTo>
                  <a:lnTo>
                    <a:pt x="75" y="236"/>
                  </a:lnTo>
                  <a:lnTo>
                    <a:pt x="47" y="217"/>
                  </a:lnTo>
                  <a:lnTo>
                    <a:pt x="28" y="207"/>
                  </a:lnTo>
                  <a:lnTo>
                    <a:pt x="19" y="189"/>
                  </a:lnTo>
                  <a:lnTo>
                    <a:pt x="9" y="170"/>
                  </a:lnTo>
                  <a:lnTo>
                    <a:pt x="0" y="160"/>
                  </a:lnTo>
                  <a:lnTo>
                    <a:pt x="0" y="151"/>
                  </a:lnTo>
                  <a:lnTo>
                    <a:pt x="0" y="141"/>
                  </a:lnTo>
                  <a:lnTo>
                    <a:pt x="0" y="132"/>
                  </a:lnTo>
                  <a:lnTo>
                    <a:pt x="0" y="104"/>
                  </a:lnTo>
                  <a:lnTo>
                    <a:pt x="0" y="94"/>
                  </a:lnTo>
                  <a:lnTo>
                    <a:pt x="9" y="75"/>
                  </a:lnTo>
                  <a:lnTo>
                    <a:pt x="19" y="56"/>
                  </a:lnTo>
                  <a:lnTo>
                    <a:pt x="28" y="56"/>
                  </a:lnTo>
                  <a:lnTo>
                    <a:pt x="47" y="47"/>
                  </a:lnTo>
                  <a:lnTo>
                    <a:pt x="56" y="38"/>
                  </a:lnTo>
                  <a:lnTo>
                    <a:pt x="75" y="28"/>
                  </a:lnTo>
                  <a:lnTo>
                    <a:pt x="113" y="19"/>
                  </a:lnTo>
                  <a:lnTo>
                    <a:pt x="141" y="9"/>
                  </a:lnTo>
                  <a:lnTo>
                    <a:pt x="150" y="9"/>
                  </a:lnTo>
                  <a:lnTo>
                    <a:pt x="160" y="9"/>
                  </a:lnTo>
                </a:path>
              </a:pathLst>
            </a:custGeom>
            <a:solidFill>
              <a:srgbClr val="CB4350"/>
            </a:solidFill>
            <a:ln>
              <a:noFill/>
            </a:ln>
            <a:extLs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204" name="Oval 9"/>
            <p:cNvSpPr>
              <a:spLocks noChangeArrowheads="1"/>
            </p:cNvSpPr>
            <p:nvPr/>
          </p:nvSpPr>
          <p:spPr bwMode="auto">
            <a:xfrm>
              <a:off x="1793" y="2265"/>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5" name="Oval 10"/>
            <p:cNvSpPr>
              <a:spLocks noChangeArrowheads="1"/>
            </p:cNvSpPr>
            <p:nvPr/>
          </p:nvSpPr>
          <p:spPr bwMode="auto">
            <a:xfrm>
              <a:off x="4198" y="2567"/>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6" name="Oval 11"/>
            <p:cNvSpPr>
              <a:spLocks noChangeArrowheads="1"/>
            </p:cNvSpPr>
            <p:nvPr/>
          </p:nvSpPr>
          <p:spPr bwMode="auto">
            <a:xfrm>
              <a:off x="4010" y="3227"/>
              <a:ext cx="11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7" name="Oval 12"/>
            <p:cNvSpPr>
              <a:spLocks noChangeArrowheads="1"/>
            </p:cNvSpPr>
            <p:nvPr/>
          </p:nvSpPr>
          <p:spPr bwMode="auto">
            <a:xfrm>
              <a:off x="4038" y="2859"/>
              <a:ext cx="66" cy="6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8" name="Oval 13"/>
            <p:cNvSpPr>
              <a:spLocks noChangeArrowheads="1"/>
            </p:cNvSpPr>
            <p:nvPr/>
          </p:nvSpPr>
          <p:spPr bwMode="auto">
            <a:xfrm>
              <a:off x="4639" y="3227"/>
              <a:ext cx="104"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09" name="Oval 14"/>
            <p:cNvSpPr>
              <a:spLocks noChangeArrowheads="1"/>
            </p:cNvSpPr>
            <p:nvPr/>
          </p:nvSpPr>
          <p:spPr bwMode="auto">
            <a:xfrm>
              <a:off x="4329" y="3227"/>
              <a:ext cx="104"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0" name="Oval 15"/>
            <p:cNvSpPr>
              <a:spLocks noChangeArrowheads="1"/>
            </p:cNvSpPr>
            <p:nvPr/>
          </p:nvSpPr>
          <p:spPr bwMode="auto">
            <a:xfrm>
              <a:off x="4517"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1" name="Line 16"/>
            <p:cNvSpPr>
              <a:spLocks noChangeShapeType="1"/>
            </p:cNvSpPr>
            <p:nvPr/>
          </p:nvSpPr>
          <p:spPr bwMode="auto">
            <a:xfrm flipH="1">
              <a:off x="4066" y="2671"/>
              <a:ext cx="151"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2" name="Line 17"/>
            <p:cNvSpPr>
              <a:spLocks noChangeShapeType="1"/>
            </p:cNvSpPr>
            <p:nvPr/>
          </p:nvSpPr>
          <p:spPr bwMode="auto">
            <a:xfrm>
              <a:off x="4282" y="2652"/>
              <a:ext cx="254" cy="20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3" name="Line 18"/>
            <p:cNvSpPr>
              <a:spLocks noChangeShapeType="1"/>
            </p:cNvSpPr>
            <p:nvPr/>
          </p:nvSpPr>
          <p:spPr bwMode="auto">
            <a:xfrm>
              <a:off x="4066" y="2916"/>
              <a:ext cx="1" cy="30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4" name="Line 19"/>
            <p:cNvSpPr>
              <a:spLocks noChangeShapeType="1"/>
            </p:cNvSpPr>
            <p:nvPr/>
          </p:nvSpPr>
          <p:spPr bwMode="auto">
            <a:xfrm>
              <a:off x="4564" y="2907"/>
              <a:ext cx="11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 name="Line 20"/>
            <p:cNvSpPr>
              <a:spLocks noChangeShapeType="1"/>
            </p:cNvSpPr>
            <p:nvPr/>
          </p:nvSpPr>
          <p:spPr bwMode="auto">
            <a:xfrm flipH="1">
              <a:off x="4386"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6" name="Oval 21"/>
            <p:cNvSpPr>
              <a:spLocks noChangeArrowheads="1"/>
            </p:cNvSpPr>
            <p:nvPr/>
          </p:nvSpPr>
          <p:spPr bwMode="auto">
            <a:xfrm>
              <a:off x="1135" y="2567"/>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7" name="Oval 22"/>
            <p:cNvSpPr>
              <a:spLocks noChangeArrowheads="1"/>
            </p:cNvSpPr>
            <p:nvPr/>
          </p:nvSpPr>
          <p:spPr bwMode="auto">
            <a:xfrm>
              <a:off x="98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8" name="Oval 23"/>
            <p:cNvSpPr>
              <a:spLocks noChangeArrowheads="1"/>
            </p:cNvSpPr>
            <p:nvPr/>
          </p:nvSpPr>
          <p:spPr bwMode="auto">
            <a:xfrm>
              <a:off x="67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19" name="Oval 24"/>
            <p:cNvSpPr>
              <a:spLocks noChangeArrowheads="1"/>
            </p:cNvSpPr>
            <p:nvPr/>
          </p:nvSpPr>
          <p:spPr bwMode="auto">
            <a:xfrm>
              <a:off x="863"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0" name="Oval 25"/>
            <p:cNvSpPr>
              <a:spLocks noChangeArrowheads="1"/>
            </p:cNvSpPr>
            <p:nvPr/>
          </p:nvSpPr>
          <p:spPr bwMode="auto">
            <a:xfrm>
              <a:off x="126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1" name="Oval 26"/>
            <p:cNvSpPr>
              <a:spLocks noChangeArrowheads="1"/>
            </p:cNvSpPr>
            <p:nvPr/>
          </p:nvSpPr>
          <p:spPr bwMode="auto">
            <a:xfrm>
              <a:off x="1455" y="2859"/>
              <a:ext cx="65"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2" name="Line 27"/>
            <p:cNvSpPr>
              <a:spLocks noChangeShapeType="1"/>
            </p:cNvSpPr>
            <p:nvPr/>
          </p:nvSpPr>
          <p:spPr bwMode="auto">
            <a:xfrm flipH="1">
              <a:off x="900" y="2661"/>
              <a:ext cx="235"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3" name="Line 28"/>
            <p:cNvSpPr>
              <a:spLocks noChangeShapeType="1"/>
            </p:cNvSpPr>
            <p:nvPr/>
          </p:nvSpPr>
          <p:spPr bwMode="auto">
            <a:xfrm>
              <a:off x="1220" y="2661"/>
              <a:ext cx="253"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4" name="Line 29"/>
            <p:cNvSpPr>
              <a:spLocks noChangeShapeType="1"/>
            </p:cNvSpPr>
            <p:nvPr/>
          </p:nvSpPr>
          <p:spPr bwMode="auto">
            <a:xfrm flipH="1">
              <a:off x="731" y="2907"/>
              <a:ext cx="141"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 name="Line 30"/>
            <p:cNvSpPr>
              <a:spLocks noChangeShapeType="1"/>
            </p:cNvSpPr>
            <p:nvPr/>
          </p:nvSpPr>
          <p:spPr bwMode="auto">
            <a:xfrm>
              <a:off x="900" y="2907"/>
              <a:ext cx="12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6" name="Line 31"/>
            <p:cNvSpPr>
              <a:spLocks noChangeShapeType="1"/>
            </p:cNvSpPr>
            <p:nvPr/>
          </p:nvSpPr>
          <p:spPr bwMode="auto">
            <a:xfrm flipH="1">
              <a:off x="1323"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Oval 32"/>
            <p:cNvSpPr>
              <a:spLocks noChangeArrowheads="1"/>
            </p:cNvSpPr>
            <p:nvPr/>
          </p:nvSpPr>
          <p:spPr bwMode="auto">
            <a:xfrm>
              <a:off x="2065" y="2567"/>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8" name="Oval 33"/>
            <p:cNvSpPr>
              <a:spLocks noChangeArrowheads="1"/>
            </p:cNvSpPr>
            <p:nvPr/>
          </p:nvSpPr>
          <p:spPr bwMode="auto">
            <a:xfrm>
              <a:off x="1887" y="3227"/>
              <a:ext cx="11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29" name="Oval 34"/>
            <p:cNvSpPr>
              <a:spLocks noChangeArrowheads="1"/>
            </p:cNvSpPr>
            <p:nvPr/>
          </p:nvSpPr>
          <p:spPr bwMode="auto">
            <a:xfrm>
              <a:off x="1605"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0" name="Oval 35"/>
            <p:cNvSpPr>
              <a:spLocks noChangeArrowheads="1"/>
            </p:cNvSpPr>
            <p:nvPr/>
          </p:nvSpPr>
          <p:spPr bwMode="auto">
            <a:xfrm>
              <a:off x="1915" y="2859"/>
              <a:ext cx="56" cy="6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1" name="Oval 36"/>
            <p:cNvSpPr>
              <a:spLocks noChangeArrowheads="1"/>
            </p:cNvSpPr>
            <p:nvPr/>
          </p:nvSpPr>
          <p:spPr bwMode="auto">
            <a:xfrm>
              <a:off x="250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2" name="Oval 37"/>
            <p:cNvSpPr>
              <a:spLocks noChangeArrowheads="1"/>
            </p:cNvSpPr>
            <p:nvPr/>
          </p:nvSpPr>
          <p:spPr bwMode="auto">
            <a:xfrm>
              <a:off x="2197" y="3227"/>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3" name="Oval 38"/>
            <p:cNvSpPr>
              <a:spLocks noChangeArrowheads="1"/>
            </p:cNvSpPr>
            <p:nvPr/>
          </p:nvSpPr>
          <p:spPr bwMode="auto">
            <a:xfrm>
              <a:off x="2385" y="2859"/>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34" name="Line 39"/>
            <p:cNvSpPr>
              <a:spLocks noChangeShapeType="1"/>
            </p:cNvSpPr>
            <p:nvPr/>
          </p:nvSpPr>
          <p:spPr bwMode="auto">
            <a:xfrm flipH="1">
              <a:off x="1953" y="2661"/>
              <a:ext cx="122"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5" name="Line 40"/>
            <p:cNvSpPr>
              <a:spLocks noChangeShapeType="1"/>
            </p:cNvSpPr>
            <p:nvPr/>
          </p:nvSpPr>
          <p:spPr bwMode="auto">
            <a:xfrm>
              <a:off x="2150" y="2661"/>
              <a:ext cx="254"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41"/>
            <p:cNvSpPr>
              <a:spLocks noChangeShapeType="1"/>
            </p:cNvSpPr>
            <p:nvPr/>
          </p:nvSpPr>
          <p:spPr bwMode="auto">
            <a:xfrm>
              <a:off x="1934" y="2916"/>
              <a:ext cx="1" cy="31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7" name="Line 42"/>
            <p:cNvSpPr>
              <a:spLocks noChangeShapeType="1"/>
            </p:cNvSpPr>
            <p:nvPr/>
          </p:nvSpPr>
          <p:spPr bwMode="auto">
            <a:xfrm>
              <a:off x="2432" y="2907"/>
              <a:ext cx="112"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Line 43"/>
            <p:cNvSpPr>
              <a:spLocks noChangeShapeType="1"/>
            </p:cNvSpPr>
            <p:nvPr/>
          </p:nvSpPr>
          <p:spPr bwMode="auto">
            <a:xfrm flipH="1">
              <a:off x="2253"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9" name="Oval 44"/>
            <p:cNvSpPr>
              <a:spLocks noChangeArrowheads="1"/>
            </p:cNvSpPr>
            <p:nvPr/>
          </p:nvSpPr>
          <p:spPr bwMode="auto">
            <a:xfrm>
              <a:off x="3249" y="2567"/>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240" name="Group 45"/>
            <p:cNvGrpSpPr/>
            <p:nvPr/>
          </p:nvGrpSpPr>
          <p:grpSpPr bwMode="auto">
            <a:xfrm>
              <a:off x="2789" y="2859"/>
              <a:ext cx="413" cy="482"/>
              <a:chOff x="2949" y="2556"/>
              <a:chExt cx="413" cy="482"/>
            </a:xfrm>
          </p:grpSpPr>
          <p:sp>
            <p:nvSpPr>
              <p:cNvPr id="397" name="Oval 46"/>
              <p:cNvSpPr>
                <a:spLocks noChangeArrowheads="1"/>
              </p:cNvSpPr>
              <p:nvPr/>
            </p:nvSpPr>
            <p:spPr bwMode="auto">
              <a:xfrm>
                <a:off x="3259"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8" name="Oval 47"/>
              <p:cNvSpPr>
                <a:spLocks noChangeArrowheads="1"/>
              </p:cNvSpPr>
              <p:nvPr/>
            </p:nvSpPr>
            <p:spPr bwMode="auto">
              <a:xfrm>
                <a:off x="2949"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9" name="Oval 48"/>
              <p:cNvSpPr>
                <a:spLocks noChangeArrowheads="1"/>
              </p:cNvSpPr>
              <p:nvPr/>
            </p:nvSpPr>
            <p:spPr bwMode="auto">
              <a:xfrm>
                <a:off x="3137" y="2556"/>
                <a:ext cx="65"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grpSp>
          <p:nvGrpSpPr>
            <p:cNvPr id="241" name="Group 49"/>
            <p:cNvGrpSpPr/>
            <p:nvPr/>
          </p:nvGrpSpPr>
          <p:grpSpPr bwMode="auto">
            <a:xfrm>
              <a:off x="3381" y="2859"/>
              <a:ext cx="413" cy="482"/>
              <a:chOff x="3541" y="2556"/>
              <a:chExt cx="413" cy="482"/>
            </a:xfrm>
          </p:grpSpPr>
          <p:sp>
            <p:nvSpPr>
              <p:cNvPr id="394" name="Oval 50"/>
              <p:cNvSpPr>
                <a:spLocks noChangeArrowheads="1"/>
              </p:cNvSpPr>
              <p:nvPr/>
            </p:nvSpPr>
            <p:spPr bwMode="auto">
              <a:xfrm>
                <a:off x="3851"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5" name="Oval 51"/>
              <p:cNvSpPr>
                <a:spLocks noChangeArrowheads="1"/>
              </p:cNvSpPr>
              <p:nvPr/>
            </p:nvSpPr>
            <p:spPr bwMode="auto">
              <a:xfrm>
                <a:off x="3541" y="2924"/>
                <a:ext cx="103" cy="114"/>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6" name="Oval 52"/>
              <p:cNvSpPr>
                <a:spLocks noChangeArrowheads="1"/>
              </p:cNvSpPr>
              <p:nvPr/>
            </p:nvSpPr>
            <p:spPr bwMode="auto">
              <a:xfrm>
                <a:off x="3728" y="2556"/>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242" name="Line 53"/>
            <p:cNvSpPr>
              <a:spLocks noChangeShapeType="1"/>
            </p:cNvSpPr>
            <p:nvPr/>
          </p:nvSpPr>
          <p:spPr bwMode="auto">
            <a:xfrm flipH="1">
              <a:off x="3014" y="2661"/>
              <a:ext cx="235"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Line 54"/>
            <p:cNvSpPr>
              <a:spLocks noChangeShapeType="1"/>
            </p:cNvSpPr>
            <p:nvPr/>
          </p:nvSpPr>
          <p:spPr bwMode="auto">
            <a:xfrm>
              <a:off x="3334" y="2661"/>
              <a:ext cx="253"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55"/>
            <p:cNvSpPr>
              <a:spLocks noChangeShapeType="1"/>
            </p:cNvSpPr>
            <p:nvPr/>
          </p:nvSpPr>
          <p:spPr bwMode="auto">
            <a:xfrm flipH="1">
              <a:off x="2845" y="2907"/>
              <a:ext cx="141"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56"/>
            <p:cNvSpPr>
              <a:spLocks noChangeShapeType="1"/>
            </p:cNvSpPr>
            <p:nvPr/>
          </p:nvSpPr>
          <p:spPr bwMode="auto">
            <a:xfrm>
              <a:off x="3014" y="2907"/>
              <a:ext cx="122"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57"/>
            <p:cNvSpPr>
              <a:spLocks noChangeShapeType="1"/>
            </p:cNvSpPr>
            <p:nvPr/>
          </p:nvSpPr>
          <p:spPr bwMode="auto">
            <a:xfrm>
              <a:off x="3615" y="2907"/>
              <a:ext cx="113" cy="32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Line 58"/>
            <p:cNvSpPr>
              <a:spLocks noChangeShapeType="1"/>
            </p:cNvSpPr>
            <p:nvPr/>
          </p:nvSpPr>
          <p:spPr bwMode="auto">
            <a:xfrm flipH="1">
              <a:off x="3437" y="2916"/>
              <a:ext cx="141" cy="32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8" name="Oval 59"/>
            <p:cNvSpPr>
              <a:spLocks noChangeArrowheads="1"/>
            </p:cNvSpPr>
            <p:nvPr/>
          </p:nvSpPr>
          <p:spPr bwMode="auto">
            <a:xfrm>
              <a:off x="2657" y="1973"/>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49" name="Oval 60"/>
            <p:cNvSpPr>
              <a:spLocks noChangeArrowheads="1"/>
            </p:cNvSpPr>
            <p:nvPr/>
          </p:nvSpPr>
          <p:spPr bwMode="auto">
            <a:xfrm>
              <a:off x="3568" y="2265"/>
              <a:ext cx="66" cy="57"/>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0" name="Line 61"/>
            <p:cNvSpPr>
              <a:spLocks noChangeShapeType="1"/>
            </p:cNvSpPr>
            <p:nvPr/>
          </p:nvSpPr>
          <p:spPr bwMode="auto">
            <a:xfrm flipH="1">
              <a:off x="1849" y="2048"/>
              <a:ext cx="808"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1" name="Line 62"/>
            <p:cNvSpPr>
              <a:spLocks noChangeShapeType="1"/>
            </p:cNvSpPr>
            <p:nvPr/>
          </p:nvSpPr>
          <p:spPr bwMode="auto">
            <a:xfrm>
              <a:off x="2751" y="2048"/>
              <a:ext cx="827"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2" name="Line 63"/>
            <p:cNvSpPr>
              <a:spLocks noChangeShapeType="1"/>
            </p:cNvSpPr>
            <p:nvPr/>
          </p:nvSpPr>
          <p:spPr bwMode="auto">
            <a:xfrm>
              <a:off x="1830" y="2312"/>
              <a:ext cx="245" cy="26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3" name="Line 64"/>
            <p:cNvSpPr>
              <a:spLocks noChangeShapeType="1"/>
            </p:cNvSpPr>
            <p:nvPr/>
          </p:nvSpPr>
          <p:spPr bwMode="auto">
            <a:xfrm flipH="1">
              <a:off x="1220" y="2303"/>
              <a:ext cx="573" cy="28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4" name="Line 65"/>
            <p:cNvSpPr>
              <a:spLocks noChangeShapeType="1"/>
            </p:cNvSpPr>
            <p:nvPr/>
          </p:nvSpPr>
          <p:spPr bwMode="auto">
            <a:xfrm>
              <a:off x="3615" y="2303"/>
              <a:ext cx="592" cy="283"/>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5" name="Line 66"/>
            <p:cNvSpPr>
              <a:spLocks noChangeShapeType="1"/>
            </p:cNvSpPr>
            <p:nvPr/>
          </p:nvSpPr>
          <p:spPr bwMode="auto">
            <a:xfrm flipH="1">
              <a:off x="3334" y="2312"/>
              <a:ext cx="244" cy="27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 name="Line 67"/>
            <p:cNvSpPr>
              <a:spLocks noChangeShapeType="1"/>
            </p:cNvSpPr>
            <p:nvPr/>
          </p:nvSpPr>
          <p:spPr bwMode="auto">
            <a:xfrm>
              <a:off x="1492" y="2907"/>
              <a:ext cx="151" cy="3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7" name="Oval 68"/>
            <p:cNvSpPr>
              <a:spLocks noChangeArrowheads="1"/>
            </p:cNvSpPr>
            <p:nvPr/>
          </p:nvSpPr>
          <p:spPr bwMode="auto">
            <a:xfrm>
              <a:off x="769"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8" name="Oval 69"/>
            <p:cNvSpPr>
              <a:spLocks noChangeArrowheads="1"/>
            </p:cNvSpPr>
            <p:nvPr/>
          </p:nvSpPr>
          <p:spPr bwMode="auto">
            <a:xfrm>
              <a:off x="1013"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59" name="Oval 70"/>
            <p:cNvSpPr>
              <a:spLocks noChangeArrowheads="1"/>
            </p:cNvSpPr>
            <p:nvPr/>
          </p:nvSpPr>
          <p:spPr bwMode="auto">
            <a:xfrm>
              <a:off x="1257"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0" name="Oval 71"/>
            <p:cNvSpPr>
              <a:spLocks noChangeArrowheads="1"/>
            </p:cNvSpPr>
            <p:nvPr/>
          </p:nvSpPr>
          <p:spPr bwMode="auto">
            <a:xfrm>
              <a:off x="1502"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1" name="Oval 72"/>
            <p:cNvSpPr>
              <a:spLocks noChangeArrowheads="1"/>
            </p:cNvSpPr>
            <p:nvPr/>
          </p:nvSpPr>
          <p:spPr bwMode="auto">
            <a:xfrm>
              <a:off x="1746"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2" name="Oval 73"/>
            <p:cNvSpPr>
              <a:spLocks noChangeArrowheads="1"/>
            </p:cNvSpPr>
            <p:nvPr/>
          </p:nvSpPr>
          <p:spPr bwMode="auto">
            <a:xfrm>
              <a:off x="1990" y="3831"/>
              <a:ext cx="104"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3" name="Oval 74"/>
            <p:cNvSpPr>
              <a:spLocks noChangeArrowheads="1"/>
            </p:cNvSpPr>
            <p:nvPr/>
          </p:nvSpPr>
          <p:spPr bwMode="auto">
            <a:xfrm>
              <a:off x="2263" y="3822"/>
              <a:ext cx="112"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4" name="Oval 75"/>
            <p:cNvSpPr>
              <a:spLocks noChangeArrowheads="1"/>
            </p:cNvSpPr>
            <p:nvPr/>
          </p:nvSpPr>
          <p:spPr bwMode="auto">
            <a:xfrm>
              <a:off x="2507"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5" name="Oval 76"/>
            <p:cNvSpPr>
              <a:spLocks noChangeArrowheads="1"/>
            </p:cNvSpPr>
            <p:nvPr/>
          </p:nvSpPr>
          <p:spPr bwMode="auto">
            <a:xfrm>
              <a:off x="2732"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6" name="Oval 77"/>
            <p:cNvSpPr>
              <a:spLocks noChangeArrowheads="1"/>
            </p:cNvSpPr>
            <p:nvPr/>
          </p:nvSpPr>
          <p:spPr bwMode="auto">
            <a:xfrm>
              <a:off x="2995"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7" name="Oval 78"/>
            <p:cNvSpPr>
              <a:spLocks noChangeArrowheads="1"/>
            </p:cNvSpPr>
            <p:nvPr/>
          </p:nvSpPr>
          <p:spPr bwMode="auto">
            <a:xfrm>
              <a:off x="3240" y="3831"/>
              <a:ext cx="112"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8" name="Oval 79"/>
            <p:cNvSpPr>
              <a:spLocks noChangeArrowheads="1"/>
            </p:cNvSpPr>
            <p:nvPr/>
          </p:nvSpPr>
          <p:spPr bwMode="auto">
            <a:xfrm>
              <a:off x="3484"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69" name="Oval 80"/>
            <p:cNvSpPr>
              <a:spLocks noChangeArrowheads="1"/>
            </p:cNvSpPr>
            <p:nvPr/>
          </p:nvSpPr>
          <p:spPr bwMode="auto">
            <a:xfrm>
              <a:off x="3728" y="3831"/>
              <a:ext cx="11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0" name="Oval 81"/>
            <p:cNvSpPr>
              <a:spLocks noChangeArrowheads="1"/>
            </p:cNvSpPr>
            <p:nvPr/>
          </p:nvSpPr>
          <p:spPr bwMode="auto">
            <a:xfrm>
              <a:off x="4480"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1" name="Oval 82"/>
            <p:cNvSpPr>
              <a:spLocks noChangeArrowheads="1"/>
            </p:cNvSpPr>
            <p:nvPr/>
          </p:nvSpPr>
          <p:spPr bwMode="auto">
            <a:xfrm>
              <a:off x="4724" y="3831"/>
              <a:ext cx="103" cy="11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2" name="Oval 83"/>
            <p:cNvSpPr>
              <a:spLocks noChangeArrowheads="1"/>
            </p:cNvSpPr>
            <p:nvPr/>
          </p:nvSpPr>
          <p:spPr bwMode="auto">
            <a:xfrm>
              <a:off x="1267" y="353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3" name="Oval 84"/>
            <p:cNvSpPr>
              <a:spLocks noChangeArrowheads="1"/>
            </p:cNvSpPr>
            <p:nvPr/>
          </p:nvSpPr>
          <p:spPr bwMode="auto">
            <a:xfrm>
              <a:off x="957" y="3539"/>
              <a:ext cx="5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74" name="Line 85"/>
            <p:cNvSpPr>
              <a:spLocks noChangeShapeType="1"/>
            </p:cNvSpPr>
            <p:nvPr/>
          </p:nvSpPr>
          <p:spPr bwMode="auto">
            <a:xfrm flipH="1">
              <a:off x="985" y="3331"/>
              <a:ext cx="47" cy="21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5" name="Line 86"/>
            <p:cNvSpPr>
              <a:spLocks noChangeShapeType="1"/>
            </p:cNvSpPr>
            <p:nvPr/>
          </p:nvSpPr>
          <p:spPr bwMode="auto">
            <a:xfrm flipH="1">
              <a:off x="825" y="3595"/>
              <a:ext cx="15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6" name="Line 87"/>
            <p:cNvSpPr>
              <a:spLocks noChangeShapeType="1"/>
            </p:cNvSpPr>
            <p:nvPr/>
          </p:nvSpPr>
          <p:spPr bwMode="auto">
            <a:xfrm>
              <a:off x="994" y="3595"/>
              <a:ext cx="66"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7" name="Line 88"/>
            <p:cNvSpPr>
              <a:spLocks noChangeShapeType="1"/>
            </p:cNvSpPr>
            <p:nvPr/>
          </p:nvSpPr>
          <p:spPr bwMode="auto">
            <a:xfrm flipH="1">
              <a:off x="1295" y="3331"/>
              <a:ext cx="1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8" name="Line 89"/>
            <p:cNvSpPr>
              <a:spLocks noChangeShapeType="1"/>
            </p:cNvSpPr>
            <p:nvPr/>
          </p:nvSpPr>
          <p:spPr bwMode="auto">
            <a:xfrm>
              <a:off x="1295" y="3595"/>
              <a:ext cx="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79" name="Oval 90"/>
            <p:cNvSpPr>
              <a:spLocks noChangeArrowheads="1"/>
            </p:cNvSpPr>
            <p:nvPr/>
          </p:nvSpPr>
          <p:spPr bwMode="auto">
            <a:xfrm>
              <a:off x="1643" y="3539"/>
              <a:ext cx="5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0" name="Line 91"/>
            <p:cNvSpPr>
              <a:spLocks noChangeShapeType="1"/>
            </p:cNvSpPr>
            <p:nvPr/>
          </p:nvSpPr>
          <p:spPr bwMode="auto">
            <a:xfrm>
              <a:off x="1652" y="3331"/>
              <a:ext cx="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1" name="Line 92"/>
            <p:cNvSpPr>
              <a:spLocks noChangeShapeType="1"/>
            </p:cNvSpPr>
            <p:nvPr/>
          </p:nvSpPr>
          <p:spPr bwMode="auto">
            <a:xfrm flipH="1">
              <a:off x="1558" y="3586"/>
              <a:ext cx="94"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2" name="Line 93"/>
            <p:cNvSpPr>
              <a:spLocks noChangeShapeType="1"/>
            </p:cNvSpPr>
            <p:nvPr/>
          </p:nvSpPr>
          <p:spPr bwMode="auto">
            <a:xfrm>
              <a:off x="1680" y="3586"/>
              <a:ext cx="94"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3" name="Oval 94"/>
            <p:cNvSpPr>
              <a:spLocks noChangeArrowheads="1"/>
            </p:cNvSpPr>
            <p:nvPr/>
          </p:nvSpPr>
          <p:spPr bwMode="auto">
            <a:xfrm>
              <a:off x="2169" y="352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4" name="Line 95"/>
            <p:cNvSpPr>
              <a:spLocks noChangeShapeType="1"/>
            </p:cNvSpPr>
            <p:nvPr/>
          </p:nvSpPr>
          <p:spPr bwMode="auto">
            <a:xfrm flipH="1">
              <a:off x="2197" y="3331"/>
              <a:ext cx="37"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Line 96"/>
            <p:cNvSpPr>
              <a:spLocks noChangeShapeType="1"/>
            </p:cNvSpPr>
            <p:nvPr/>
          </p:nvSpPr>
          <p:spPr bwMode="auto">
            <a:xfrm flipH="1">
              <a:off x="2056" y="3567"/>
              <a:ext cx="131" cy="26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6" name="Line 97"/>
            <p:cNvSpPr>
              <a:spLocks noChangeShapeType="1"/>
            </p:cNvSpPr>
            <p:nvPr/>
          </p:nvSpPr>
          <p:spPr bwMode="auto">
            <a:xfrm>
              <a:off x="2206" y="3576"/>
              <a:ext cx="94"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7" name="Oval 98"/>
            <p:cNvSpPr>
              <a:spLocks noChangeArrowheads="1"/>
            </p:cNvSpPr>
            <p:nvPr/>
          </p:nvSpPr>
          <p:spPr bwMode="auto">
            <a:xfrm>
              <a:off x="2526" y="353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88" name="Line 99"/>
            <p:cNvSpPr>
              <a:spLocks noChangeShapeType="1"/>
            </p:cNvSpPr>
            <p:nvPr/>
          </p:nvSpPr>
          <p:spPr bwMode="auto">
            <a:xfrm>
              <a:off x="2554" y="3341"/>
              <a:ext cx="1" cy="1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9" name="Line 100"/>
            <p:cNvSpPr>
              <a:spLocks noChangeShapeType="1"/>
            </p:cNvSpPr>
            <p:nvPr/>
          </p:nvSpPr>
          <p:spPr bwMode="auto">
            <a:xfrm>
              <a:off x="2554" y="3595"/>
              <a:ext cx="1"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0" name="Oval 101"/>
            <p:cNvSpPr>
              <a:spLocks noChangeArrowheads="1"/>
            </p:cNvSpPr>
            <p:nvPr/>
          </p:nvSpPr>
          <p:spPr bwMode="auto">
            <a:xfrm>
              <a:off x="2807" y="3539"/>
              <a:ext cx="66" cy="5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1" name="Line 102"/>
            <p:cNvSpPr>
              <a:spLocks noChangeShapeType="1"/>
            </p:cNvSpPr>
            <p:nvPr/>
          </p:nvSpPr>
          <p:spPr bwMode="auto">
            <a:xfrm>
              <a:off x="2836" y="3331"/>
              <a:ext cx="1" cy="19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2" name="Line 103"/>
            <p:cNvSpPr>
              <a:spLocks noChangeShapeType="1"/>
            </p:cNvSpPr>
            <p:nvPr/>
          </p:nvSpPr>
          <p:spPr bwMode="auto">
            <a:xfrm flipH="1">
              <a:off x="2789" y="3586"/>
              <a:ext cx="28" cy="23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3" name="Oval 104"/>
            <p:cNvSpPr>
              <a:spLocks noChangeArrowheads="1"/>
            </p:cNvSpPr>
            <p:nvPr/>
          </p:nvSpPr>
          <p:spPr bwMode="auto">
            <a:xfrm>
              <a:off x="3371" y="352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4" name="Line 105"/>
            <p:cNvSpPr>
              <a:spLocks noChangeShapeType="1"/>
            </p:cNvSpPr>
            <p:nvPr/>
          </p:nvSpPr>
          <p:spPr bwMode="auto">
            <a:xfrm>
              <a:off x="2845" y="3576"/>
              <a:ext cx="179"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5" name="Line 106"/>
            <p:cNvSpPr>
              <a:spLocks noChangeShapeType="1"/>
            </p:cNvSpPr>
            <p:nvPr/>
          </p:nvSpPr>
          <p:spPr bwMode="auto">
            <a:xfrm flipH="1">
              <a:off x="3399" y="3331"/>
              <a:ext cx="29"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6" name="Line 107"/>
            <p:cNvSpPr>
              <a:spLocks noChangeShapeType="1"/>
            </p:cNvSpPr>
            <p:nvPr/>
          </p:nvSpPr>
          <p:spPr bwMode="auto">
            <a:xfrm flipH="1">
              <a:off x="3305" y="3586"/>
              <a:ext cx="85"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7" name="Line 108"/>
            <p:cNvSpPr>
              <a:spLocks noChangeShapeType="1"/>
            </p:cNvSpPr>
            <p:nvPr/>
          </p:nvSpPr>
          <p:spPr bwMode="auto">
            <a:xfrm>
              <a:off x="3409" y="3586"/>
              <a:ext cx="122"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8" name="Oval 109"/>
            <p:cNvSpPr>
              <a:spLocks noChangeArrowheads="1"/>
            </p:cNvSpPr>
            <p:nvPr/>
          </p:nvSpPr>
          <p:spPr bwMode="auto">
            <a:xfrm>
              <a:off x="4668" y="3529"/>
              <a:ext cx="65"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299" name="Line 110"/>
            <p:cNvSpPr>
              <a:spLocks noChangeShapeType="1"/>
            </p:cNvSpPr>
            <p:nvPr/>
          </p:nvSpPr>
          <p:spPr bwMode="auto">
            <a:xfrm>
              <a:off x="4696" y="3331"/>
              <a:ext cx="1" cy="20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0" name="Line 111"/>
            <p:cNvSpPr>
              <a:spLocks noChangeShapeType="1"/>
            </p:cNvSpPr>
            <p:nvPr/>
          </p:nvSpPr>
          <p:spPr bwMode="auto">
            <a:xfrm>
              <a:off x="4705" y="3586"/>
              <a:ext cx="57"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1" name="Line 112"/>
            <p:cNvSpPr>
              <a:spLocks noChangeShapeType="1"/>
            </p:cNvSpPr>
            <p:nvPr/>
          </p:nvSpPr>
          <p:spPr bwMode="auto">
            <a:xfrm flipH="1">
              <a:off x="4555" y="3576"/>
              <a:ext cx="131" cy="26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2" name="Oval 113"/>
            <p:cNvSpPr>
              <a:spLocks noChangeArrowheads="1"/>
            </p:cNvSpPr>
            <p:nvPr/>
          </p:nvSpPr>
          <p:spPr bwMode="auto">
            <a:xfrm>
              <a:off x="3709" y="3539"/>
              <a:ext cx="66" cy="66"/>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03" name="Line 114"/>
            <p:cNvSpPr>
              <a:spLocks noChangeShapeType="1"/>
            </p:cNvSpPr>
            <p:nvPr/>
          </p:nvSpPr>
          <p:spPr bwMode="auto">
            <a:xfrm>
              <a:off x="3738" y="3331"/>
              <a:ext cx="1" cy="22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4" name="Line 115"/>
            <p:cNvSpPr>
              <a:spLocks noChangeShapeType="1"/>
            </p:cNvSpPr>
            <p:nvPr/>
          </p:nvSpPr>
          <p:spPr bwMode="auto">
            <a:xfrm>
              <a:off x="3738" y="3586"/>
              <a:ext cx="37"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5" name="Line 116"/>
            <p:cNvSpPr>
              <a:spLocks noChangeShapeType="1"/>
            </p:cNvSpPr>
            <p:nvPr/>
          </p:nvSpPr>
          <p:spPr bwMode="auto">
            <a:xfrm>
              <a:off x="844" y="3925"/>
              <a:ext cx="28"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6" name="Line 117"/>
            <p:cNvSpPr>
              <a:spLocks noChangeShapeType="1"/>
            </p:cNvSpPr>
            <p:nvPr/>
          </p:nvSpPr>
          <p:spPr bwMode="auto">
            <a:xfrm>
              <a:off x="1060" y="3935"/>
              <a:ext cx="1"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7" name="Line 118"/>
            <p:cNvSpPr>
              <a:spLocks noChangeShapeType="1"/>
            </p:cNvSpPr>
            <p:nvPr/>
          </p:nvSpPr>
          <p:spPr bwMode="auto">
            <a:xfrm flipH="1">
              <a:off x="722" y="3916"/>
              <a:ext cx="56"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8" name="Line 119"/>
            <p:cNvSpPr>
              <a:spLocks noChangeShapeType="1"/>
            </p:cNvSpPr>
            <p:nvPr/>
          </p:nvSpPr>
          <p:spPr bwMode="auto">
            <a:xfrm flipH="1">
              <a:off x="684" y="4010"/>
              <a:ext cx="19" cy="2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9" name="Line 120"/>
            <p:cNvSpPr>
              <a:spLocks noChangeShapeType="1"/>
            </p:cNvSpPr>
            <p:nvPr/>
          </p:nvSpPr>
          <p:spPr bwMode="auto">
            <a:xfrm flipH="1">
              <a:off x="647" y="4067"/>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0" name="Line 121"/>
            <p:cNvSpPr>
              <a:spLocks noChangeShapeType="1"/>
            </p:cNvSpPr>
            <p:nvPr/>
          </p:nvSpPr>
          <p:spPr bwMode="auto">
            <a:xfrm>
              <a:off x="872"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1" name="Line 122"/>
            <p:cNvSpPr>
              <a:spLocks noChangeShapeType="1"/>
            </p:cNvSpPr>
            <p:nvPr/>
          </p:nvSpPr>
          <p:spPr bwMode="auto">
            <a:xfrm>
              <a:off x="900" y="4076"/>
              <a:ext cx="10"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2" name="Line 123"/>
            <p:cNvSpPr>
              <a:spLocks noChangeShapeType="1"/>
            </p:cNvSpPr>
            <p:nvPr/>
          </p:nvSpPr>
          <p:spPr bwMode="auto">
            <a:xfrm>
              <a:off x="1060" y="4020"/>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3" name="Line 124"/>
            <p:cNvSpPr>
              <a:spLocks noChangeShapeType="1"/>
            </p:cNvSpPr>
            <p:nvPr/>
          </p:nvSpPr>
          <p:spPr bwMode="auto">
            <a:xfrm>
              <a:off x="1060" y="4095"/>
              <a:ext cx="10"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4" name="Line 125"/>
            <p:cNvSpPr>
              <a:spLocks noChangeShapeType="1"/>
            </p:cNvSpPr>
            <p:nvPr/>
          </p:nvSpPr>
          <p:spPr bwMode="auto">
            <a:xfrm flipH="1">
              <a:off x="1473" y="3925"/>
              <a:ext cx="47" cy="8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5" name="Line 126"/>
            <p:cNvSpPr>
              <a:spLocks noChangeShapeType="1"/>
            </p:cNvSpPr>
            <p:nvPr/>
          </p:nvSpPr>
          <p:spPr bwMode="auto">
            <a:xfrm>
              <a:off x="1577" y="3925"/>
              <a:ext cx="28" cy="8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6" name="Line 127"/>
            <p:cNvSpPr>
              <a:spLocks noChangeShapeType="1"/>
            </p:cNvSpPr>
            <p:nvPr/>
          </p:nvSpPr>
          <p:spPr bwMode="auto">
            <a:xfrm>
              <a:off x="1624" y="4039"/>
              <a:ext cx="19"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7" name="Line 128"/>
            <p:cNvSpPr>
              <a:spLocks noChangeShapeType="1"/>
            </p:cNvSpPr>
            <p:nvPr/>
          </p:nvSpPr>
          <p:spPr bwMode="auto">
            <a:xfrm>
              <a:off x="1652" y="4124"/>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8" name="Line 129"/>
            <p:cNvSpPr>
              <a:spLocks noChangeShapeType="1"/>
            </p:cNvSpPr>
            <p:nvPr/>
          </p:nvSpPr>
          <p:spPr bwMode="auto">
            <a:xfrm flipH="1">
              <a:off x="1436" y="4029"/>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19" name="Line 130"/>
            <p:cNvSpPr>
              <a:spLocks noChangeShapeType="1"/>
            </p:cNvSpPr>
            <p:nvPr/>
          </p:nvSpPr>
          <p:spPr bwMode="auto">
            <a:xfrm flipH="1">
              <a:off x="1398" y="4095"/>
              <a:ext cx="29"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0" name="Line 131"/>
            <p:cNvSpPr>
              <a:spLocks noChangeShapeType="1"/>
            </p:cNvSpPr>
            <p:nvPr/>
          </p:nvSpPr>
          <p:spPr bwMode="auto">
            <a:xfrm>
              <a:off x="1793" y="3935"/>
              <a:ext cx="9" cy="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1" name="Line 132"/>
            <p:cNvSpPr>
              <a:spLocks noChangeShapeType="1"/>
            </p:cNvSpPr>
            <p:nvPr/>
          </p:nvSpPr>
          <p:spPr bwMode="auto">
            <a:xfrm>
              <a:off x="1802" y="4048"/>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2" name="Line 133"/>
            <p:cNvSpPr>
              <a:spLocks noChangeShapeType="1"/>
            </p:cNvSpPr>
            <p:nvPr/>
          </p:nvSpPr>
          <p:spPr bwMode="auto">
            <a:xfrm>
              <a:off x="1802" y="4133"/>
              <a:ext cx="1"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3" name="Line 134"/>
            <p:cNvSpPr>
              <a:spLocks noChangeShapeType="1"/>
            </p:cNvSpPr>
            <p:nvPr/>
          </p:nvSpPr>
          <p:spPr bwMode="auto">
            <a:xfrm flipH="1">
              <a:off x="2253" y="3925"/>
              <a:ext cx="38"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4" name="Line 135"/>
            <p:cNvSpPr>
              <a:spLocks noChangeShapeType="1"/>
            </p:cNvSpPr>
            <p:nvPr/>
          </p:nvSpPr>
          <p:spPr bwMode="auto">
            <a:xfrm flipH="1">
              <a:off x="2225" y="4029"/>
              <a:ext cx="19"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5" name="Line 136"/>
            <p:cNvSpPr>
              <a:spLocks noChangeShapeType="1"/>
            </p:cNvSpPr>
            <p:nvPr/>
          </p:nvSpPr>
          <p:spPr bwMode="auto">
            <a:xfrm flipH="1">
              <a:off x="2178" y="4105"/>
              <a:ext cx="28"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6" name="Line 137"/>
            <p:cNvSpPr>
              <a:spLocks noChangeShapeType="1"/>
            </p:cNvSpPr>
            <p:nvPr/>
          </p:nvSpPr>
          <p:spPr bwMode="auto">
            <a:xfrm>
              <a:off x="2338" y="3925"/>
              <a:ext cx="37" cy="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 name="Line 138"/>
            <p:cNvSpPr>
              <a:spLocks noChangeShapeType="1"/>
            </p:cNvSpPr>
            <p:nvPr/>
          </p:nvSpPr>
          <p:spPr bwMode="auto">
            <a:xfrm>
              <a:off x="2394"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139"/>
            <p:cNvSpPr>
              <a:spLocks noChangeShapeType="1"/>
            </p:cNvSpPr>
            <p:nvPr/>
          </p:nvSpPr>
          <p:spPr bwMode="auto">
            <a:xfrm>
              <a:off x="2432" y="4095"/>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140"/>
            <p:cNvSpPr>
              <a:spLocks noChangeShapeType="1"/>
            </p:cNvSpPr>
            <p:nvPr/>
          </p:nvSpPr>
          <p:spPr bwMode="auto">
            <a:xfrm>
              <a:off x="2779" y="3935"/>
              <a:ext cx="1"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141"/>
            <p:cNvSpPr>
              <a:spLocks noChangeShapeType="1"/>
            </p:cNvSpPr>
            <p:nvPr/>
          </p:nvSpPr>
          <p:spPr bwMode="auto">
            <a:xfrm>
              <a:off x="2779" y="4039"/>
              <a:ext cx="1" cy="3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142"/>
            <p:cNvSpPr>
              <a:spLocks noChangeShapeType="1"/>
            </p:cNvSpPr>
            <p:nvPr/>
          </p:nvSpPr>
          <p:spPr bwMode="auto">
            <a:xfrm>
              <a:off x="2779" y="4114"/>
              <a:ext cx="1"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Line 143"/>
            <p:cNvSpPr>
              <a:spLocks noChangeShapeType="1"/>
            </p:cNvSpPr>
            <p:nvPr/>
          </p:nvSpPr>
          <p:spPr bwMode="auto">
            <a:xfrm flipH="1">
              <a:off x="3014" y="3935"/>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3" name="Line 144"/>
            <p:cNvSpPr>
              <a:spLocks noChangeShapeType="1"/>
            </p:cNvSpPr>
            <p:nvPr/>
          </p:nvSpPr>
          <p:spPr bwMode="auto">
            <a:xfrm flipH="1">
              <a:off x="2986" y="4010"/>
              <a:ext cx="19" cy="4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145"/>
            <p:cNvSpPr>
              <a:spLocks noChangeShapeType="1"/>
            </p:cNvSpPr>
            <p:nvPr/>
          </p:nvSpPr>
          <p:spPr bwMode="auto">
            <a:xfrm flipH="1">
              <a:off x="2958" y="4095"/>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5" name="Line 146"/>
            <p:cNvSpPr>
              <a:spLocks noChangeShapeType="1"/>
            </p:cNvSpPr>
            <p:nvPr/>
          </p:nvSpPr>
          <p:spPr bwMode="auto">
            <a:xfrm>
              <a:off x="3071" y="3925"/>
              <a:ext cx="37"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6" name="Line 147"/>
            <p:cNvSpPr>
              <a:spLocks noChangeShapeType="1"/>
            </p:cNvSpPr>
            <p:nvPr/>
          </p:nvSpPr>
          <p:spPr bwMode="auto">
            <a:xfrm>
              <a:off x="3127" y="401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7" name="Line 148"/>
            <p:cNvSpPr>
              <a:spLocks noChangeShapeType="1"/>
            </p:cNvSpPr>
            <p:nvPr/>
          </p:nvSpPr>
          <p:spPr bwMode="auto">
            <a:xfrm>
              <a:off x="3155" y="4086"/>
              <a:ext cx="28"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 name="Line 149"/>
            <p:cNvSpPr>
              <a:spLocks noChangeShapeType="1"/>
            </p:cNvSpPr>
            <p:nvPr/>
          </p:nvSpPr>
          <p:spPr bwMode="auto">
            <a:xfrm>
              <a:off x="3531" y="3935"/>
              <a:ext cx="1"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9" name="Line 150"/>
            <p:cNvSpPr>
              <a:spLocks noChangeShapeType="1"/>
            </p:cNvSpPr>
            <p:nvPr/>
          </p:nvSpPr>
          <p:spPr bwMode="auto">
            <a:xfrm>
              <a:off x="3540" y="4029"/>
              <a:ext cx="1"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0" name="Line 151"/>
            <p:cNvSpPr>
              <a:spLocks noChangeShapeType="1"/>
            </p:cNvSpPr>
            <p:nvPr/>
          </p:nvSpPr>
          <p:spPr bwMode="auto">
            <a:xfrm>
              <a:off x="3540" y="4086"/>
              <a:ext cx="1" cy="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1" name="Line 152"/>
            <p:cNvSpPr>
              <a:spLocks noChangeShapeType="1"/>
            </p:cNvSpPr>
            <p:nvPr/>
          </p:nvSpPr>
          <p:spPr bwMode="auto">
            <a:xfrm>
              <a:off x="4799" y="3925"/>
              <a:ext cx="56" cy="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2" name="Line 153"/>
            <p:cNvSpPr>
              <a:spLocks noChangeShapeType="1"/>
            </p:cNvSpPr>
            <p:nvPr/>
          </p:nvSpPr>
          <p:spPr bwMode="auto">
            <a:xfrm>
              <a:off x="4865" y="4020"/>
              <a:ext cx="28"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3" name="Line 154"/>
            <p:cNvSpPr>
              <a:spLocks noChangeShapeType="1"/>
            </p:cNvSpPr>
            <p:nvPr/>
          </p:nvSpPr>
          <p:spPr bwMode="auto">
            <a:xfrm>
              <a:off x="4902" y="4067"/>
              <a:ext cx="19" cy="2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155"/>
            <p:cNvSpPr>
              <a:spLocks noChangeShapeType="1"/>
            </p:cNvSpPr>
            <p:nvPr/>
          </p:nvSpPr>
          <p:spPr bwMode="auto">
            <a:xfrm flipH="1">
              <a:off x="4715" y="3925"/>
              <a:ext cx="28" cy="9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156"/>
            <p:cNvSpPr>
              <a:spLocks noChangeShapeType="1"/>
            </p:cNvSpPr>
            <p:nvPr/>
          </p:nvSpPr>
          <p:spPr bwMode="auto">
            <a:xfrm flipH="1">
              <a:off x="4696" y="4048"/>
              <a:ext cx="19"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157"/>
            <p:cNvSpPr>
              <a:spLocks noChangeShapeType="1"/>
            </p:cNvSpPr>
            <p:nvPr/>
          </p:nvSpPr>
          <p:spPr bwMode="auto">
            <a:xfrm flipH="1">
              <a:off x="4677" y="4124"/>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158"/>
            <p:cNvSpPr>
              <a:spLocks noChangeShapeType="1"/>
            </p:cNvSpPr>
            <p:nvPr/>
          </p:nvSpPr>
          <p:spPr bwMode="auto">
            <a:xfrm>
              <a:off x="4545" y="3935"/>
              <a:ext cx="19" cy="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Line 159"/>
            <p:cNvSpPr>
              <a:spLocks noChangeShapeType="1"/>
            </p:cNvSpPr>
            <p:nvPr/>
          </p:nvSpPr>
          <p:spPr bwMode="auto">
            <a:xfrm>
              <a:off x="4574" y="4010"/>
              <a:ext cx="18" cy="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9" name="Line 160"/>
            <p:cNvSpPr>
              <a:spLocks noChangeShapeType="1"/>
            </p:cNvSpPr>
            <p:nvPr/>
          </p:nvSpPr>
          <p:spPr bwMode="auto">
            <a:xfrm>
              <a:off x="4602" y="4095"/>
              <a:ext cx="19" cy="29"/>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0" name="Line 161"/>
            <p:cNvSpPr>
              <a:spLocks noChangeShapeType="1"/>
            </p:cNvSpPr>
            <p:nvPr/>
          </p:nvSpPr>
          <p:spPr bwMode="auto">
            <a:xfrm flipH="1">
              <a:off x="4461" y="3916"/>
              <a:ext cx="28" cy="7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1" name="Line 162"/>
            <p:cNvSpPr>
              <a:spLocks noChangeShapeType="1"/>
            </p:cNvSpPr>
            <p:nvPr/>
          </p:nvSpPr>
          <p:spPr bwMode="auto">
            <a:xfrm flipH="1">
              <a:off x="4442" y="4020"/>
              <a:ext cx="19" cy="3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2" name="Line 163"/>
            <p:cNvSpPr>
              <a:spLocks noChangeShapeType="1"/>
            </p:cNvSpPr>
            <p:nvPr/>
          </p:nvSpPr>
          <p:spPr bwMode="auto">
            <a:xfrm flipH="1">
              <a:off x="4423" y="4076"/>
              <a:ext cx="19" cy="4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3" name="Rectangle 164"/>
            <p:cNvSpPr>
              <a:spLocks noChangeArrowheads="1"/>
            </p:cNvSpPr>
            <p:nvPr/>
          </p:nvSpPr>
          <p:spPr bwMode="auto">
            <a:xfrm>
              <a:off x="2009"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4" name="Rectangle 165"/>
            <p:cNvSpPr>
              <a:spLocks noChangeArrowheads="1"/>
            </p:cNvSpPr>
            <p:nvPr/>
          </p:nvSpPr>
          <p:spPr bwMode="auto">
            <a:xfrm>
              <a:off x="2535"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5" name="Rectangle 166"/>
            <p:cNvSpPr>
              <a:spLocks noChangeArrowheads="1"/>
            </p:cNvSpPr>
            <p:nvPr/>
          </p:nvSpPr>
          <p:spPr bwMode="auto">
            <a:xfrm>
              <a:off x="3268" y="3840"/>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6" name="Rectangle 167"/>
            <p:cNvSpPr>
              <a:spLocks noChangeArrowheads="1"/>
            </p:cNvSpPr>
            <p:nvPr/>
          </p:nvSpPr>
          <p:spPr bwMode="auto">
            <a:xfrm>
              <a:off x="3756"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7" name="Rectangle 168"/>
            <p:cNvSpPr>
              <a:spLocks noChangeArrowheads="1"/>
            </p:cNvSpPr>
            <p:nvPr/>
          </p:nvSpPr>
          <p:spPr bwMode="auto">
            <a:xfrm>
              <a:off x="1276" y="3831"/>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8" name="Rectangle 169"/>
            <p:cNvSpPr>
              <a:spLocks noChangeArrowheads="1"/>
            </p:cNvSpPr>
            <p:nvPr/>
          </p:nvSpPr>
          <p:spPr bwMode="auto">
            <a:xfrm>
              <a:off x="694"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59" name="Rectangle 170"/>
            <p:cNvSpPr>
              <a:spLocks noChangeArrowheads="1"/>
            </p:cNvSpPr>
            <p:nvPr/>
          </p:nvSpPr>
          <p:spPr bwMode="auto">
            <a:xfrm>
              <a:off x="1915" y="322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0" name="Rectangle 171"/>
            <p:cNvSpPr>
              <a:spLocks noChangeArrowheads="1"/>
            </p:cNvSpPr>
            <p:nvPr/>
          </p:nvSpPr>
          <p:spPr bwMode="auto">
            <a:xfrm>
              <a:off x="3127"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1" name="Rectangle 172"/>
            <p:cNvSpPr>
              <a:spLocks noChangeArrowheads="1"/>
            </p:cNvSpPr>
            <p:nvPr/>
          </p:nvSpPr>
          <p:spPr bwMode="auto">
            <a:xfrm>
              <a:off x="4038"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362" name="Rectangle 173"/>
            <p:cNvSpPr>
              <a:spLocks noChangeArrowheads="1"/>
            </p:cNvSpPr>
            <p:nvPr/>
          </p:nvSpPr>
          <p:spPr bwMode="auto">
            <a:xfrm>
              <a:off x="4348" y="3237"/>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nvGrpSpPr>
            <p:cNvPr id="364" name="Group 176"/>
            <p:cNvGrpSpPr/>
            <p:nvPr/>
          </p:nvGrpSpPr>
          <p:grpSpPr bwMode="auto">
            <a:xfrm>
              <a:off x="2472" y="3775"/>
              <a:ext cx="160" cy="184"/>
              <a:chOff x="4504" y="2916"/>
              <a:chExt cx="160" cy="184"/>
            </a:xfrm>
          </p:grpSpPr>
          <p:sp>
            <p:nvSpPr>
              <p:cNvPr id="392" name="Rectangle 17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3" name="Rectangle 17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5" name="Group 179"/>
            <p:cNvGrpSpPr/>
            <p:nvPr/>
          </p:nvGrpSpPr>
          <p:grpSpPr bwMode="auto">
            <a:xfrm>
              <a:off x="3216" y="3803"/>
              <a:ext cx="160" cy="184"/>
              <a:chOff x="4504" y="2916"/>
              <a:chExt cx="160" cy="184"/>
            </a:xfrm>
          </p:grpSpPr>
          <p:sp>
            <p:nvSpPr>
              <p:cNvPr id="390" name="Rectangle 18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91" name="Rectangle 18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6" name="Group 182"/>
            <p:cNvGrpSpPr/>
            <p:nvPr/>
          </p:nvGrpSpPr>
          <p:grpSpPr bwMode="auto">
            <a:xfrm>
              <a:off x="1864" y="3207"/>
              <a:ext cx="160" cy="184"/>
              <a:chOff x="4504" y="2916"/>
              <a:chExt cx="160" cy="184"/>
            </a:xfrm>
          </p:grpSpPr>
          <p:sp>
            <p:nvSpPr>
              <p:cNvPr id="388" name="Rectangle 183"/>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9" name="Rectangle 184"/>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7" name="Group 185"/>
            <p:cNvGrpSpPr/>
            <p:nvPr/>
          </p:nvGrpSpPr>
          <p:grpSpPr bwMode="auto">
            <a:xfrm>
              <a:off x="3072" y="3207"/>
              <a:ext cx="160" cy="184"/>
              <a:chOff x="4504" y="2916"/>
              <a:chExt cx="160" cy="184"/>
            </a:xfrm>
          </p:grpSpPr>
          <p:sp>
            <p:nvSpPr>
              <p:cNvPr id="386" name="Rectangle 18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7" name="Rectangle 18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8" name="Group 188"/>
            <p:cNvGrpSpPr/>
            <p:nvPr/>
          </p:nvGrpSpPr>
          <p:grpSpPr bwMode="auto">
            <a:xfrm>
              <a:off x="1968" y="3799"/>
              <a:ext cx="160" cy="184"/>
              <a:chOff x="4504" y="2916"/>
              <a:chExt cx="160" cy="184"/>
            </a:xfrm>
          </p:grpSpPr>
          <p:sp>
            <p:nvSpPr>
              <p:cNvPr id="384" name="Rectangle 18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5" name="Rectangle 19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69" name="Group 191"/>
            <p:cNvGrpSpPr/>
            <p:nvPr/>
          </p:nvGrpSpPr>
          <p:grpSpPr bwMode="auto">
            <a:xfrm>
              <a:off x="1220" y="3799"/>
              <a:ext cx="160" cy="184"/>
              <a:chOff x="4504" y="2916"/>
              <a:chExt cx="160" cy="184"/>
            </a:xfrm>
          </p:grpSpPr>
          <p:sp>
            <p:nvSpPr>
              <p:cNvPr id="382" name="Rectangle 19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3" name="Rectangle 19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0" name="Group 194"/>
            <p:cNvGrpSpPr/>
            <p:nvPr/>
          </p:nvGrpSpPr>
          <p:grpSpPr bwMode="auto">
            <a:xfrm>
              <a:off x="3700" y="3779"/>
              <a:ext cx="160" cy="184"/>
              <a:chOff x="4504" y="2916"/>
              <a:chExt cx="160" cy="184"/>
            </a:xfrm>
          </p:grpSpPr>
          <p:sp>
            <p:nvSpPr>
              <p:cNvPr id="380" name="Rectangle 19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81" name="Rectangle 19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1" name="Group 197"/>
            <p:cNvGrpSpPr/>
            <p:nvPr/>
          </p:nvGrpSpPr>
          <p:grpSpPr bwMode="auto">
            <a:xfrm>
              <a:off x="3988" y="3199"/>
              <a:ext cx="160" cy="184"/>
              <a:chOff x="4504" y="2916"/>
              <a:chExt cx="160" cy="184"/>
            </a:xfrm>
          </p:grpSpPr>
          <p:sp>
            <p:nvSpPr>
              <p:cNvPr id="378" name="Rectangle 19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9" name="Rectangle 19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2" name="Group 200"/>
            <p:cNvGrpSpPr/>
            <p:nvPr/>
          </p:nvGrpSpPr>
          <p:grpSpPr bwMode="auto">
            <a:xfrm>
              <a:off x="4300" y="3199"/>
              <a:ext cx="160" cy="184"/>
              <a:chOff x="4504" y="2916"/>
              <a:chExt cx="160" cy="184"/>
            </a:xfrm>
          </p:grpSpPr>
          <p:sp>
            <p:nvSpPr>
              <p:cNvPr id="376" name="Rectangle 20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7" name="Rectangle 20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373" name="Group 203"/>
            <p:cNvGrpSpPr/>
            <p:nvPr/>
          </p:nvGrpSpPr>
          <p:grpSpPr bwMode="auto">
            <a:xfrm>
              <a:off x="660" y="3199"/>
              <a:ext cx="160" cy="184"/>
              <a:chOff x="4504" y="2916"/>
              <a:chExt cx="160" cy="184"/>
            </a:xfrm>
          </p:grpSpPr>
          <p:sp>
            <p:nvSpPr>
              <p:cNvPr id="374" name="Rectangle 20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375" name="Rectangle 20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DP vs. MC vs. TD</a:t>
            </a:r>
            <a:endParaRPr lang="zh-CN" altLang="en-US"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69</a:t>
            </a:fld>
            <a:endParaRPr lang="en-US" altLang="zh-CN"/>
          </a:p>
        </p:txBody>
      </p:sp>
      <mc:AlternateContent xmlns:mc="http://schemas.openxmlformats.org/markup-compatibility/2006" xmlns:a14="http://schemas.microsoft.com/office/drawing/2010/main">
        <mc:Choice Requires="a14">
          <p:sp>
            <p:nvSpPr>
              <p:cNvPr id="196" name="文本框 195"/>
              <p:cNvSpPr txBox="1"/>
              <p:nvPr/>
            </p:nvSpPr>
            <p:spPr>
              <a:xfrm>
                <a:off x="4506119" y="2212931"/>
                <a:ext cx="5794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oMath>
                  </m:oMathPara>
                </a14:m>
                <a:endParaRPr lang="zh-CN" altLang="en-US" dirty="0"/>
              </a:p>
            </p:txBody>
          </p:sp>
        </mc:Choice>
        <mc:Fallback xmlns="">
          <p:sp>
            <p:nvSpPr>
              <p:cNvPr id="196" name="文本框 195"/>
              <p:cNvSpPr txBox="1">
                <a:spLocks noRot="1" noChangeAspect="1" noMove="1" noResize="1" noEditPoints="1" noAdjustHandles="1" noChangeArrowheads="1" noChangeShapeType="1" noTextEdit="1"/>
              </p:cNvSpPr>
              <p:nvPr/>
            </p:nvSpPr>
            <p:spPr>
              <a:xfrm>
                <a:off x="4506119" y="2212931"/>
                <a:ext cx="579453" cy="523220"/>
              </a:xfrm>
              <a:prstGeom prst="rect">
                <a:avLst/>
              </a:prstGeo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99" name="文本框 198"/>
              <p:cNvSpPr txBox="1"/>
              <p:nvPr/>
            </p:nvSpPr>
            <p:spPr>
              <a:xfrm>
                <a:off x="118786" y="1664442"/>
                <a:ext cx="711970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sub>
                          </m:sSub>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d>
                        <m:dPr>
                          <m:ctrlPr>
                            <a:rPr lang="en-US" altLang="zh-CN" b="1"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𝒓</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𝜸</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𝑽</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𝒔</m:t>
                          </m:r>
                        </m:e>
                        <m:sub>
                          <m:r>
                            <a:rPr lang="en-US" altLang="zh-CN" b="1" i="1" smtClean="0">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9" name="文本框 198"/>
              <p:cNvSpPr txBox="1">
                <a:spLocks noRot="1" noChangeAspect="1" noMove="1" noResize="1" noEditPoints="1" noAdjustHandles="1" noChangeArrowheads="1" noChangeShapeType="1" noTextEdit="1"/>
              </p:cNvSpPr>
              <p:nvPr/>
            </p:nvSpPr>
            <p:spPr>
              <a:xfrm>
                <a:off x="118786" y="1664442"/>
                <a:ext cx="7119706"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200" name="文本框 199"/>
          <p:cNvSpPr txBox="1"/>
          <p:nvPr/>
        </p:nvSpPr>
        <p:spPr>
          <a:xfrm>
            <a:off x="6339271" y="2415027"/>
            <a:ext cx="2348720" cy="523220"/>
          </a:xfrm>
          <a:prstGeom prst="rect">
            <a:avLst/>
          </a:prstGeom>
          <a:noFill/>
        </p:spPr>
        <p:txBody>
          <a:bodyPr wrap="none" rtlCol="0">
            <a:spAutoFit/>
          </a:bodyPr>
          <a:lstStyle/>
          <a:p>
            <a:r>
              <a:rPr lang="zh-CN" altLang="en-US" dirty="0"/>
              <a:t>时序差分学习</a:t>
            </a:r>
          </a:p>
        </p:txBody>
      </p:sp>
      <p:grpSp>
        <p:nvGrpSpPr>
          <p:cNvPr id="363" name="Group 205"/>
          <p:cNvGrpSpPr/>
          <p:nvPr/>
        </p:nvGrpSpPr>
        <p:grpSpPr bwMode="auto">
          <a:xfrm>
            <a:off x="1145381" y="2609087"/>
            <a:ext cx="6797675" cy="3889375"/>
            <a:chOff x="703" y="1570"/>
            <a:chExt cx="4282" cy="2450"/>
          </a:xfrm>
        </p:grpSpPr>
        <p:sp>
          <p:nvSpPr>
            <p:cNvPr id="400" name="Freeform 3"/>
            <p:cNvSpPr/>
            <p:nvPr/>
          </p:nvSpPr>
          <p:spPr bwMode="auto">
            <a:xfrm>
              <a:off x="2771" y="1616"/>
              <a:ext cx="1167" cy="1031"/>
            </a:xfrm>
            <a:custGeom>
              <a:avLst/>
              <a:gdLst>
                <a:gd name="T0" fmla="*/ 57 w 1167"/>
                <a:gd name="T1" fmla="*/ 31 h 1031"/>
                <a:gd name="T2" fmla="*/ 245 w 1167"/>
                <a:gd name="T3" fmla="*/ 0 h 1031"/>
                <a:gd name="T4" fmla="*/ 414 w 1167"/>
                <a:gd name="T5" fmla="*/ 62 h 1031"/>
                <a:gd name="T6" fmla="*/ 819 w 1167"/>
                <a:gd name="T7" fmla="*/ 245 h 1031"/>
                <a:gd name="T8" fmla="*/ 1054 w 1167"/>
                <a:gd name="T9" fmla="*/ 307 h 1031"/>
                <a:gd name="T10" fmla="*/ 1167 w 1167"/>
                <a:gd name="T11" fmla="*/ 460 h 1031"/>
                <a:gd name="T12" fmla="*/ 988 w 1167"/>
                <a:gd name="T13" fmla="*/ 746 h 1031"/>
                <a:gd name="T14" fmla="*/ 800 w 1167"/>
                <a:gd name="T15" fmla="*/ 991 h 1031"/>
                <a:gd name="T16" fmla="*/ 631 w 1167"/>
                <a:gd name="T17" fmla="*/ 1031 h 1031"/>
                <a:gd name="T18" fmla="*/ 537 w 1167"/>
                <a:gd name="T19" fmla="*/ 960 h 1031"/>
                <a:gd name="T20" fmla="*/ 537 w 1167"/>
                <a:gd name="T21" fmla="*/ 746 h 1031"/>
                <a:gd name="T22" fmla="*/ 781 w 1167"/>
                <a:gd name="T23" fmla="*/ 541 h 1031"/>
                <a:gd name="T24" fmla="*/ 490 w 1167"/>
                <a:gd name="T25" fmla="*/ 490 h 1031"/>
                <a:gd name="T26" fmla="*/ 339 w 1167"/>
                <a:gd name="T27" fmla="*/ 470 h 1031"/>
                <a:gd name="T28" fmla="*/ 179 w 1167"/>
                <a:gd name="T29" fmla="*/ 388 h 1031"/>
                <a:gd name="T30" fmla="*/ 19 w 1167"/>
                <a:gd name="T31" fmla="*/ 296 h 1031"/>
                <a:gd name="T32" fmla="*/ 0 w 1167"/>
                <a:gd name="T33" fmla="*/ 143 h 1031"/>
                <a:gd name="T34" fmla="*/ 28 w 1167"/>
                <a:gd name="T35" fmla="*/ 82 h 10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7" h="1031">
                  <a:moveTo>
                    <a:pt x="57" y="31"/>
                  </a:moveTo>
                  <a:lnTo>
                    <a:pt x="245" y="0"/>
                  </a:lnTo>
                  <a:lnTo>
                    <a:pt x="414" y="62"/>
                  </a:lnTo>
                  <a:lnTo>
                    <a:pt x="819" y="245"/>
                  </a:lnTo>
                  <a:lnTo>
                    <a:pt x="1054" y="307"/>
                  </a:lnTo>
                  <a:lnTo>
                    <a:pt x="1167" y="460"/>
                  </a:lnTo>
                  <a:lnTo>
                    <a:pt x="988" y="746"/>
                  </a:lnTo>
                  <a:lnTo>
                    <a:pt x="800" y="991"/>
                  </a:lnTo>
                  <a:lnTo>
                    <a:pt x="631" y="1031"/>
                  </a:lnTo>
                  <a:lnTo>
                    <a:pt x="537" y="960"/>
                  </a:lnTo>
                  <a:lnTo>
                    <a:pt x="537" y="746"/>
                  </a:lnTo>
                  <a:lnTo>
                    <a:pt x="781" y="541"/>
                  </a:lnTo>
                  <a:lnTo>
                    <a:pt x="490" y="490"/>
                  </a:lnTo>
                  <a:lnTo>
                    <a:pt x="339" y="470"/>
                  </a:lnTo>
                  <a:lnTo>
                    <a:pt x="179" y="388"/>
                  </a:lnTo>
                  <a:lnTo>
                    <a:pt x="19" y="296"/>
                  </a:lnTo>
                  <a:lnTo>
                    <a:pt x="0" y="143"/>
                  </a:lnTo>
                  <a:lnTo>
                    <a:pt x="28"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sp>
          <p:nvSpPr>
            <p:cNvPr id="401" name="Freeform 4"/>
            <p:cNvSpPr/>
            <p:nvPr/>
          </p:nvSpPr>
          <p:spPr bwMode="auto">
            <a:xfrm>
              <a:off x="2608" y="1570"/>
              <a:ext cx="1120" cy="1000"/>
            </a:xfrm>
            <a:custGeom>
              <a:avLst/>
              <a:gdLst>
                <a:gd name="T0" fmla="*/ 66 w 1120"/>
                <a:gd name="T1" fmla="*/ 10 h 1000"/>
                <a:gd name="T2" fmla="*/ 150 w 1120"/>
                <a:gd name="T3" fmla="*/ 0 h 1000"/>
                <a:gd name="T4" fmla="*/ 226 w 1120"/>
                <a:gd name="T5" fmla="*/ 0 h 1000"/>
                <a:gd name="T6" fmla="*/ 282 w 1120"/>
                <a:gd name="T7" fmla="*/ 0 h 1000"/>
                <a:gd name="T8" fmla="*/ 320 w 1120"/>
                <a:gd name="T9" fmla="*/ 10 h 1000"/>
                <a:gd name="T10" fmla="*/ 348 w 1120"/>
                <a:gd name="T11" fmla="*/ 20 h 1000"/>
                <a:gd name="T12" fmla="*/ 423 w 1120"/>
                <a:gd name="T13" fmla="*/ 51 h 1000"/>
                <a:gd name="T14" fmla="*/ 489 w 1120"/>
                <a:gd name="T15" fmla="*/ 81 h 1000"/>
                <a:gd name="T16" fmla="*/ 583 w 1120"/>
                <a:gd name="T17" fmla="*/ 122 h 1000"/>
                <a:gd name="T18" fmla="*/ 621 w 1120"/>
                <a:gd name="T19" fmla="*/ 143 h 1000"/>
                <a:gd name="T20" fmla="*/ 715 w 1120"/>
                <a:gd name="T21" fmla="*/ 184 h 1000"/>
                <a:gd name="T22" fmla="*/ 800 w 1120"/>
                <a:gd name="T23" fmla="*/ 214 h 1000"/>
                <a:gd name="T24" fmla="*/ 884 w 1120"/>
                <a:gd name="T25" fmla="*/ 245 h 1000"/>
                <a:gd name="T26" fmla="*/ 922 w 1120"/>
                <a:gd name="T27" fmla="*/ 255 h 1000"/>
                <a:gd name="T28" fmla="*/ 1007 w 1120"/>
                <a:gd name="T29" fmla="*/ 286 h 1000"/>
                <a:gd name="T30" fmla="*/ 1082 w 1120"/>
                <a:gd name="T31" fmla="*/ 337 h 1000"/>
                <a:gd name="T32" fmla="*/ 1110 w 1120"/>
                <a:gd name="T33" fmla="*/ 367 h 1000"/>
                <a:gd name="T34" fmla="*/ 1120 w 1120"/>
                <a:gd name="T35" fmla="*/ 408 h 1000"/>
                <a:gd name="T36" fmla="*/ 1120 w 1120"/>
                <a:gd name="T37" fmla="*/ 459 h 1000"/>
                <a:gd name="T38" fmla="*/ 1091 w 1120"/>
                <a:gd name="T39" fmla="*/ 531 h 1000"/>
                <a:gd name="T40" fmla="*/ 1063 w 1120"/>
                <a:gd name="T41" fmla="*/ 582 h 1000"/>
                <a:gd name="T42" fmla="*/ 931 w 1120"/>
                <a:gd name="T43" fmla="*/ 786 h 1000"/>
                <a:gd name="T44" fmla="*/ 875 w 1120"/>
                <a:gd name="T45" fmla="*/ 857 h 1000"/>
                <a:gd name="T46" fmla="*/ 818 w 1120"/>
                <a:gd name="T47" fmla="*/ 919 h 1000"/>
                <a:gd name="T48" fmla="*/ 790 w 1120"/>
                <a:gd name="T49" fmla="*/ 949 h 1000"/>
                <a:gd name="T50" fmla="*/ 734 w 1120"/>
                <a:gd name="T51" fmla="*/ 980 h 1000"/>
                <a:gd name="T52" fmla="*/ 706 w 1120"/>
                <a:gd name="T53" fmla="*/ 990 h 1000"/>
                <a:gd name="T54" fmla="*/ 640 w 1120"/>
                <a:gd name="T55" fmla="*/ 1000 h 1000"/>
                <a:gd name="T56" fmla="*/ 583 w 1120"/>
                <a:gd name="T57" fmla="*/ 980 h 1000"/>
                <a:gd name="T58" fmla="*/ 555 w 1120"/>
                <a:gd name="T59" fmla="*/ 959 h 1000"/>
                <a:gd name="T60" fmla="*/ 536 w 1120"/>
                <a:gd name="T61" fmla="*/ 908 h 1000"/>
                <a:gd name="T62" fmla="*/ 527 w 1120"/>
                <a:gd name="T63" fmla="*/ 827 h 1000"/>
                <a:gd name="T64" fmla="*/ 527 w 1120"/>
                <a:gd name="T65" fmla="*/ 796 h 1000"/>
                <a:gd name="T66" fmla="*/ 546 w 1120"/>
                <a:gd name="T67" fmla="*/ 745 h 1000"/>
                <a:gd name="T68" fmla="*/ 583 w 1120"/>
                <a:gd name="T69" fmla="*/ 694 h 1000"/>
                <a:gd name="T70" fmla="*/ 640 w 1120"/>
                <a:gd name="T71" fmla="*/ 633 h 1000"/>
                <a:gd name="T72" fmla="*/ 658 w 1120"/>
                <a:gd name="T73" fmla="*/ 612 h 1000"/>
                <a:gd name="T74" fmla="*/ 696 w 1120"/>
                <a:gd name="T75" fmla="*/ 571 h 1000"/>
                <a:gd name="T76" fmla="*/ 706 w 1120"/>
                <a:gd name="T77" fmla="*/ 531 h 1000"/>
                <a:gd name="T78" fmla="*/ 668 w 1120"/>
                <a:gd name="T79" fmla="*/ 500 h 1000"/>
                <a:gd name="T80" fmla="*/ 621 w 1120"/>
                <a:gd name="T81" fmla="*/ 490 h 1000"/>
                <a:gd name="T82" fmla="*/ 527 w 1120"/>
                <a:gd name="T83" fmla="*/ 480 h 1000"/>
                <a:gd name="T84" fmla="*/ 423 w 1120"/>
                <a:gd name="T85" fmla="*/ 459 h 1000"/>
                <a:gd name="T86" fmla="*/ 386 w 1120"/>
                <a:gd name="T87" fmla="*/ 459 h 1000"/>
                <a:gd name="T88" fmla="*/ 310 w 1120"/>
                <a:gd name="T89" fmla="*/ 439 h 1000"/>
                <a:gd name="T90" fmla="*/ 244 w 1120"/>
                <a:gd name="T91" fmla="*/ 408 h 1000"/>
                <a:gd name="T92" fmla="*/ 131 w 1120"/>
                <a:gd name="T93" fmla="*/ 347 h 1000"/>
                <a:gd name="T94" fmla="*/ 66 w 1120"/>
                <a:gd name="T95" fmla="*/ 306 h 1000"/>
                <a:gd name="T96" fmla="*/ 18 w 1120"/>
                <a:gd name="T97" fmla="*/ 255 h 1000"/>
                <a:gd name="T98" fmla="*/ 0 w 1120"/>
                <a:gd name="T99" fmla="*/ 194 h 1000"/>
                <a:gd name="T100" fmla="*/ 0 w 1120"/>
                <a:gd name="T101" fmla="*/ 143 h 1000"/>
                <a:gd name="T102" fmla="*/ 9 w 1120"/>
                <a:gd name="T103" fmla="*/ 81 h 1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120" h="1000">
                  <a:moveTo>
                    <a:pt x="47" y="10"/>
                  </a:moveTo>
                  <a:lnTo>
                    <a:pt x="66" y="10"/>
                  </a:lnTo>
                  <a:lnTo>
                    <a:pt x="122" y="0"/>
                  </a:lnTo>
                  <a:lnTo>
                    <a:pt x="150" y="0"/>
                  </a:lnTo>
                  <a:lnTo>
                    <a:pt x="188" y="0"/>
                  </a:lnTo>
                  <a:lnTo>
                    <a:pt x="226" y="0"/>
                  </a:lnTo>
                  <a:lnTo>
                    <a:pt x="263" y="0"/>
                  </a:lnTo>
                  <a:lnTo>
                    <a:pt x="282" y="0"/>
                  </a:lnTo>
                  <a:lnTo>
                    <a:pt x="310" y="10"/>
                  </a:lnTo>
                  <a:lnTo>
                    <a:pt x="320" y="10"/>
                  </a:lnTo>
                  <a:lnTo>
                    <a:pt x="329" y="10"/>
                  </a:lnTo>
                  <a:lnTo>
                    <a:pt x="348" y="20"/>
                  </a:lnTo>
                  <a:lnTo>
                    <a:pt x="376" y="30"/>
                  </a:lnTo>
                  <a:lnTo>
                    <a:pt x="423" y="51"/>
                  </a:lnTo>
                  <a:lnTo>
                    <a:pt x="442" y="61"/>
                  </a:lnTo>
                  <a:lnTo>
                    <a:pt x="489" y="81"/>
                  </a:lnTo>
                  <a:lnTo>
                    <a:pt x="536" y="102"/>
                  </a:lnTo>
                  <a:lnTo>
                    <a:pt x="583" y="122"/>
                  </a:lnTo>
                  <a:lnTo>
                    <a:pt x="602" y="133"/>
                  </a:lnTo>
                  <a:lnTo>
                    <a:pt x="621" y="143"/>
                  </a:lnTo>
                  <a:lnTo>
                    <a:pt x="668" y="163"/>
                  </a:lnTo>
                  <a:lnTo>
                    <a:pt x="715" y="184"/>
                  </a:lnTo>
                  <a:lnTo>
                    <a:pt x="771" y="204"/>
                  </a:lnTo>
                  <a:lnTo>
                    <a:pt x="800" y="214"/>
                  </a:lnTo>
                  <a:lnTo>
                    <a:pt x="847" y="235"/>
                  </a:lnTo>
                  <a:lnTo>
                    <a:pt x="884" y="245"/>
                  </a:lnTo>
                  <a:lnTo>
                    <a:pt x="913" y="255"/>
                  </a:lnTo>
                  <a:lnTo>
                    <a:pt x="922" y="255"/>
                  </a:lnTo>
                  <a:lnTo>
                    <a:pt x="960" y="265"/>
                  </a:lnTo>
                  <a:lnTo>
                    <a:pt x="1007" y="286"/>
                  </a:lnTo>
                  <a:lnTo>
                    <a:pt x="1044" y="306"/>
                  </a:lnTo>
                  <a:lnTo>
                    <a:pt x="1082" y="337"/>
                  </a:lnTo>
                  <a:lnTo>
                    <a:pt x="1101" y="357"/>
                  </a:lnTo>
                  <a:lnTo>
                    <a:pt x="1110" y="367"/>
                  </a:lnTo>
                  <a:lnTo>
                    <a:pt x="1120" y="398"/>
                  </a:lnTo>
                  <a:lnTo>
                    <a:pt x="1120" y="408"/>
                  </a:lnTo>
                  <a:lnTo>
                    <a:pt x="1120" y="449"/>
                  </a:lnTo>
                  <a:lnTo>
                    <a:pt x="1120" y="459"/>
                  </a:lnTo>
                  <a:lnTo>
                    <a:pt x="1110" y="490"/>
                  </a:lnTo>
                  <a:lnTo>
                    <a:pt x="1091" y="531"/>
                  </a:lnTo>
                  <a:lnTo>
                    <a:pt x="1073" y="571"/>
                  </a:lnTo>
                  <a:lnTo>
                    <a:pt x="1063" y="582"/>
                  </a:lnTo>
                  <a:lnTo>
                    <a:pt x="1026" y="653"/>
                  </a:lnTo>
                  <a:lnTo>
                    <a:pt x="931" y="786"/>
                  </a:lnTo>
                  <a:lnTo>
                    <a:pt x="884" y="847"/>
                  </a:lnTo>
                  <a:lnTo>
                    <a:pt x="875" y="857"/>
                  </a:lnTo>
                  <a:lnTo>
                    <a:pt x="847" y="898"/>
                  </a:lnTo>
                  <a:lnTo>
                    <a:pt x="818" y="919"/>
                  </a:lnTo>
                  <a:lnTo>
                    <a:pt x="800" y="939"/>
                  </a:lnTo>
                  <a:lnTo>
                    <a:pt x="790" y="949"/>
                  </a:lnTo>
                  <a:lnTo>
                    <a:pt x="753" y="970"/>
                  </a:lnTo>
                  <a:lnTo>
                    <a:pt x="734" y="980"/>
                  </a:lnTo>
                  <a:lnTo>
                    <a:pt x="715" y="990"/>
                  </a:lnTo>
                  <a:lnTo>
                    <a:pt x="706" y="990"/>
                  </a:lnTo>
                  <a:lnTo>
                    <a:pt x="677" y="1000"/>
                  </a:lnTo>
                  <a:lnTo>
                    <a:pt x="640" y="1000"/>
                  </a:lnTo>
                  <a:lnTo>
                    <a:pt x="611" y="990"/>
                  </a:lnTo>
                  <a:lnTo>
                    <a:pt x="583" y="980"/>
                  </a:lnTo>
                  <a:lnTo>
                    <a:pt x="574" y="970"/>
                  </a:lnTo>
                  <a:lnTo>
                    <a:pt x="555" y="959"/>
                  </a:lnTo>
                  <a:lnTo>
                    <a:pt x="546" y="939"/>
                  </a:lnTo>
                  <a:lnTo>
                    <a:pt x="536" y="908"/>
                  </a:lnTo>
                  <a:lnTo>
                    <a:pt x="527" y="857"/>
                  </a:lnTo>
                  <a:lnTo>
                    <a:pt x="527" y="827"/>
                  </a:lnTo>
                  <a:lnTo>
                    <a:pt x="527" y="816"/>
                  </a:lnTo>
                  <a:lnTo>
                    <a:pt x="527" y="796"/>
                  </a:lnTo>
                  <a:lnTo>
                    <a:pt x="536" y="765"/>
                  </a:lnTo>
                  <a:lnTo>
                    <a:pt x="546" y="745"/>
                  </a:lnTo>
                  <a:lnTo>
                    <a:pt x="564" y="714"/>
                  </a:lnTo>
                  <a:lnTo>
                    <a:pt x="583" y="694"/>
                  </a:lnTo>
                  <a:lnTo>
                    <a:pt x="611" y="653"/>
                  </a:lnTo>
                  <a:lnTo>
                    <a:pt x="640" y="633"/>
                  </a:lnTo>
                  <a:lnTo>
                    <a:pt x="649" y="623"/>
                  </a:lnTo>
                  <a:lnTo>
                    <a:pt x="658" y="612"/>
                  </a:lnTo>
                  <a:lnTo>
                    <a:pt x="687" y="582"/>
                  </a:lnTo>
                  <a:lnTo>
                    <a:pt x="696" y="571"/>
                  </a:lnTo>
                  <a:lnTo>
                    <a:pt x="706" y="541"/>
                  </a:lnTo>
                  <a:lnTo>
                    <a:pt x="706" y="531"/>
                  </a:lnTo>
                  <a:lnTo>
                    <a:pt x="687" y="510"/>
                  </a:lnTo>
                  <a:lnTo>
                    <a:pt x="668" y="500"/>
                  </a:lnTo>
                  <a:lnTo>
                    <a:pt x="640" y="490"/>
                  </a:lnTo>
                  <a:lnTo>
                    <a:pt x="621" y="490"/>
                  </a:lnTo>
                  <a:lnTo>
                    <a:pt x="593" y="490"/>
                  </a:lnTo>
                  <a:lnTo>
                    <a:pt x="527" y="480"/>
                  </a:lnTo>
                  <a:lnTo>
                    <a:pt x="470" y="469"/>
                  </a:lnTo>
                  <a:lnTo>
                    <a:pt x="423" y="459"/>
                  </a:lnTo>
                  <a:lnTo>
                    <a:pt x="404" y="459"/>
                  </a:lnTo>
                  <a:lnTo>
                    <a:pt x="386" y="459"/>
                  </a:lnTo>
                  <a:lnTo>
                    <a:pt x="348" y="449"/>
                  </a:lnTo>
                  <a:lnTo>
                    <a:pt x="310" y="439"/>
                  </a:lnTo>
                  <a:lnTo>
                    <a:pt x="263" y="418"/>
                  </a:lnTo>
                  <a:lnTo>
                    <a:pt x="244" y="408"/>
                  </a:lnTo>
                  <a:lnTo>
                    <a:pt x="207" y="388"/>
                  </a:lnTo>
                  <a:lnTo>
                    <a:pt x="131" y="347"/>
                  </a:lnTo>
                  <a:lnTo>
                    <a:pt x="84" y="316"/>
                  </a:lnTo>
                  <a:lnTo>
                    <a:pt x="66" y="306"/>
                  </a:lnTo>
                  <a:lnTo>
                    <a:pt x="37" y="286"/>
                  </a:lnTo>
                  <a:lnTo>
                    <a:pt x="18" y="255"/>
                  </a:lnTo>
                  <a:lnTo>
                    <a:pt x="0" y="214"/>
                  </a:lnTo>
                  <a:lnTo>
                    <a:pt x="0" y="194"/>
                  </a:lnTo>
                  <a:lnTo>
                    <a:pt x="0" y="184"/>
                  </a:lnTo>
                  <a:lnTo>
                    <a:pt x="0" y="143"/>
                  </a:lnTo>
                  <a:lnTo>
                    <a:pt x="0" y="112"/>
                  </a:lnTo>
                  <a:lnTo>
                    <a:pt x="9" y="81"/>
                  </a:lnTo>
                  <a:lnTo>
                    <a:pt x="18" y="61"/>
                  </a:lnTo>
                </a:path>
              </a:pathLst>
            </a:custGeom>
            <a:solidFill>
              <a:srgbClr val="CB4350"/>
            </a:solidFill>
            <a:ln>
              <a:noFill/>
            </a:ln>
            <a:extLst>
              <a:ext uri="{91240B29-F687-4F45-9708-019B960494DF}">
                <a14:hiddenLine xmlns:a14="http://schemas.microsoft.com/office/drawing/2010/main" w="14288">
                  <a:solidFill>
                    <a:srgbClr val="000000"/>
                  </a:solidFill>
                  <a:prstDash val="solid"/>
                  <a:round/>
                </a14:hiddenLine>
              </a:ext>
            </a:extLst>
          </p:spPr>
          <p:txBody>
            <a:bodyPr/>
            <a:lstStyle/>
            <a:p>
              <a:endParaRPr lang="zh-CN" altLang="en-US"/>
            </a:p>
          </p:txBody>
        </p:sp>
        <p:grpSp>
          <p:nvGrpSpPr>
            <p:cNvPr id="402" name="Group 5"/>
            <p:cNvGrpSpPr/>
            <p:nvPr/>
          </p:nvGrpSpPr>
          <p:grpSpPr bwMode="auto">
            <a:xfrm>
              <a:off x="703" y="1631"/>
              <a:ext cx="4282" cy="2389"/>
              <a:chOff x="757" y="1437"/>
              <a:chExt cx="4282" cy="2389"/>
            </a:xfrm>
          </p:grpSpPr>
          <p:sp>
            <p:nvSpPr>
              <p:cNvPr id="436" name="Oval 6"/>
              <p:cNvSpPr>
                <a:spLocks noChangeArrowheads="1"/>
              </p:cNvSpPr>
              <p:nvPr/>
            </p:nvSpPr>
            <p:spPr bwMode="auto">
              <a:xfrm>
                <a:off x="1905" y="1753"/>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7" name="Oval 7"/>
              <p:cNvSpPr>
                <a:spLocks noChangeArrowheads="1"/>
              </p:cNvSpPr>
              <p:nvPr/>
            </p:nvSpPr>
            <p:spPr bwMode="auto">
              <a:xfrm>
                <a:off x="4314"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8" name="Oval 8"/>
              <p:cNvSpPr>
                <a:spLocks noChangeArrowheads="1"/>
              </p:cNvSpPr>
              <p:nvPr/>
            </p:nvSpPr>
            <p:spPr bwMode="auto">
              <a:xfrm>
                <a:off x="4126" y="2795"/>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9" name="Oval 9"/>
              <p:cNvSpPr>
                <a:spLocks noChangeArrowheads="1"/>
              </p:cNvSpPr>
              <p:nvPr/>
            </p:nvSpPr>
            <p:spPr bwMode="auto">
              <a:xfrm>
                <a:off x="4154" y="2396"/>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0" name="Oval 10"/>
              <p:cNvSpPr>
                <a:spLocks noChangeArrowheads="1"/>
              </p:cNvSpPr>
              <p:nvPr/>
            </p:nvSpPr>
            <p:spPr bwMode="auto">
              <a:xfrm>
                <a:off x="4757"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1" name="Oval 11"/>
              <p:cNvSpPr>
                <a:spLocks noChangeArrowheads="1"/>
              </p:cNvSpPr>
              <p:nvPr/>
            </p:nvSpPr>
            <p:spPr bwMode="auto">
              <a:xfrm>
                <a:off x="4446"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2" name="Oval 12"/>
              <p:cNvSpPr>
                <a:spLocks noChangeArrowheads="1"/>
              </p:cNvSpPr>
              <p:nvPr/>
            </p:nvSpPr>
            <p:spPr bwMode="auto">
              <a:xfrm>
                <a:off x="4634"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3" name="Line 13"/>
              <p:cNvSpPr>
                <a:spLocks noChangeShapeType="1"/>
              </p:cNvSpPr>
              <p:nvPr/>
            </p:nvSpPr>
            <p:spPr bwMode="auto">
              <a:xfrm flipH="1">
                <a:off x="4183" y="2192"/>
                <a:ext cx="150" cy="21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4" name="Line 14"/>
              <p:cNvSpPr>
                <a:spLocks noChangeShapeType="1"/>
              </p:cNvSpPr>
              <p:nvPr/>
            </p:nvSpPr>
            <p:spPr bwMode="auto">
              <a:xfrm>
                <a:off x="4399" y="2172"/>
                <a:ext cx="254"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5" name="Line 15"/>
              <p:cNvSpPr>
                <a:spLocks noChangeShapeType="1"/>
              </p:cNvSpPr>
              <p:nvPr/>
            </p:nvSpPr>
            <p:spPr bwMode="auto">
              <a:xfrm>
                <a:off x="4183" y="2458"/>
                <a:ext cx="1" cy="32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6" name="Line 16"/>
              <p:cNvSpPr>
                <a:spLocks noChangeShapeType="1"/>
              </p:cNvSpPr>
              <p:nvPr/>
            </p:nvSpPr>
            <p:spPr bwMode="auto">
              <a:xfrm>
                <a:off x="4682" y="2448"/>
                <a:ext cx="11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7" name="Line 17"/>
              <p:cNvSpPr>
                <a:spLocks noChangeShapeType="1"/>
              </p:cNvSpPr>
              <p:nvPr/>
            </p:nvSpPr>
            <p:spPr bwMode="auto">
              <a:xfrm flipH="1">
                <a:off x="4503"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8" name="Oval 18"/>
              <p:cNvSpPr>
                <a:spLocks noChangeArrowheads="1"/>
              </p:cNvSpPr>
              <p:nvPr/>
            </p:nvSpPr>
            <p:spPr bwMode="auto">
              <a:xfrm>
                <a:off x="1246"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49" name="Oval 19"/>
              <p:cNvSpPr>
                <a:spLocks noChangeArrowheads="1"/>
              </p:cNvSpPr>
              <p:nvPr/>
            </p:nvSpPr>
            <p:spPr bwMode="auto">
              <a:xfrm>
                <a:off x="1096"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0" name="Oval 20"/>
              <p:cNvSpPr>
                <a:spLocks noChangeArrowheads="1"/>
              </p:cNvSpPr>
              <p:nvPr/>
            </p:nvSpPr>
            <p:spPr bwMode="auto">
              <a:xfrm>
                <a:off x="785"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1" name="Oval 21"/>
              <p:cNvSpPr>
                <a:spLocks noChangeArrowheads="1"/>
              </p:cNvSpPr>
              <p:nvPr/>
            </p:nvSpPr>
            <p:spPr bwMode="auto">
              <a:xfrm>
                <a:off x="973"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2" name="Oval 22"/>
              <p:cNvSpPr>
                <a:spLocks noChangeArrowheads="1"/>
              </p:cNvSpPr>
              <p:nvPr/>
            </p:nvSpPr>
            <p:spPr bwMode="auto">
              <a:xfrm>
                <a:off x="1378"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3" name="Oval 23"/>
              <p:cNvSpPr>
                <a:spLocks noChangeArrowheads="1"/>
              </p:cNvSpPr>
              <p:nvPr/>
            </p:nvSpPr>
            <p:spPr bwMode="auto">
              <a:xfrm>
                <a:off x="1566"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54" name="Line 24"/>
              <p:cNvSpPr>
                <a:spLocks noChangeShapeType="1"/>
              </p:cNvSpPr>
              <p:nvPr/>
            </p:nvSpPr>
            <p:spPr bwMode="auto">
              <a:xfrm flipH="1">
                <a:off x="1011" y="2182"/>
                <a:ext cx="235"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5" name="Line 25"/>
              <p:cNvSpPr>
                <a:spLocks noChangeShapeType="1"/>
              </p:cNvSpPr>
              <p:nvPr/>
            </p:nvSpPr>
            <p:spPr bwMode="auto">
              <a:xfrm>
                <a:off x="1331"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6" name="Line 26"/>
              <p:cNvSpPr>
                <a:spLocks noChangeShapeType="1"/>
              </p:cNvSpPr>
              <p:nvPr/>
            </p:nvSpPr>
            <p:spPr bwMode="auto">
              <a:xfrm flipH="1">
                <a:off x="842" y="244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7" name="Line 27"/>
              <p:cNvSpPr>
                <a:spLocks noChangeShapeType="1"/>
              </p:cNvSpPr>
              <p:nvPr/>
            </p:nvSpPr>
            <p:spPr bwMode="auto">
              <a:xfrm>
                <a:off x="1011" y="2448"/>
                <a:ext cx="12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8" name="Line 28"/>
              <p:cNvSpPr>
                <a:spLocks noChangeShapeType="1"/>
              </p:cNvSpPr>
              <p:nvPr/>
            </p:nvSpPr>
            <p:spPr bwMode="auto">
              <a:xfrm flipH="1">
                <a:off x="1434" y="2458"/>
                <a:ext cx="14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9" name="Oval 29"/>
              <p:cNvSpPr>
                <a:spLocks noChangeArrowheads="1"/>
              </p:cNvSpPr>
              <p:nvPr/>
            </p:nvSpPr>
            <p:spPr bwMode="auto">
              <a:xfrm>
                <a:off x="2178" y="2080"/>
                <a:ext cx="104"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0" name="Oval 30"/>
              <p:cNvSpPr>
                <a:spLocks noChangeArrowheads="1"/>
              </p:cNvSpPr>
              <p:nvPr/>
            </p:nvSpPr>
            <p:spPr bwMode="auto">
              <a:xfrm>
                <a:off x="1999" y="2795"/>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1" name="Oval 31"/>
              <p:cNvSpPr>
                <a:spLocks noChangeArrowheads="1"/>
              </p:cNvSpPr>
              <p:nvPr/>
            </p:nvSpPr>
            <p:spPr bwMode="auto">
              <a:xfrm>
                <a:off x="1717"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2" name="Oval 32"/>
              <p:cNvSpPr>
                <a:spLocks noChangeArrowheads="1"/>
              </p:cNvSpPr>
              <p:nvPr/>
            </p:nvSpPr>
            <p:spPr bwMode="auto">
              <a:xfrm>
                <a:off x="2027" y="2396"/>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3" name="Oval 33"/>
              <p:cNvSpPr>
                <a:spLocks noChangeArrowheads="1"/>
              </p:cNvSpPr>
              <p:nvPr/>
            </p:nvSpPr>
            <p:spPr bwMode="auto">
              <a:xfrm>
                <a:off x="2620"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4" name="Oval 34"/>
              <p:cNvSpPr>
                <a:spLocks noChangeArrowheads="1"/>
              </p:cNvSpPr>
              <p:nvPr/>
            </p:nvSpPr>
            <p:spPr bwMode="auto">
              <a:xfrm>
                <a:off x="2310"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5" name="Oval 35"/>
              <p:cNvSpPr>
                <a:spLocks noChangeArrowheads="1"/>
              </p:cNvSpPr>
              <p:nvPr/>
            </p:nvSpPr>
            <p:spPr bwMode="auto">
              <a:xfrm>
                <a:off x="2498"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66" name="Line 36"/>
              <p:cNvSpPr>
                <a:spLocks noChangeShapeType="1"/>
              </p:cNvSpPr>
              <p:nvPr/>
            </p:nvSpPr>
            <p:spPr bwMode="auto">
              <a:xfrm flipH="1">
                <a:off x="2065" y="2182"/>
                <a:ext cx="122"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7" name="Line 37"/>
              <p:cNvSpPr>
                <a:spLocks noChangeShapeType="1"/>
              </p:cNvSpPr>
              <p:nvPr/>
            </p:nvSpPr>
            <p:spPr bwMode="auto">
              <a:xfrm>
                <a:off x="2263"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8" name="Line 38"/>
              <p:cNvSpPr>
                <a:spLocks noChangeShapeType="1"/>
              </p:cNvSpPr>
              <p:nvPr/>
            </p:nvSpPr>
            <p:spPr bwMode="auto">
              <a:xfrm>
                <a:off x="2046" y="2458"/>
                <a:ext cx="1" cy="33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9" name="Line 39"/>
              <p:cNvSpPr>
                <a:spLocks noChangeShapeType="1"/>
              </p:cNvSpPr>
              <p:nvPr/>
            </p:nvSpPr>
            <p:spPr bwMode="auto">
              <a:xfrm>
                <a:off x="2545" y="2448"/>
                <a:ext cx="113"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0" name="Line 40"/>
              <p:cNvSpPr>
                <a:spLocks noChangeShapeType="1"/>
              </p:cNvSpPr>
              <p:nvPr/>
            </p:nvSpPr>
            <p:spPr bwMode="auto">
              <a:xfrm flipH="1">
                <a:off x="2366"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1" name="Oval 41"/>
              <p:cNvSpPr>
                <a:spLocks noChangeArrowheads="1"/>
              </p:cNvSpPr>
              <p:nvPr/>
            </p:nvSpPr>
            <p:spPr bwMode="auto">
              <a:xfrm>
                <a:off x="3364" y="2080"/>
                <a:ext cx="103" cy="123"/>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nvGrpSpPr>
              <p:cNvPr id="472" name="Group 42"/>
              <p:cNvGrpSpPr/>
              <p:nvPr/>
            </p:nvGrpSpPr>
            <p:grpSpPr bwMode="auto">
              <a:xfrm>
                <a:off x="2903" y="2396"/>
                <a:ext cx="414" cy="521"/>
                <a:chOff x="2903" y="2396"/>
                <a:chExt cx="414" cy="521"/>
              </a:xfrm>
            </p:grpSpPr>
            <p:sp>
              <p:nvSpPr>
                <p:cNvPr id="598" name="Oval 43"/>
                <p:cNvSpPr>
                  <a:spLocks noChangeArrowheads="1"/>
                </p:cNvSpPr>
                <p:nvPr/>
              </p:nvSpPr>
              <p:spPr bwMode="auto">
                <a:xfrm>
                  <a:off x="3213"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9" name="Oval 44"/>
                <p:cNvSpPr>
                  <a:spLocks noChangeArrowheads="1"/>
                </p:cNvSpPr>
                <p:nvPr/>
              </p:nvSpPr>
              <p:spPr bwMode="auto">
                <a:xfrm>
                  <a:off x="2903"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600" name="Oval 45"/>
                <p:cNvSpPr>
                  <a:spLocks noChangeArrowheads="1"/>
                </p:cNvSpPr>
                <p:nvPr/>
              </p:nvSpPr>
              <p:spPr bwMode="auto">
                <a:xfrm>
                  <a:off x="3091"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grpSp>
            <p:nvGrpSpPr>
              <p:cNvPr id="473" name="Group 46"/>
              <p:cNvGrpSpPr/>
              <p:nvPr/>
            </p:nvGrpSpPr>
            <p:grpSpPr bwMode="auto">
              <a:xfrm>
                <a:off x="3496" y="2396"/>
                <a:ext cx="414" cy="521"/>
                <a:chOff x="3496" y="2396"/>
                <a:chExt cx="414" cy="521"/>
              </a:xfrm>
            </p:grpSpPr>
            <p:sp>
              <p:nvSpPr>
                <p:cNvPr id="595" name="Oval 47"/>
                <p:cNvSpPr>
                  <a:spLocks noChangeArrowheads="1"/>
                </p:cNvSpPr>
                <p:nvPr/>
              </p:nvSpPr>
              <p:spPr bwMode="auto">
                <a:xfrm>
                  <a:off x="3806" y="2795"/>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6" name="Oval 48"/>
                <p:cNvSpPr>
                  <a:spLocks noChangeArrowheads="1"/>
                </p:cNvSpPr>
                <p:nvPr/>
              </p:nvSpPr>
              <p:spPr bwMode="auto">
                <a:xfrm>
                  <a:off x="3496" y="2795"/>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97" name="Oval 49"/>
                <p:cNvSpPr>
                  <a:spLocks noChangeArrowheads="1"/>
                </p:cNvSpPr>
                <p:nvPr/>
              </p:nvSpPr>
              <p:spPr bwMode="auto">
                <a:xfrm>
                  <a:off x="3684" y="2396"/>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grpSp>
          <p:sp>
            <p:nvSpPr>
              <p:cNvPr id="474" name="Line 50"/>
              <p:cNvSpPr>
                <a:spLocks noChangeShapeType="1"/>
              </p:cNvSpPr>
              <p:nvPr/>
            </p:nvSpPr>
            <p:spPr bwMode="auto">
              <a:xfrm flipH="1">
                <a:off x="3129" y="2182"/>
                <a:ext cx="235" cy="22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5" name="Line 51"/>
              <p:cNvSpPr>
                <a:spLocks noChangeShapeType="1"/>
              </p:cNvSpPr>
              <p:nvPr/>
            </p:nvSpPr>
            <p:spPr bwMode="auto">
              <a:xfrm>
                <a:off x="3449" y="2182"/>
                <a:ext cx="254"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6" name="Line 52"/>
              <p:cNvSpPr>
                <a:spLocks noChangeShapeType="1"/>
              </p:cNvSpPr>
              <p:nvPr/>
            </p:nvSpPr>
            <p:spPr bwMode="auto">
              <a:xfrm flipH="1">
                <a:off x="2959" y="244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7" name="Line 53"/>
              <p:cNvSpPr>
                <a:spLocks noChangeShapeType="1"/>
              </p:cNvSpPr>
              <p:nvPr/>
            </p:nvSpPr>
            <p:spPr bwMode="auto">
              <a:xfrm>
                <a:off x="3129" y="2448"/>
                <a:ext cx="122"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8" name="Line 54"/>
              <p:cNvSpPr>
                <a:spLocks noChangeShapeType="1"/>
              </p:cNvSpPr>
              <p:nvPr/>
            </p:nvSpPr>
            <p:spPr bwMode="auto">
              <a:xfrm>
                <a:off x="3731" y="2448"/>
                <a:ext cx="113"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9" name="Line 55"/>
              <p:cNvSpPr>
                <a:spLocks noChangeShapeType="1"/>
              </p:cNvSpPr>
              <p:nvPr/>
            </p:nvSpPr>
            <p:spPr bwMode="auto">
              <a:xfrm flipH="1">
                <a:off x="3552" y="2458"/>
                <a:ext cx="141" cy="34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0" name="Oval 56"/>
              <p:cNvSpPr>
                <a:spLocks noChangeArrowheads="1"/>
              </p:cNvSpPr>
              <p:nvPr/>
            </p:nvSpPr>
            <p:spPr bwMode="auto">
              <a:xfrm>
                <a:off x="2771" y="1437"/>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81" name="Oval 57"/>
              <p:cNvSpPr>
                <a:spLocks noChangeArrowheads="1"/>
              </p:cNvSpPr>
              <p:nvPr/>
            </p:nvSpPr>
            <p:spPr bwMode="auto">
              <a:xfrm>
                <a:off x="3684" y="1753"/>
                <a:ext cx="66"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82" name="Line 58"/>
              <p:cNvSpPr>
                <a:spLocks noChangeShapeType="1"/>
              </p:cNvSpPr>
              <p:nvPr/>
            </p:nvSpPr>
            <p:spPr bwMode="auto">
              <a:xfrm flipH="1">
                <a:off x="1962" y="1519"/>
                <a:ext cx="809"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3" name="Line 59"/>
              <p:cNvSpPr>
                <a:spLocks noChangeShapeType="1"/>
              </p:cNvSpPr>
              <p:nvPr/>
            </p:nvSpPr>
            <p:spPr bwMode="auto">
              <a:xfrm>
                <a:off x="2865" y="1519"/>
                <a:ext cx="828"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4" name="Line 60"/>
              <p:cNvSpPr>
                <a:spLocks noChangeShapeType="1"/>
              </p:cNvSpPr>
              <p:nvPr/>
            </p:nvSpPr>
            <p:spPr bwMode="auto">
              <a:xfrm>
                <a:off x="1943" y="1804"/>
                <a:ext cx="244"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5" name="Line 61"/>
              <p:cNvSpPr>
                <a:spLocks noChangeShapeType="1"/>
              </p:cNvSpPr>
              <p:nvPr/>
            </p:nvSpPr>
            <p:spPr bwMode="auto">
              <a:xfrm flipH="1">
                <a:off x="1331" y="1794"/>
                <a:ext cx="574" cy="3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6" name="Line 62"/>
              <p:cNvSpPr>
                <a:spLocks noChangeShapeType="1"/>
              </p:cNvSpPr>
              <p:nvPr/>
            </p:nvSpPr>
            <p:spPr bwMode="auto">
              <a:xfrm>
                <a:off x="3731" y="1794"/>
                <a:ext cx="593" cy="30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7" name="Line 63"/>
              <p:cNvSpPr>
                <a:spLocks noChangeShapeType="1"/>
              </p:cNvSpPr>
              <p:nvPr/>
            </p:nvSpPr>
            <p:spPr bwMode="auto">
              <a:xfrm flipH="1">
                <a:off x="3449" y="1804"/>
                <a:ext cx="244" cy="29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8" name="Line 64"/>
              <p:cNvSpPr>
                <a:spLocks noChangeShapeType="1"/>
              </p:cNvSpPr>
              <p:nvPr/>
            </p:nvSpPr>
            <p:spPr bwMode="auto">
              <a:xfrm>
                <a:off x="1604" y="2448"/>
                <a:ext cx="150" cy="35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9" name="Oval 65"/>
              <p:cNvSpPr>
                <a:spLocks noChangeArrowheads="1"/>
              </p:cNvSpPr>
              <p:nvPr/>
            </p:nvSpPr>
            <p:spPr bwMode="auto">
              <a:xfrm>
                <a:off x="879"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0" name="Oval 66"/>
              <p:cNvSpPr>
                <a:spLocks noChangeArrowheads="1"/>
              </p:cNvSpPr>
              <p:nvPr/>
            </p:nvSpPr>
            <p:spPr bwMode="auto">
              <a:xfrm>
                <a:off x="1124"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1" name="Oval 67"/>
              <p:cNvSpPr>
                <a:spLocks noChangeArrowheads="1"/>
              </p:cNvSpPr>
              <p:nvPr/>
            </p:nvSpPr>
            <p:spPr bwMode="auto">
              <a:xfrm>
                <a:off x="1369"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2" name="Oval 68"/>
              <p:cNvSpPr>
                <a:spLocks noChangeArrowheads="1"/>
              </p:cNvSpPr>
              <p:nvPr/>
            </p:nvSpPr>
            <p:spPr bwMode="auto">
              <a:xfrm>
                <a:off x="1613"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3" name="Oval 69"/>
              <p:cNvSpPr>
                <a:spLocks noChangeArrowheads="1"/>
              </p:cNvSpPr>
              <p:nvPr/>
            </p:nvSpPr>
            <p:spPr bwMode="auto">
              <a:xfrm>
                <a:off x="1858" y="3448"/>
                <a:ext cx="104"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4" name="Oval 70"/>
              <p:cNvSpPr>
                <a:spLocks noChangeArrowheads="1"/>
              </p:cNvSpPr>
              <p:nvPr/>
            </p:nvSpPr>
            <p:spPr bwMode="auto">
              <a:xfrm>
                <a:off x="2103"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5" name="Oval 71"/>
              <p:cNvSpPr>
                <a:spLocks noChangeArrowheads="1"/>
              </p:cNvSpPr>
              <p:nvPr/>
            </p:nvSpPr>
            <p:spPr bwMode="auto">
              <a:xfrm>
                <a:off x="2376" y="343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6" name="Oval 72"/>
              <p:cNvSpPr>
                <a:spLocks noChangeArrowheads="1"/>
              </p:cNvSpPr>
              <p:nvPr/>
            </p:nvSpPr>
            <p:spPr bwMode="auto">
              <a:xfrm>
                <a:off x="2620"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7" name="Oval 73"/>
              <p:cNvSpPr>
                <a:spLocks noChangeArrowheads="1"/>
              </p:cNvSpPr>
              <p:nvPr/>
            </p:nvSpPr>
            <p:spPr bwMode="auto">
              <a:xfrm>
                <a:off x="2846"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8" name="Oval 74"/>
              <p:cNvSpPr>
                <a:spLocks noChangeArrowheads="1"/>
              </p:cNvSpPr>
              <p:nvPr/>
            </p:nvSpPr>
            <p:spPr bwMode="auto">
              <a:xfrm>
                <a:off x="3110"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99" name="Oval 75"/>
              <p:cNvSpPr>
                <a:spLocks noChangeArrowheads="1"/>
              </p:cNvSpPr>
              <p:nvPr/>
            </p:nvSpPr>
            <p:spPr bwMode="auto">
              <a:xfrm>
                <a:off x="3354"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0" name="Oval 76"/>
              <p:cNvSpPr>
                <a:spLocks noChangeArrowheads="1"/>
              </p:cNvSpPr>
              <p:nvPr/>
            </p:nvSpPr>
            <p:spPr bwMode="auto">
              <a:xfrm>
                <a:off x="3599"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1" name="Oval 77"/>
              <p:cNvSpPr>
                <a:spLocks noChangeArrowheads="1"/>
              </p:cNvSpPr>
              <p:nvPr/>
            </p:nvSpPr>
            <p:spPr bwMode="auto">
              <a:xfrm>
                <a:off x="3844" y="3448"/>
                <a:ext cx="11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2" name="Oval 78"/>
              <p:cNvSpPr>
                <a:spLocks noChangeArrowheads="1"/>
              </p:cNvSpPr>
              <p:nvPr/>
            </p:nvSpPr>
            <p:spPr bwMode="auto">
              <a:xfrm>
                <a:off x="4597"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3" name="Oval 79"/>
              <p:cNvSpPr>
                <a:spLocks noChangeArrowheads="1"/>
              </p:cNvSpPr>
              <p:nvPr/>
            </p:nvSpPr>
            <p:spPr bwMode="auto">
              <a:xfrm>
                <a:off x="4842" y="3448"/>
                <a:ext cx="103" cy="122"/>
              </a:xfrm>
              <a:prstGeom prst="ellipse">
                <a:avLst/>
              </a:prstGeom>
              <a:solidFill>
                <a:srgbClr val="FFFFFF"/>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4" name="Oval 80"/>
              <p:cNvSpPr>
                <a:spLocks noChangeArrowheads="1"/>
              </p:cNvSpPr>
              <p:nvPr/>
            </p:nvSpPr>
            <p:spPr bwMode="auto">
              <a:xfrm>
                <a:off x="1378"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5" name="Oval 81"/>
              <p:cNvSpPr>
                <a:spLocks noChangeArrowheads="1"/>
              </p:cNvSpPr>
              <p:nvPr/>
            </p:nvSpPr>
            <p:spPr bwMode="auto">
              <a:xfrm>
                <a:off x="1067" y="3131"/>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06" name="Line 82"/>
              <p:cNvSpPr>
                <a:spLocks noChangeShapeType="1"/>
              </p:cNvSpPr>
              <p:nvPr/>
            </p:nvSpPr>
            <p:spPr bwMode="auto">
              <a:xfrm flipH="1">
                <a:off x="1096" y="2907"/>
                <a:ext cx="47" cy="23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7" name="Line 83"/>
              <p:cNvSpPr>
                <a:spLocks noChangeShapeType="1"/>
              </p:cNvSpPr>
              <p:nvPr/>
            </p:nvSpPr>
            <p:spPr bwMode="auto">
              <a:xfrm flipH="1">
                <a:off x="936" y="3193"/>
                <a:ext cx="150"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8" name="Line 84"/>
              <p:cNvSpPr>
                <a:spLocks noChangeShapeType="1"/>
              </p:cNvSpPr>
              <p:nvPr/>
            </p:nvSpPr>
            <p:spPr bwMode="auto">
              <a:xfrm>
                <a:off x="1105" y="3193"/>
                <a:ext cx="66"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9" name="Line 85"/>
              <p:cNvSpPr>
                <a:spLocks noChangeShapeType="1"/>
              </p:cNvSpPr>
              <p:nvPr/>
            </p:nvSpPr>
            <p:spPr bwMode="auto">
              <a:xfrm flipH="1">
                <a:off x="1406" y="2907"/>
                <a:ext cx="1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0" name="Line 86"/>
              <p:cNvSpPr>
                <a:spLocks noChangeShapeType="1"/>
              </p:cNvSpPr>
              <p:nvPr/>
            </p:nvSpPr>
            <p:spPr bwMode="auto">
              <a:xfrm>
                <a:off x="1406" y="3193"/>
                <a:ext cx="1"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1" name="Oval 87"/>
              <p:cNvSpPr>
                <a:spLocks noChangeArrowheads="1"/>
              </p:cNvSpPr>
              <p:nvPr/>
            </p:nvSpPr>
            <p:spPr bwMode="auto">
              <a:xfrm>
                <a:off x="1754" y="3131"/>
                <a:ext cx="57"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12" name="Line 88"/>
              <p:cNvSpPr>
                <a:spLocks noChangeShapeType="1"/>
              </p:cNvSpPr>
              <p:nvPr/>
            </p:nvSpPr>
            <p:spPr bwMode="auto">
              <a:xfrm>
                <a:off x="1764" y="2907"/>
                <a:ext cx="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 name="Line 89"/>
              <p:cNvSpPr>
                <a:spLocks noChangeShapeType="1"/>
              </p:cNvSpPr>
              <p:nvPr/>
            </p:nvSpPr>
            <p:spPr bwMode="auto">
              <a:xfrm flipH="1">
                <a:off x="1670" y="3182"/>
                <a:ext cx="94"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4" name="Line 90"/>
              <p:cNvSpPr>
                <a:spLocks noChangeShapeType="1"/>
              </p:cNvSpPr>
              <p:nvPr/>
            </p:nvSpPr>
            <p:spPr bwMode="auto">
              <a:xfrm>
                <a:off x="1792" y="3182"/>
                <a:ext cx="94" cy="2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Oval 91"/>
              <p:cNvSpPr>
                <a:spLocks noChangeArrowheads="1"/>
              </p:cNvSpPr>
              <p:nvPr/>
            </p:nvSpPr>
            <p:spPr bwMode="auto">
              <a:xfrm>
                <a:off x="2282" y="3121"/>
                <a:ext cx="65"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16" name="Line 92"/>
              <p:cNvSpPr>
                <a:spLocks noChangeShapeType="1"/>
              </p:cNvSpPr>
              <p:nvPr/>
            </p:nvSpPr>
            <p:spPr bwMode="auto">
              <a:xfrm flipH="1">
                <a:off x="2310" y="2907"/>
                <a:ext cx="37"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7" name="Line 93"/>
              <p:cNvSpPr>
                <a:spLocks noChangeShapeType="1"/>
              </p:cNvSpPr>
              <p:nvPr/>
            </p:nvSpPr>
            <p:spPr bwMode="auto">
              <a:xfrm flipH="1">
                <a:off x="2169" y="3162"/>
                <a:ext cx="131"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8" name="Line 94"/>
              <p:cNvSpPr>
                <a:spLocks noChangeShapeType="1"/>
              </p:cNvSpPr>
              <p:nvPr/>
            </p:nvSpPr>
            <p:spPr bwMode="auto">
              <a:xfrm>
                <a:off x="2319" y="3172"/>
                <a:ext cx="94" cy="2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9" name="Oval 95"/>
              <p:cNvSpPr>
                <a:spLocks noChangeArrowheads="1"/>
              </p:cNvSpPr>
              <p:nvPr/>
            </p:nvSpPr>
            <p:spPr bwMode="auto">
              <a:xfrm>
                <a:off x="2639"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0" name="Line 96"/>
              <p:cNvSpPr>
                <a:spLocks noChangeShapeType="1"/>
              </p:cNvSpPr>
              <p:nvPr/>
            </p:nvSpPr>
            <p:spPr bwMode="auto">
              <a:xfrm>
                <a:off x="2667" y="2917"/>
                <a:ext cx="1" cy="20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1" name="Line 97"/>
              <p:cNvSpPr>
                <a:spLocks noChangeShapeType="1"/>
              </p:cNvSpPr>
              <p:nvPr/>
            </p:nvSpPr>
            <p:spPr bwMode="auto">
              <a:xfrm>
                <a:off x="2667" y="3193"/>
                <a:ext cx="1" cy="25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 name="Oval 98"/>
              <p:cNvSpPr>
                <a:spLocks noChangeArrowheads="1"/>
              </p:cNvSpPr>
              <p:nvPr/>
            </p:nvSpPr>
            <p:spPr bwMode="auto">
              <a:xfrm>
                <a:off x="2922" y="3131"/>
                <a:ext cx="65" cy="6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3" name="Line 99"/>
              <p:cNvSpPr>
                <a:spLocks noChangeShapeType="1"/>
              </p:cNvSpPr>
              <p:nvPr/>
            </p:nvSpPr>
            <p:spPr bwMode="auto">
              <a:xfrm>
                <a:off x="2950" y="2907"/>
                <a:ext cx="1" cy="21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4" name="Line 100"/>
              <p:cNvSpPr>
                <a:spLocks noChangeShapeType="1"/>
              </p:cNvSpPr>
              <p:nvPr/>
            </p:nvSpPr>
            <p:spPr bwMode="auto">
              <a:xfrm flipH="1">
                <a:off x="2903" y="3182"/>
                <a:ext cx="28" cy="25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5" name="Oval 101"/>
              <p:cNvSpPr>
                <a:spLocks noChangeArrowheads="1"/>
              </p:cNvSpPr>
              <p:nvPr/>
            </p:nvSpPr>
            <p:spPr bwMode="auto">
              <a:xfrm>
                <a:off x="3486" y="312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26" name="Line 102"/>
              <p:cNvSpPr>
                <a:spLocks noChangeShapeType="1"/>
              </p:cNvSpPr>
              <p:nvPr/>
            </p:nvSpPr>
            <p:spPr bwMode="auto">
              <a:xfrm>
                <a:off x="2959" y="3172"/>
                <a:ext cx="179" cy="27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7" name="Line 103"/>
              <p:cNvSpPr>
                <a:spLocks noChangeShapeType="1"/>
              </p:cNvSpPr>
              <p:nvPr/>
            </p:nvSpPr>
            <p:spPr bwMode="auto">
              <a:xfrm flipH="1">
                <a:off x="3514" y="2907"/>
                <a:ext cx="29"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8" name="Line 104"/>
              <p:cNvSpPr>
                <a:spLocks noChangeShapeType="1"/>
              </p:cNvSpPr>
              <p:nvPr/>
            </p:nvSpPr>
            <p:spPr bwMode="auto">
              <a:xfrm flipH="1">
                <a:off x="3420" y="3182"/>
                <a:ext cx="85"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9" name="Line 105"/>
              <p:cNvSpPr>
                <a:spLocks noChangeShapeType="1"/>
              </p:cNvSpPr>
              <p:nvPr/>
            </p:nvSpPr>
            <p:spPr bwMode="auto">
              <a:xfrm>
                <a:off x="3524" y="3182"/>
                <a:ext cx="122"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0" name="Oval 106"/>
              <p:cNvSpPr>
                <a:spLocks noChangeArrowheads="1"/>
              </p:cNvSpPr>
              <p:nvPr/>
            </p:nvSpPr>
            <p:spPr bwMode="auto">
              <a:xfrm>
                <a:off x="4785" y="312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31" name="Line 107"/>
              <p:cNvSpPr>
                <a:spLocks noChangeShapeType="1"/>
              </p:cNvSpPr>
              <p:nvPr/>
            </p:nvSpPr>
            <p:spPr bwMode="auto">
              <a:xfrm>
                <a:off x="4813" y="2907"/>
                <a:ext cx="1" cy="224"/>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 name="Line 108"/>
              <p:cNvSpPr>
                <a:spLocks noChangeShapeType="1"/>
              </p:cNvSpPr>
              <p:nvPr/>
            </p:nvSpPr>
            <p:spPr bwMode="auto">
              <a:xfrm>
                <a:off x="4823" y="3182"/>
                <a:ext cx="56"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3" name="Line 109"/>
              <p:cNvSpPr>
                <a:spLocks noChangeShapeType="1"/>
              </p:cNvSpPr>
              <p:nvPr/>
            </p:nvSpPr>
            <p:spPr bwMode="auto">
              <a:xfrm flipH="1">
                <a:off x="4672" y="3172"/>
                <a:ext cx="132" cy="28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4" name="Oval 110"/>
              <p:cNvSpPr>
                <a:spLocks noChangeArrowheads="1"/>
              </p:cNvSpPr>
              <p:nvPr/>
            </p:nvSpPr>
            <p:spPr bwMode="auto">
              <a:xfrm>
                <a:off x="3825" y="3131"/>
                <a:ext cx="66" cy="72"/>
              </a:xfrm>
              <a:prstGeom prst="ellipse">
                <a:avLst/>
              </a:prstGeom>
              <a:solidFill>
                <a:srgbClr val="000000"/>
              </a:solidFill>
              <a:ln w="14288">
                <a:solidFill>
                  <a:srgbClr val="000000"/>
                </a:solidFill>
                <a:round/>
              </a:ln>
            </p:spPr>
            <p:txBody>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535" name="Line 111"/>
              <p:cNvSpPr>
                <a:spLocks noChangeShapeType="1"/>
              </p:cNvSpPr>
              <p:nvPr/>
            </p:nvSpPr>
            <p:spPr bwMode="auto">
              <a:xfrm>
                <a:off x="3853" y="2907"/>
                <a:ext cx="1" cy="245"/>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6" name="Line 112"/>
              <p:cNvSpPr>
                <a:spLocks noChangeShapeType="1"/>
              </p:cNvSpPr>
              <p:nvPr/>
            </p:nvSpPr>
            <p:spPr bwMode="auto">
              <a:xfrm>
                <a:off x="3853" y="3182"/>
                <a:ext cx="38" cy="266"/>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7" name="Line 113"/>
              <p:cNvSpPr>
                <a:spLocks noChangeShapeType="1"/>
              </p:cNvSpPr>
              <p:nvPr/>
            </p:nvSpPr>
            <p:spPr bwMode="auto">
              <a:xfrm>
                <a:off x="954" y="3550"/>
                <a:ext cx="29"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8" name="Line 114"/>
              <p:cNvSpPr>
                <a:spLocks noChangeShapeType="1"/>
              </p:cNvSpPr>
              <p:nvPr/>
            </p:nvSpPr>
            <p:spPr bwMode="auto">
              <a:xfrm>
                <a:off x="1171" y="3560"/>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115"/>
              <p:cNvSpPr>
                <a:spLocks noChangeShapeType="1"/>
              </p:cNvSpPr>
              <p:nvPr/>
            </p:nvSpPr>
            <p:spPr bwMode="auto">
              <a:xfrm flipH="1">
                <a:off x="832" y="3540"/>
                <a:ext cx="57" cy="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0" name="Line 116"/>
              <p:cNvSpPr>
                <a:spLocks noChangeShapeType="1"/>
              </p:cNvSpPr>
              <p:nvPr/>
            </p:nvSpPr>
            <p:spPr bwMode="auto">
              <a:xfrm flipH="1">
                <a:off x="794" y="3642"/>
                <a:ext cx="19" cy="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1" name="Line 117"/>
              <p:cNvSpPr>
                <a:spLocks noChangeShapeType="1"/>
              </p:cNvSpPr>
              <p:nvPr/>
            </p:nvSpPr>
            <p:spPr bwMode="auto">
              <a:xfrm flipH="1">
                <a:off x="757" y="3703"/>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 name="Line 118"/>
              <p:cNvSpPr>
                <a:spLocks noChangeShapeType="1"/>
              </p:cNvSpPr>
              <p:nvPr/>
            </p:nvSpPr>
            <p:spPr bwMode="auto">
              <a:xfrm>
                <a:off x="983"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 name="Line 119"/>
              <p:cNvSpPr>
                <a:spLocks noChangeShapeType="1"/>
              </p:cNvSpPr>
              <p:nvPr/>
            </p:nvSpPr>
            <p:spPr bwMode="auto">
              <a:xfrm>
                <a:off x="1011" y="3713"/>
                <a:ext cx="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4" name="Line 120"/>
              <p:cNvSpPr>
                <a:spLocks noChangeShapeType="1"/>
              </p:cNvSpPr>
              <p:nvPr/>
            </p:nvSpPr>
            <p:spPr bwMode="auto">
              <a:xfrm>
                <a:off x="1171" y="3652"/>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5" name="Line 121"/>
              <p:cNvSpPr>
                <a:spLocks noChangeShapeType="1"/>
              </p:cNvSpPr>
              <p:nvPr/>
            </p:nvSpPr>
            <p:spPr bwMode="auto">
              <a:xfrm>
                <a:off x="1171" y="3734"/>
                <a:ext cx="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6" name="Line 122"/>
              <p:cNvSpPr>
                <a:spLocks noChangeShapeType="1"/>
              </p:cNvSpPr>
              <p:nvPr/>
            </p:nvSpPr>
            <p:spPr bwMode="auto">
              <a:xfrm flipH="1">
                <a:off x="1585" y="3550"/>
                <a:ext cx="47" cy="9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123"/>
              <p:cNvSpPr>
                <a:spLocks noChangeShapeType="1"/>
              </p:cNvSpPr>
              <p:nvPr/>
            </p:nvSpPr>
            <p:spPr bwMode="auto">
              <a:xfrm>
                <a:off x="1689" y="3550"/>
                <a:ext cx="28" cy="9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8" name="Line 124"/>
              <p:cNvSpPr>
                <a:spLocks noChangeShapeType="1"/>
              </p:cNvSpPr>
              <p:nvPr/>
            </p:nvSpPr>
            <p:spPr bwMode="auto">
              <a:xfrm>
                <a:off x="1736" y="3672"/>
                <a:ext cx="18" cy="5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9" name="Line 125"/>
              <p:cNvSpPr>
                <a:spLocks noChangeShapeType="1"/>
              </p:cNvSpPr>
              <p:nvPr/>
            </p:nvSpPr>
            <p:spPr bwMode="auto">
              <a:xfrm>
                <a:off x="1764" y="3764"/>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0" name="Line 126"/>
              <p:cNvSpPr>
                <a:spLocks noChangeShapeType="1"/>
              </p:cNvSpPr>
              <p:nvPr/>
            </p:nvSpPr>
            <p:spPr bwMode="auto">
              <a:xfrm flipH="1">
                <a:off x="1547" y="366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1" name="Line 127"/>
              <p:cNvSpPr>
                <a:spLocks noChangeShapeType="1"/>
              </p:cNvSpPr>
              <p:nvPr/>
            </p:nvSpPr>
            <p:spPr bwMode="auto">
              <a:xfrm flipH="1">
                <a:off x="1510" y="3734"/>
                <a:ext cx="2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2" name="Line 128"/>
              <p:cNvSpPr>
                <a:spLocks noChangeShapeType="1"/>
              </p:cNvSpPr>
              <p:nvPr/>
            </p:nvSpPr>
            <p:spPr bwMode="auto">
              <a:xfrm>
                <a:off x="1905" y="3560"/>
                <a:ext cx="9" cy="7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 name="Line 129"/>
              <p:cNvSpPr>
                <a:spLocks noChangeShapeType="1"/>
              </p:cNvSpPr>
              <p:nvPr/>
            </p:nvSpPr>
            <p:spPr bwMode="auto">
              <a:xfrm>
                <a:off x="1914" y="3683"/>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 name="Line 130"/>
              <p:cNvSpPr>
                <a:spLocks noChangeShapeType="1"/>
              </p:cNvSpPr>
              <p:nvPr/>
            </p:nvSpPr>
            <p:spPr bwMode="auto">
              <a:xfrm>
                <a:off x="1914" y="3775"/>
                <a:ext cx="1" cy="4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131"/>
              <p:cNvSpPr>
                <a:spLocks noChangeShapeType="1"/>
              </p:cNvSpPr>
              <p:nvPr/>
            </p:nvSpPr>
            <p:spPr bwMode="auto">
              <a:xfrm flipH="1">
                <a:off x="2366" y="3550"/>
                <a:ext cx="38"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6" name="Line 132"/>
              <p:cNvSpPr>
                <a:spLocks noChangeShapeType="1"/>
              </p:cNvSpPr>
              <p:nvPr/>
            </p:nvSpPr>
            <p:spPr bwMode="auto">
              <a:xfrm flipH="1">
                <a:off x="2338" y="3662"/>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7" name="Line 133"/>
              <p:cNvSpPr>
                <a:spLocks noChangeShapeType="1"/>
              </p:cNvSpPr>
              <p:nvPr/>
            </p:nvSpPr>
            <p:spPr bwMode="auto">
              <a:xfrm flipH="1">
                <a:off x="2291" y="3744"/>
                <a:ext cx="28"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8" name="Line 134"/>
              <p:cNvSpPr>
                <a:spLocks noChangeShapeType="1"/>
              </p:cNvSpPr>
              <p:nvPr/>
            </p:nvSpPr>
            <p:spPr bwMode="auto">
              <a:xfrm>
                <a:off x="2451" y="3550"/>
                <a:ext cx="38" cy="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9" name="Line 135"/>
              <p:cNvSpPr>
                <a:spLocks noChangeShapeType="1"/>
              </p:cNvSpPr>
              <p:nvPr/>
            </p:nvSpPr>
            <p:spPr bwMode="auto">
              <a:xfrm>
                <a:off x="2507"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0" name="Line 136"/>
              <p:cNvSpPr>
                <a:spLocks noChangeShapeType="1"/>
              </p:cNvSpPr>
              <p:nvPr/>
            </p:nvSpPr>
            <p:spPr bwMode="auto">
              <a:xfrm>
                <a:off x="2545" y="3734"/>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1" name="Line 137"/>
              <p:cNvSpPr>
                <a:spLocks noChangeShapeType="1"/>
              </p:cNvSpPr>
              <p:nvPr/>
            </p:nvSpPr>
            <p:spPr bwMode="auto">
              <a:xfrm>
                <a:off x="2893" y="3560"/>
                <a:ext cx="1"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2" name="Line 138"/>
              <p:cNvSpPr>
                <a:spLocks noChangeShapeType="1"/>
              </p:cNvSpPr>
              <p:nvPr/>
            </p:nvSpPr>
            <p:spPr bwMode="auto">
              <a:xfrm>
                <a:off x="2893" y="3672"/>
                <a:ext cx="1"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139"/>
              <p:cNvSpPr>
                <a:spLocks noChangeShapeType="1"/>
              </p:cNvSpPr>
              <p:nvPr/>
            </p:nvSpPr>
            <p:spPr bwMode="auto">
              <a:xfrm>
                <a:off x="2893" y="3754"/>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4" name="Line 140"/>
              <p:cNvSpPr>
                <a:spLocks noChangeShapeType="1"/>
              </p:cNvSpPr>
              <p:nvPr/>
            </p:nvSpPr>
            <p:spPr bwMode="auto">
              <a:xfrm flipH="1">
                <a:off x="3129" y="3560"/>
                <a:ext cx="1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5" name="Line 141"/>
              <p:cNvSpPr>
                <a:spLocks noChangeShapeType="1"/>
              </p:cNvSpPr>
              <p:nvPr/>
            </p:nvSpPr>
            <p:spPr bwMode="auto">
              <a:xfrm flipH="1">
                <a:off x="3100" y="3642"/>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6" name="Line 142"/>
              <p:cNvSpPr>
                <a:spLocks noChangeShapeType="1"/>
              </p:cNvSpPr>
              <p:nvPr/>
            </p:nvSpPr>
            <p:spPr bwMode="auto">
              <a:xfrm flipH="1">
                <a:off x="3072" y="3734"/>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7" name="Line 143"/>
              <p:cNvSpPr>
                <a:spLocks noChangeShapeType="1"/>
              </p:cNvSpPr>
              <p:nvPr/>
            </p:nvSpPr>
            <p:spPr bwMode="auto">
              <a:xfrm>
                <a:off x="3185" y="3550"/>
                <a:ext cx="38"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8" name="Line 144"/>
              <p:cNvSpPr>
                <a:spLocks noChangeShapeType="1"/>
              </p:cNvSpPr>
              <p:nvPr/>
            </p:nvSpPr>
            <p:spPr bwMode="auto">
              <a:xfrm>
                <a:off x="3242" y="3642"/>
                <a:ext cx="18"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9" name="Line 145"/>
              <p:cNvSpPr>
                <a:spLocks noChangeShapeType="1"/>
              </p:cNvSpPr>
              <p:nvPr/>
            </p:nvSpPr>
            <p:spPr bwMode="auto">
              <a:xfrm>
                <a:off x="3270" y="3724"/>
                <a:ext cx="28" cy="4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0" name="Line 146"/>
              <p:cNvSpPr>
                <a:spLocks noChangeShapeType="1"/>
              </p:cNvSpPr>
              <p:nvPr/>
            </p:nvSpPr>
            <p:spPr bwMode="auto">
              <a:xfrm>
                <a:off x="3646" y="3560"/>
                <a:ext cx="1"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147"/>
              <p:cNvSpPr>
                <a:spLocks noChangeShapeType="1"/>
              </p:cNvSpPr>
              <p:nvPr/>
            </p:nvSpPr>
            <p:spPr bwMode="auto">
              <a:xfrm>
                <a:off x="3656" y="3662"/>
                <a:ext cx="1"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2" name="Line 148"/>
              <p:cNvSpPr>
                <a:spLocks noChangeShapeType="1"/>
              </p:cNvSpPr>
              <p:nvPr/>
            </p:nvSpPr>
            <p:spPr bwMode="auto">
              <a:xfrm>
                <a:off x="3656" y="3724"/>
                <a:ext cx="1"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 name="Line 149"/>
              <p:cNvSpPr>
                <a:spLocks noChangeShapeType="1"/>
              </p:cNvSpPr>
              <p:nvPr/>
            </p:nvSpPr>
            <p:spPr bwMode="auto">
              <a:xfrm>
                <a:off x="4917" y="3550"/>
                <a:ext cx="56" cy="8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 name="Line 150"/>
              <p:cNvSpPr>
                <a:spLocks noChangeShapeType="1"/>
              </p:cNvSpPr>
              <p:nvPr/>
            </p:nvSpPr>
            <p:spPr bwMode="auto">
              <a:xfrm>
                <a:off x="4983" y="3652"/>
                <a:ext cx="28"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 name="Line 151"/>
              <p:cNvSpPr>
                <a:spLocks noChangeShapeType="1"/>
              </p:cNvSpPr>
              <p:nvPr/>
            </p:nvSpPr>
            <p:spPr bwMode="auto">
              <a:xfrm>
                <a:off x="5020" y="3703"/>
                <a:ext cx="19" cy="3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 name="Line 152"/>
              <p:cNvSpPr>
                <a:spLocks noChangeShapeType="1"/>
              </p:cNvSpPr>
              <p:nvPr/>
            </p:nvSpPr>
            <p:spPr bwMode="auto">
              <a:xfrm flipH="1">
                <a:off x="4832" y="3550"/>
                <a:ext cx="28" cy="10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7" name="Line 153"/>
              <p:cNvSpPr>
                <a:spLocks noChangeShapeType="1"/>
              </p:cNvSpPr>
              <p:nvPr/>
            </p:nvSpPr>
            <p:spPr bwMode="auto">
              <a:xfrm flipH="1">
                <a:off x="4813" y="3683"/>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8" name="Line 154"/>
              <p:cNvSpPr>
                <a:spLocks noChangeShapeType="1"/>
              </p:cNvSpPr>
              <p:nvPr/>
            </p:nvSpPr>
            <p:spPr bwMode="auto">
              <a:xfrm flipH="1">
                <a:off x="4794" y="3764"/>
                <a:ext cx="19" cy="62"/>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155"/>
              <p:cNvSpPr>
                <a:spLocks noChangeShapeType="1"/>
              </p:cNvSpPr>
              <p:nvPr/>
            </p:nvSpPr>
            <p:spPr bwMode="auto">
              <a:xfrm>
                <a:off x="4663" y="3560"/>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0" name="Line 156"/>
              <p:cNvSpPr>
                <a:spLocks noChangeShapeType="1"/>
              </p:cNvSpPr>
              <p:nvPr/>
            </p:nvSpPr>
            <p:spPr bwMode="auto">
              <a:xfrm>
                <a:off x="4691" y="3642"/>
                <a:ext cx="19" cy="6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157"/>
              <p:cNvSpPr>
                <a:spLocks noChangeShapeType="1"/>
              </p:cNvSpPr>
              <p:nvPr/>
            </p:nvSpPr>
            <p:spPr bwMode="auto">
              <a:xfrm>
                <a:off x="4719" y="3734"/>
                <a:ext cx="19" cy="30"/>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158"/>
              <p:cNvSpPr>
                <a:spLocks noChangeShapeType="1"/>
              </p:cNvSpPr>
              <p:nvPr/>
            </p:nvSpPr>
            <p:spPr bwMode="auto">
              <a:xfrm flipH="1">
                <a:off x="4578" y="3540"/>
                <a:ext cx="28" cy="8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159"/>
              <p:cNvSpPr>
                <a:spLocks noChangeShapeType="1"/>
              </p:cNvSpPr>
              <p:nvPr/>
            </p:nvSpPr>
            <p:spPr bwMode="auto">
              <a:xfrm flipH="1">
                <a:off x="4559" y="3652"/>
                <a:ext cx="19" cy="4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160"/>
              <p:cNvSpPr>
                <a:spLocks noChangeShapeType="1"/>
              </p:cNvSpPr>
              <p:nvPr/>
            </p:nvSpPr>
            <p:spPr bwMode="auto">
              <a:xfrm flipH="1">
                <a:off x="4540" y="3713"/>
                <a:ext cx="19" cy="5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5" name="Rectangle 161"/>
              <p:cNvSpPr>
                <a:spLocks noChangeArrowheads="1"/>
              </p:cNvSpPr>
              <p:nvPr/>
            </p:nvSpPr>
            <p:spPr bwMode="auto">
              <a:xfrm>
                <a:off x="2122"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6" name="Rectangle 162"/>
              <p:cNvSpPr>
                <a:spLocks noChangeArrowheads="1"/>
              </p:cNvSpPr>
              <p:nvPr/>
            </p:nvSpPr>
            <p:spPr bwMode="auto">
              <a:xfrm>
                <a:off x="2649"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7" name="Rectangle 163"/>
              <p:cNvSpPr>
                <a:spLocks noChangeArrowheads="1"/>
              </p:cNvSpPr>
              <p:nvPr/>
            </p:nvSpPr>
            <p:spPr bwMode="auto">
              <a:xfrm>
                <a:off x="3383" y="345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8" name="Rectangle 164"/>
              <p:cNvSpPr>
                <a:spLocks noChangeArrowheads="1"/>
              </p:cNvSpPr>
              <p:nvPr/>
            </p:nvSpPr>
            <p:spPr bwMode="auto">
              <a:xfrm>
                <a:off x="3872"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89" name="Rectangle 165"/>
              <p:cNvSpPr>
                <a:spLocks noChangeArrowheads="1"/>
              </p:cNvSpPr>
              <p:nvPr/>
            </p:nvSpPr>
            <p:spPr bwMode="auto">
              <a:xfrm>
                <a:off x="1387" y="3448"/>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0" name="Rectangle 166"/>
              <p:cNvSpPr>
                <a:spLocks noChangeArrowheads="1"/>
              </p:cNvSpPr>
              <p:nvPr/>
            </p:nvSpPr>
            <p:spPr bwMode="auto">
              <a:xfrm>
                <a:off x="804"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1" name="Rectangle 167"/>
              <p:cNvSpPr>
                <a:spLocks noChangeArrowheads="1"/>
              </p:cNvSpPr>
              <p:nvPr/>
            </p:nvSpPr>
            <p:spPr bwMode="auto">
              <a:xfrm>
                <a:off x="2027" y="2794"/>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2" name="Rectangle 168"/>
              <p:cNvSpPr>
                <a:spLocks noChangeArrowheads="1"/>
              </p:cNvSpPr>
              <p:nvPr/>
            </p:nvSpPr>
            <p:spPr bwMode="auto">
              <a:xfrm>
                <a:off x="3242"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3" name="Rectangle 169"/>
              <p:cNvSpPr>
                <a:spLocks noChangeArrowheads="1"/>
              </p:cNvSpPr>
              <p:nvPr/>
            </p:nvSpPr>
            <p:spPr bwMode="auto">
              <a:xfrm>
                <a:off x="4154"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sp>
            <p:nvSpPr>
              <p:cNvPr id="594" name="Rectangle 170"/>
              <p:cNvSpPr>
                <a:spLocks noChangeArrowheads="1"/>
              </p:cNvSpPr>
              <p:nvPr/>
            </p:nvSpPr>
            <p:spPr bwMode="auto">
              <a:xfrm>
                <a:off x="4465" y="2805"/>
                <a:ext cx="5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2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6" name="Group 175"/>
            <p:cNvGrpSpPr/>
            <p:nvPr/>
          </p:nvGrpSpPr>
          <p:grpSpPr bwMode="auto">
            <a:xfrm>
              <a:off x="4501" y="3062"/>
              <a:ext cx="160" cy="184"/>
              <a:chOff x="4504" y="2916"/>
              <a:chExt cx="160" cy="184"/>
            </a:xfrm>
          </p:grpSpPr>
          <p:sp>
            <p:nvSpPr>
              <p:cNvPr id="434" name="Rectangle 176"/>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5" name="Rectangle 177"/>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7" name="Group 178"/>
            <p:cNvGrpSpPr/>
            <p:nvPr/>
          </p:nvGrpSpPr>
          <p:grpSpPr bwMode="auto">
            <a:xfrm>
              <a:off x="4193" y="3066"/>
              <a:ext cx="160" cy="184"/>
              <a:chOff x="4504" y="2916"/>
              <a:chExt cx="160" cy="184"/>
            </a:xfrm>
          </p:grpSpPr>
          <p:sp>
            <p:nvSpPr>
              <p:cNvPr id="432" name="Rectangle 179"/>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3" name="Rectangle 180"/>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8" name="Group 181"/>
            <p:cNvGrpSpPr/>
            <p:nvPr/>
          </p:nvGrpSpPr>
          <p:grpSpPr bwMode="auto">
            <a:xfrm>
              <a:off x="3269" y="3074"/>
              <a:ext cx="160" cy="184"/>
              <a:chOff x="4504" y="2916"/>
              <a:chExt cx="160" cy="184"/>
            </a:xfrm>
          </p:grpSpPr>
          <p:sp>
            <p:nvSpPr>
              <p:cNvPr id="430" name="Rectangle 182"/>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31" name="Rectangle 183"/>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09" name="Group 184"/>
            <p:cNvGrpSpPr/>
            <p:nvPr/>
          </p:nvGrpSpPr>
          <p:grpSpPr bwMode="auto">
            <a:xfrm>
              <a:off x="2053" y="3082"/>
              <a:ext cx="160" cy="184"/>
              <a:chOff x="4504" y="2916"/>
              <a:chExt cx="160" cy="184"/>
            </a:xfrm>
          </p:grpSpPr>
          <p:sp>
            <p:nvSpPr>
              <p:cNvPr id="428" name="Rectangle 185"/>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9" name="Rectangle 186"/>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0" name="Group 187"/>
            <p:cNvGrpSpPr/>
            <p:nvPr/>
          </p:nvGrpSpPr>
          <p:grpSpPr bwMode="auto">
            <a:xfrm>
              <a:off x="837" y="3074"/>
              <a:ext cx="160" cy="184"/>
              <a:chOff x="4504" y="2916"/>
              <a:chExt cx="160" cy="184"/>
            </a:xfrm>
          </p:grpSpPr>
          <p:sp>
            <p:nvSpPr>
              <p:cNvPr id="426" name="Rectangle 188"/>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7" name="Rectangle 189"/>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1" name="Group 190"/>
            <p:cNvGrpSpPr/>
            <p:nvPr/>
          </p:nvGrpSpPr>
          <p:grpSpPr bwMode="auto">
            <a:xfrm>
              <a:off x="1425" y="3726"/>
              <a:ext cx="160" cy="184"/>
              <a:chOff x="4504" y="2916"/>
              <a:chExt cx="160" cy="184"/>
            </a:xfrm>
          </p:grpSpPr>
          <p:sp>
            <p:nvSpPr>
              <p:cNvPr id="424" name="Rectangle 191"/>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5" name="Rectangle 192"/>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2" name="Group 193"/>
            <p:cNvGrpSpPr/>
            <p:nvPr/>
          </p:nvGrpSpPr>
          <p:grpSpPr bwMode="auto">
            <a:xfrm>
              <a:off x="2169" y="3730"/>
              <a:ext cx="160" cy="184"/>
              <a:chOff x="4504" y="2916"/>
              <a:chExt cx="160" cy="184"/>
            </a:xfrm>
          </p:grpSpPr>
          <p:sp>
            <p:nvSpPr>
              <p:cNvPr id="422" name="Rectangle 194"/>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3" name="Rectangle 195"/>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3" name="Group 196"/>
            <p:cNvGrpSpPr/>
            <p:nvPr/>
          </p:nvGrpSpPr>
          <p:grpSpPr bwMode="auto">
            <a:xfrm>
              <a:off x="2673" y="3738"/>
              <a:ext cx="160" cy="184"/>
              <a:chOff x="4504" y="2916"/>
              <a:chExt cx="160" cy="184"/>
            </a:xfrm>
          </p:grpSpPr>
          <p:sp>
            <p:nvSpPr>
              <p:cNvPr id="420" name="Rectangle 197"/>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21" name="Rectangle 198"/>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4" name="Group 199"/>
            <p:cNvGrpSpPr/>
            <p:nvPr/>
          </p:nvGrpSpPr>
          <p:grpSpPr bwMode="auto">
            <a:xfrm>
              <a:off x="3425" y="3738"/>
              <a:ext cx="160" cy="184"/>
              <a:chOff x="4504" y="2916"/>
              <a:chExt cx="160" cy="184"/>
            </a:xfrm>
          </p:grpSpPr>
          <p:sp>
            <p:nvSpPr>
              <p:cNvPr id="418" name="Rectangle 200"/>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19" name="Rectangle 201"/>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p:nvGrpSpPr>
            <p:cNvPr id="415" name="Group 202"/>
            <p:cNvGrpSpPr/>
            <p:nvPr/>
          </p:nvGrpSpPr>
          <p:grpSpPr bwMode="auto">
            <a:xfrm>
              <a:off x="3901" y="3734"/>
              <a:ext cx="160" cy="184"/>
              <a:chOff x="4504" y="2916"/>
              <a:chExt cx="160" cy="184"/>
            </a:xfrm>
          </p:grpSpPr>
          <p:sp>
            <p:nvSpPr>
              <p:cNvPr id="416" name="Rectangle 203"/>
              <p:cNvSpPr>
                <a:spLocks noChangeArrowheads="1"/>
              </p:cNvSpPr>
              <p:nvPr/>
            </p:nvSpPr>
            <p:spPr bwMode="auto">
              <a:xfrm>
                <a:off x="4504" y="2916"/>
                <a:ext cx="160" cy="1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eaLnBrk="1" hangingPunct="1"/>
                <a:endParaRPr lang="zh-CN" altLang="en-US"/>
              </a:p>
            </p:txBody>
          </p:sp>
          <p:sp>
            <p:nvSpPr>
              <p:cNvPr id="417" name="Rectangle 204"/>
              <p:cNvSpPr>
                <a:spLocks noChangeArrowheads="1"/>
              </p:cNvSpPr>
              <p:nvPr/>
            </p:nvSpPr>
            <p:spPr bwMode="auto">
              <a:xfrm>
                <a:off x="4547" y="2941"/>
                <a:ext cx="6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r">
                  <a:defRPr>
                    <a:solidFill>
                      <a:schemeClr val="tx1"/>
                    </a:solidFill>
                    <a:latin typeface="Verdana" panose="020B0604030504040204" pitchFamily="34" charset="0"/>
                    <a:ea typeface="SimSun" panose="02010600030101010101" pitchFamily="2" charset="-122"/>
                  </a:defRPr>
                </a:lvl1pPr>
                <a:lvl2pPr marL="742950" indent="-285750" algn="r">
                  <a:defRPr>
                    <a:solidFill>
                      <a:schemeClr val="tx1"/>
                    </a:solidFill>
                    <a:latin typeface="Verdana" panose="020B0604030504040204" pitchFamily="34" charset="0"/>
                    <a:ea typeface="SimSun" panose="02010600030101010101" pitchFamily="2" charset="-122"/>
                  </a:defRPr>
                </a:lvl2pPr>
                <a:lvl3pPr marL="1143000" indent="-228600" algn="r">
                  <a:defRPr>
                    <a:solidFill>
                      <a:schemeClr val="tx1"/>
                    </a:solidFill>
                    <a:latin typeface="Verdana" panose="020B0604030504040204" pitchFamily="34" charset="0"/>
                    <a:ea typeface="SimSun" panose="02010600030101010101" pitchFamily="2" charset="-122"/>
                  </a:defRPr>
                </a:lvl3pPr>
                <a:lvl4pPr marL="1600200" indent="-228600" algn="r">
                  <a:defRPr>
                    <a:solidFill>
                      <a:schemeClr val="tx1"/>
                    </a:solidFill>
                    <a:latin typeface="Verdana" panose="020B0604030504040204" pitchFamily="34" charset="0"/>
                    <a:ea typeface="SimSun" panose="02010600030101010101" pitchFamily="2" charset="-122"/>
                  </a:defRPr>
                </a:lvl4pPr>
                <a:lvl5pPr marL="2057400" indent="-228600" algn="r">
                  <a:defRPr>
                    <a:solidFill>
                      <a:schemeClr val="tx1"/>
                    </a:solidFill>
                    <a:latin typeface="Verdana" panose="020B0604030504040204" pitchFamily="34" charset="0"/>
                    <a:ea typeface="SimSun" panose="02010600030101010101" pitchFamily="2" charset="-122"/>
                  </a:defRPr>
                </a:lvl5pPr>
                <a:lvl6pPr marL="25146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6pPr>
                <a:lvl7pPr marL="29718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7pPr>
                <a:lvl8pPr marL="34290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8pPr>
                <a:lvl9pPr marL="3886200" indent="-228600" algn="r" eaLnBrk="0" fontAlgn="base" hangingPunct="0">
                  <a:spcBef>
                    <a:spcPct val="0"/>
                  </a:spcBef>
                  <a:spcAft>
                    <a:spcPct val="0"/>
                  </a:spcAft>
                  <a:defRPr>
                    <a:solidFill>
                      <a:schemeClr val="tx1"/>
                    </a:solidFill>
                    <a:latin typeface="Verdana" panose="020B0604030504040204" pitchFamily="34" charset="0"/>
                    <a:ea typeface="SimSun" panose="02010600030101010101" pitchFamily="2" charset="-122"/>
                  </a:defRPr>
                </a:lvl9pPr>
              </a:lstStyle>
              <a:p>
                <a:pPr algn="l"/>
                <a:r>
                  <a:rPr lang="en-US" altLang="en-US" sz="1300" b="1">
                    <a:solidFill>
                      <a:srgbClr val="000000"/>
                    </a:solidFill>
                    <a:latin typeface="Helvetica" panose="020B0604020202020204" pitchFamily="34" charset="0"/>
                  </a:rPr>
                  <a:t>T</a:t>
                </a:r>
                <a:endParaRPr lang="en-US" altLang="en-US" sz="2400" baseline="-25000">
                  <a:latin typeface="Times" panose="02020603050405020304" pitchFamily="18" charset="0"/>
                </a:endParaRPr>
              </a:p>
            </p:txBody>
          </p:sp>
        </p:grpSp>
      </p:grpSp>
      <mc:AlternateContent xmlns:mc="http://schemas.openxmlformats.org/markup-compatibility/2006" xmlns:a14="http://schemas.microsoft.com/office/drawing/2010/main">
        <mc:Choice Requires="a14">
          <p:sp>
            <p:nvSpPr>
              <p:cNvPr id="601" name="文本框 600"/>
              <p:cNvSpPr txBox="1"/>
              <p:nvPr/>
            </p:nvSpPr>
            <p:spPr>
              <a:xfrm>
                <a:off x="5791994" y="3149384"/>
                <a:ext cx="9401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𝒓</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601" name="文本框 600"/>
              <p:cNvSpPr txBox="1">
                <a:spLocks noRot="1" noChangeAspect="1" noMove="1" noResize="1" noEditPoints="1" noAdjustHandles="1" noChangeArrowheads="1" noChangeShapeType="1" noTextEdit="1"/>
              </p:cNvSpPr>
              <p:nvPr/>
            </p:nvSpPr>
            <p:spPr>
              <a:xfrm>
                <a:off x="5791994" y="3149384"/>
                <a:ext cx="940129"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602" name="文本框 601"/>
              <p:cNvSpPr txBox="1"/>
              <p:nvPr/>
            </p:nvSpPr>
            <p:spPr>
              <a:xfrm>
                <a:off x="4267200" y="3505178"/>
                <a:ext cx="927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m:oMathPara>
                </a14:m>
                <a:endParaRPr lang="zh-CN" altLang="en-US" dirty="0"/>
              </a:p>
            </p:txBody>
          </p:sp>
        </mc:Choice>
        <mc:Fallback xmlns="">
          <p:sp>
            <p:nvSpPr>
              <p:cNvPr id="602" name="文本框 601"/>
              <p:cNvSpPr txBox="1">
                <a:spLocks noRot="1" noChangeAspect="1" noMove="1" noResize="1" noEditPoints="1" noAdjustHandles="1" noChangeArrowheads="1" noChangeShapeType="1" noTextEdit="1"/>
              </p:cNvSpPr>
              <p:nvPr/>
            </p:nvSpPr>
            <p:spPr>
              <a:xfrm>
                <a:off x="4267200" y="3505178"/>
                <a:ext cx="927305"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a:xfrm>
            <a:off x="6553200" y="6160219"/>
            <a:ext cx="2133600" cy="365125"/>
          </a:xfrm>
        </p:spPr>
        <p:txBody>
          <a:bodyPr/>
          <a:lstStyle/>
          <a:p>
            <a:pPr>
              <a:defRPr/>
            </a:pPr>
            <a:fld id="{6BC4609B-083C-404D-8758-FAE8AF11C044}" type="slidenum">
              <a:rPr lang="zh-CN" altLang="en-US" smtClean="0"/>
              <a:t>7</a:t>
            </a:fld>
            <a:endParaRPr lang="en-US" altLang="zh-CN"/>
          </a:p>
        </p:txBody>
      </p:sp>
      <p:sp>
        <p:nvSpPr>
          <p:cNvPr id="6" name="内容占位符 5"/>
          <p:cNvSpPr>
            <a:spLocks noGrp="1"/>
          </p:cNvSpPr>
          <p:nvPr>
            <p:ph sz="half" idx="1"/>
          </p:nvPr>
        </p:nvSpPr>
        <p:spPr>
          <a:xfrm>
            <a:off x="0" y="1689570"/>
            <a:ext cx="9144000" cy="576063"/>
          </a:xfrm>
        </p:spPr>
        <p:txBody>
          <a:bodyPr/>
          <a:lstStyle/>
          <a:p>
            <a:pPr marL="0" indent="0">
              <a:buNone/>
            </a:pPr>
            <a:r>
              <a:rPr lang="en-US" altLang="zh-CN" dirty="0">
                <a:latin typeface="Times New Roman" panose="02020603050405020304" pitchFamily="18" charset="0"/>
                <a:cs typeface="Times New Roman" panose="02020603050405020304" pitchFamily="18" charset="0"/>
              </a:rPr>
              <a:t>10</a:t>
            </a:r>
            <a:r>
              <a:rPr lang="zh-CN" altLang="en-US" dirty="0"/>
              <a:t>臂赌博机，假定实际期望回报为服从</a:t>
            </a:r>
            <a:r>
              <a:rPr lang="en-US" altLang="zh-CN" dirty="0">
                <a:latin typeface="Times New Roman" panose="02020603050405020304" pitchFamily="18" charset="0"/>
                <a:cs typeface="Times New Roman" panose="02020603050405020304" pitchFamily="18" charset="0"/>
              </a:rPr>
              <a:t>N(0,1)</a:t>
            </a:r>
            <a:r>
              <a:rPr lang="zh-CN" altLang="en-US" dirty="0"/>
              <a:t>的正态分布</a:t>
            </a:r>
          </a:p>
        </p:txBody>
      </p:sp>
      <p:pic>
        <p:nvPicPr>
          <p:cNvPr id="7" name="图片 6"/>
          <p:cNvPicPr>
            <a:picLocks noChangeAspect="1"/>
          </p:cNvPicPr>
          <p:nvPr/>
        </p:nvPicPr>
        <p:blipFill>
          <a:blip r:embed="rId2"/>
          <a:stretch>
            <a:fillRect/>
          </a:stretch>
        </p:blipFill>
        <p:spPr>
          <a:xfrm>
            <a:off x="130332" y="2833049"/>
            <a:ext cx="8238650" cy="320797"/>
          </a:xfrm>
          <a:prstGeom prst="rect">
            <a:avLst/>
          </a:prstGeom>
        </p:spPr>
      </p:pic>
      <p:sp>
        <p:nvSpPr>
          <p:cNvPr id="8" name="椭圆 7"/>
          <p:cNvSpPr/>
          <p:nvPr/>
        </p:nvSpPr>
        <p:spPr>
          <a:xfrm>
            <a:off x="6301172" y="2795668"/>
            <a:ext cx="504056" cy="413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形标注 8"/>
          <p:cNvSpPr/>
          <p:nvPr/>
        </p:nvSpPr>
        <p:spPr>
          <a:xfrm>
            <a:off x="6935434" y="2060848"/>
            <a:ext cx="1885038" cy="720080"/>
          </a:xfrm>
          <a:prstGeom prst="wedgeEllipseCallout">
            <a:avLst>
              <a:gd name="adj1" fmla="val -66554"/>
              <a:gd name="adj2" fmla="val 5812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953661" y="2159278"/>
            <a:ext cx="1848583" cy="523220"/>
          </a:xfrm>
          <a:prstGeom prst="rect">
            <a:avLst/>
          </a:prstGeom>
        </p:spPr>
        <p:txBody>
          <a:bodyPr wrap="none">
            <a:spAutoFit/>
          </a:bodyPr>
          <a:lstStyle/>
          <a:p>
            <a:r>
              <a:rPr lang="en-US" altLang="zh-CN" dirty="0">
                <a:solidFill>
                  <a:srgbClr val="FF0000"/>
                </a:solidFill>
              </a:rPr>
              <a:t>best choice</a:t>
            </a:r>
          </a:p>
        </p:txBody>
      </p:sp>
      <p:pic>
        <p:nvPicPr>
          <p:cNvPr id="11" name="图片 10"/>
          <p:cNvPicPr>
            <a:picLocks noChangeAspect="1"/>
          </p:cNvPicPr>
          <p:nvPr/>
        </p:nvPicPr>
        <p:blipFill>
          <a:blip r:embed="rId3"/>
          <a:stretch>
            <a:fillRect/>
          </a:stretch>
        </p:blipFill>
        <p:spPr>
          <a:xfrm>
            <a:off x="154669" y="3862651"/>
            <a:ext cx="8110066" cy="272607"/>
          </a:xfrm>
          <a:prstGeom prst="rect">
            <a:avLst/>
          </a:prstGeom>
        </p:spPr>
      </p:pic>
      <p:sp>
        <p:nvSpPr>
          <p:cNvPr id="12" name="文本框 11"/>
          <p:cNvSpPr txBox="1"/>
          <p:nvPr/>
        </p:nvSpPr>
        <p:spPr>
          <a:xfrm>
            <a:off x="107504" y="3251085"/>
            <a:ext cx="3070071" cy="523220"/>
          </a:xfrm>
          <a:prstGeom prst="rect">
            <a:avLst/>
          </a:prstGeom>
          <a:noFill/>
        </p:spPr>
        <p:txBody>
          <a:bodyPr wrap="none" rtlCol="0">
            <a:spAutoFit/>
          </a:bodyPr>
          <a:lstStyle/>
          <a:p>
            <a:r>
              <a:rPr lang="zh-CN" altLang="en-US" dirty="0"/>
              <a:t>初始选择（猜测）</a:t>
            </a:r>
          </a:p>
        </p:txBody>
      </p:sp>
      <p:sp>
        <p:nvSpPr>
          <p:cNvPr id="13" name="椭圆 12"/>
          <p:cNvSpPr/>
          <p:nvPr/>
        </p:nvSpPr>
        <p:spPr>
          <a:xfrm>
            <a:off x="3997629" y="3731073"/>
            <a:ext cx="504056" cy="413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97628" y="2776210"/>
            <a:ext cx="739789" cy="41389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2063774" y="5398992"/>
                <a:ext cx="2694584" cy="263021"/>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m:rPr>
                              <m:nor/>
                            </m:rPr>
                            <a:rPr lang="en-US" altLang="zh-CN" sz="2000" b="0" dirty="0"/>
                            <m:t>N</m:t>
                          </m:r>
                          <m:r>
                            <m:rPr>
                              <m:nor/>
                            </m:rPr>
                            <a:rPr lang="en-US" altLang="zh-CN" sz="2000" b="0" dirty="0"/>
                            <m:t>(−0.15,1)</m:t>
                          </m:r>
                          <m:r>
                            <m:rPr>
                              <m:nor/>
                            </m:rPr>
                            <a:rPr lang="zh-CN" altLang="en-US" sz="2000" b="0" dirty="0"/>
                            <m:t> </m:t>
                          </m:r>
                          <m:r>
                            <a:rPr lang="en-US" altLang="zh-CN" sz="2000" b="0" i="1" dirty="0" smtClean="0">
                              <a:latin typeface="Cambria Math" panose="02040503050406030204" pitchFamily="18" charset="0"/>
                            </a:rPr>
                            <m:t>  </m:t>
                          </m:r>
                          <m:r>
                            <a:rPr lang="en-US" altLang="zh-CN" sz="1600" b="0" i="1">
                              <a:latin typeface="Cambria Math" panose="02040503050406030204" pitchFamily="18" charset="0"/>
                            </a:rPr>
                            <m:t>𝑄</m:t>
                          </m:r>
                        </m:e>
                        <m:sub>
                          <m:r>
                            <a:rPr lang="en-US" altLang="zh-CN" sz="1600" b="0" i="1" smtClean="0">
                              <a:latin typeface="Cambria Math" panose="02040503050406030204" pitchFamily="18" charset="0"/>
                            </a:rPr>
                            <m:t>1</m:t>
                          </m:r>
                        </m:sub>
                      </m:sSub>
                      <m:d>
                        <m:dPr>
                          <m:ctrlPr>
                            <a:rPr lang="en-US" altLang="zh-CN" sz="1600" b="1" i="1" smtClean="0">
                              <a:latin typeface="Cambria Math" panose="02040503050406030204" pitchFamily="18" charset="0"/>
                            </a:rPr>
                          </m:ctrlPr>
                        </m:dPr>
                        <m:e>
                          <m:r>
                            <a:rPr lang="en-US" altLang="zh-CN" sz="1600" b="1" i="1" smtClean="0">
                              <a:latin typeface="Cambria Math" panose="02040503050406030204" pitchFamily="18" charset="0"/>
                            </a:rPr>
                            <m:t>𝟓</m:t>
                          </m:r>
                        </m:e>
                      </m:d>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𝟎</m:t>
                      </m:r>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𝟕𝟔</m:t>
                      </m:r>
                    </m:oMath>
                  </m:oMathPara>
                </a14:m>
                <a:endParaRPr lang="zh-CN" altLang="en-US" sz="200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063774" y="5398992"/>
                <a:ext cx="2694584" cy="263021"/>
              </a:xfrm>
              <a:prstGeom prst="rect">
                <a:avLst/>
              </a:prstGeom>
              <a:blipFill>
                <a:blip r:embed="rId4"/>
                <a:stretch>
                  <a:fillRect l="-3829" t="-6667" r="-1802" b="-35556"/>
                </a:stretch>
              </a:blipFill>
              <a:ln>
                <a:solidFill>
                  <a:srgbClr val="FF0000"/>
                </a:solidFill>
              </a:ln>
            </p:spPr>
            <p:txBody>
              <a:bodyPr/>
              <a:lstStyle/>
              <a:p>
                <a:r>
                  <a:rPr lang="zh-CN" altLang="en-US">
                    <a:noFill/>
                  </a:rPr>
                  <a:t> </a:t>
                </a:r>
              </a:p>
            </p:txBody>
          </p:sp>
        </mc:Fallback>
      </mc:AlternateContent>
      <p:pic>
        <p:nvPicPr>
          <p:cNvPr id="18" name="图片 17"/>
          <p:cNvPicPr>
            <a:picLocks noChangeAspect="1"/>
          </p:cNvPicPr>
          <p:nvPr/>
        </p:nvPicPr>
        <p:blipFill>
          <a:blip r:embed="rId5"/>
          <a:stretch>
            <a:fillRect/>
          </a:stretch>
        </p:blipFill>
        <p:spPr>
          <a:xfrm>
            <a:off x="107504" y="4902233"/>
            <a:ext cx="8144285" cy="272384"/>
          </a:xfrm>
          <a:prstGeom prst="rect">
            <a:avLst/>
          </a:prstGeom>
        </p:spPr>
      </p:pic>
      <p:sp>
        <p:nvSpPr>
          <p:cNvPr id="19" name="椭圆 18"/>
          <p:cNvSpPr/>
          <p:nvPr/>
        </p:nvSpPr>
        <p:spPr>
          <a:xfrm>
            <a:off x="6907517" y="4782957"/>
            <a:ext cx="504056" cy="4003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p:cNvSpPr txBox="1"/>
              <p:nvPr/>
            </p:nvSpPr>
            <p:spPr>
              <a:xfrm>
                <a:off x="5315527" y="5334787"/>
                <a:ext cx="1622367" cy="30777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Q</m:t>
                          </m:r>
                        </m:e>
                        <m:sub>
                          <m:r>
                            <a:rPr lang="en-US" altLang="zh-CN" sz="2000" b="1" i="1" smtClean="0">
                              <a:latin typeface="Cambria Math" panose="02040503050406030204" pitchFamily="18" charset="0"/>
                            </a:rPr>
                            <m:t>𝟐</m:t>
                          </m:r>
                        </m:sub>
                      </m:sSub>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𝟗</m:t>
                          </m:r>
                        </m:e>
                      </m:d>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𝟓𝟎</m:t>
                      </m:r>
                    </m:oMath>
                  </m:oMathPara>
                </a14:m>
                <a:endParaRPr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315527" y="5334787"/>
                <a:ext cx="1622367" cy="307777"/>
              </a:xfrm>
              <a:prstGeom prst="rect">
                <a:avLst/>
              </a:prstGeom>
              <a:blipFill rotWithShape="0">
                <a:blip r:embed="rId6"/>
                <a:stretch>
                  <a:fillRect l="-4478" r="-2985" b="-28302"/>
                </a:stretch>
              </a:blipFill>
              <a:ln>
                <a:solidFill>
                  <a:srgbClr val="FF0000"/>
                </a:solidFill>
              </a:ln>
            </p:spPr>
            <p:txBody>
              <a:bodyPr/>
              <a:lstStyle/>
              <a:p>
                <a:r>
                  <a:rPr lang="zh-CN" altLang="en-US">
                    <a:noFill/>
                  </a:rPr>
                  <a:t> </a:t>
                </a:r>
                <a:endParaRPr lang="zh-CN" altLang="en-US">
                  <a:noFill/>
                </a:endParaRPr>
              </a:p>
            </p:txBody>
          </p:sp>
        </mc:Fallback>
      </mc:AlternateContent>
      <p:pic>
        <p:nvPicPr>
          <p:cNvPr id="21" name="图片 20"/>
          <p:cNvPicPr>
            <a:picLocks noChangeAspect="1"/>
          </p:cNvPicPr>
          <p:nvPr/>
        </p:nvPicPr>
        <p:blipFill>
          <a:blip r:embed="rId7"/>
          <a:stretch>
            <a:fillRect/>
          </a:stretch>
        </p:blipFill>
        <p:spPr>
          <a:xfrm>
            <a:off x="149347" y="5815269"/>
            <a:ext cx="8102441" cy="270985"/>
          </a:xfrm>
          <a:prstGeom prst="rect">
            <a:avLst/>
          </a:prstGeom>
        </p:spPr>
      </p:pic>
      <p:sp>
        <p:nvSpPr>
          <p:cNvPr id="22" name="标题 1"/>
          <p:cNvSpPr>
            <a:spLocks noGrp="1"/>
          </p:cNvSpPr>
          <p:nvPr>
            <p:ph type="title"/>
          </p:nvPr>
        </p:nvSpPr>
        <p:spPr>
          <a:xfrm>
            <a:off x="457200" y="557808"/>
            <a:ext cx="8229600" cy="1143000"/>
          </a:xfrm>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
        <p:nvSpPr>
          <p:cNvPr id="23" name="文本框 22"/>
          <p:cNvSpPr txBox="1"/>
          <p:nvPr/>
        </p:nvSpPr>
        <p:spPr>
          <a:xfrm>
            <a:off x="187184" y="4305048"/>
            <a:ext cx="1806905" cy="523220"/>
          </a:xfrm>
          <a:prstGeom prst="rect">
            <a:avLst/>
          </a:prstGeom>
          <a:noFill/>
        </p:spPr>
        <p:txBody>
          <a:bodyPr wrap="none" rtlCol="0">
            <a:spAutoFit/>
          </a:bodyPr>
          <a:lstStyle/>
          <a:p>
            <a:r>
              <a:rPr lang="zh-CN" altLang="en-US" dirty="0"/>
              <a:t>第</a:t>
            </a:r>
            <a:r>
              <a:rPr lang="en-US" altLang="zh-CN" dirty="0"/>
              <a:t>1</a:t>
            </a:r>
            <a:r>
              <a:rPr lang="zh-CN" altLang="en-US" dirty="0"/>
              <a:t>次更新</a:t>
            </a:r>
          </a:p>
        </p:txBody>
      </p:sp>
      <p:sp>
        <p:nvSpPr>
          <p:cNvPr id="24" name="文本框 23"/>
          <p:cNvSpPr txBox="1"/>
          <p:nvPr/>
        </p:nvSpPr>
        <p:spPr>
          <a:xfrm>
            <a:off x="190661" y="5233333"/>
            <a:ext cx="1806905" cy="523220"/>
          </a:xfrm>
          <a:prstGeom prst="rect">
            <a:avLst/>
          </a:prstGeom>
          <a:noFill/>
        </p:spPr>
        <p:txBody>
          <a:bodyPr wrap="none" rtlCol="0">
            <a:spAutoFit/>
          </a:bodyPr>
          <a:lstStyle/>
          <a:p>
            <a:r>
              <a:rPr lang="zh-CN" altLang="en-US" dirty="0"/>
              <a:t>第</a:t>
            </a:r>
            <a:r>
              <a:rPr lang="en-US" altLang="zh-CN" dirty="0"/>
              <a:t>2</a:t>
            </a:r>
            <a:r>
              <a:rPr lang="zh-CN" altLang="en-US" dirty="0"/>
              <a:t>次更新</a:t>
            </a:r>
          </a:p>
        </p:txBody>
      </p:sp>
      <p:cxnSp>
        <p:nvCxnSpPr>
          <p:cNvPr id="16" name="肘形连接符 15"/>
          <p:cNvCxnSpPr>
            <a:cxnSpLocks/>
            <a:stCxn id="15" idx="3"/>
          </p:cNvCxnSpPr>
          <p:nvPr/>
        </p:nvCxnSpPr>
        <p:spPr>
          <a:xfrm flipH="1" flipV="1">
            <a:off x="4501685" y="5130479"/>
            <a:ext cx="256673" cy="400024"/>
          </a:xfrm>
          <a:prstGeom prst="curvedConnector4">
            <a:avLst>
              <a:gd name="adj1" fmla="val -89063"/>
              <a:gd name="adj2" fmla="val 6643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15"/>
          <p:cNvCxnSpPr/>
          <p:nvPr/>
        </p:nvCxnSpPr>
        <p:spPr>
          <a:xfrm rot="16200000" flipH="1">
            <a:off x="6938267" y="5528162"/>
            <a:ext cx="321682" cy="272810"/>
          </a:xfrm>
          <a:prstGeom prst="curvedConnector3">
            <a:avLst>
              <a:gd name="adj1" fmla="val 2573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082142" y="4259263"/>
            <a:ext cx="5867312" cy="523220"/>
          </a:xfrm>
          <a:prstGeom prst="rect">
            <a:avLst/>
          </a:prstGeom>
          <a:noFill/>
          <a:ln>
            <a:solidFill>
              <a:srgbClr val="0000FF"/>
            </a:solidFill>
          </a:ln>
        </p:spPr>
        <p:txBody>
          <a:bodyPr wrap="none" rtlCol="0">
            <a:spAutoFit/>
          </a:bodyPr>
          <a:lstStyle/>
          <a:p>
            <a:r>
              <a:rPr lang="zh-CN" altLang="en-US" dirty="0">
                <a:solidFill>
                  <a:srgbClr val="0000FF"/>
                </a:solidFill>
              </a:rPr>
              <a:t>贪婪策略，最大化开发</a:t>
            </a:r>
            <a:r>
              <a:rPr lang="en-US" altLang="zh-CN" dirty="0">
                <a:solidFill>
                  <a:srgbClr val="0000FF"/>
                </a:solidFill>
              </a:rPr>
              <a:t>(Exploration)</a:t>
            </a:r>
            <a:endParaRPr lang="zh-CN" altLang="en-US" dirty="0">
              <a:solidFill>
                <a:srgbClr val="0000FF"/>
              </a:solidFill>
            </a:endParaRPr>
          </a:p>
        </p:txBody>
      </p:sp>
      <p:sp>
        <p:nvSpPr>
          <p:cNvPr id="29" name="文本框 28"/>
          <p:cNvSpPr txBox="1"/>
          <p:nvPr/>
        </p:nvSpPr>
        <p:spPr>
          <a:xfrm>
            <a:off x="187184" y="6263734"/>
            <a:ext cx="8762270" cy="523220"/>
          </a:xfrm>
          <a:prstGeom prst="rect">
            <a:avLst/>
          </a:prstGeom>
          <a:noFill/>
          <a:ln>
            <a:solidFill>
              <a:srgbClr val="0000FF"/>
            </a:solidFill>
          </a:ln>
        </p:spPr>
        <p:txBody>
          <a:bodyPr wrap="none" rtlCol="0">
            <a:spAutoFit/>
          </a:bodyPr>
          <a:lstStyle/>
          <a:p>
            <a:r>
              <a:rPr lang="el-GR" altLang="zh-CN" dirty="0">
                <a:solidFill>
                  <a:srgbClr val="0000FF"/>
                </a:solidFill>
              </a:rPr>
              <a:t>ε - </a:t>
            </a:r>
            <a:r>
              <a:rPr lang="zh-CN" altLang="en-US" dirty="0">
                <a:solidFill>
                  <a:srgbClr val="0000FF"/>
                </a:solidFill>
              </a:rPr>
              <a:t>贪婪方法</a:t>
            </a:r>
            <a:r>
              <a:rPr lang="en-US" altLang="zh-CN" dirty="0">
                <a:solidFill>
                  <a:srgbClr val="0000FF"/>
                </a:solidFill>
              </a:rPr>
              <a:t>(</a:t>
            </a:r>
            <a:r>
              <a:rPr lang="el-GR" altLang="zh-CN" dirty="0">
                <a:solidFill>
                  <a:srgbClr val="0000FF"/>
                </a:solidFill>
              </a:rPr>
              <a:t>ε-</a:t>
            </a:r>
            <a:r>
              <a:rPr lang="en-US" altLang="zh-CN" dirty="0">
                <a:solidFill>
                  <a:srgbClr val="0000FF"/>
                </a:solidFill>
              </a:rPr>
              <a:t>greedy method),</a:t>
            </a:r>
            <a:r>
              <a:rPr lang="zh-CN" altLang="en-US" dirty="0">
                <a:solidFill>
                  <a:srgbClr val="0000FF"/>
                </a:solidFill>
              </a:rPr>
              <a:t>增强探索</a:t>
            </a:r>
            <a:r>
              <a:rPr lang="en-US" altLang="zh-CN" dirty="0">
                <a:solidFill>
                  <a:srgbClr val="0000FF"/>
                </a:solidFill>
              </a:rPr>
              <a:t>(exploitation)</a:t>
            </a:r>
            <a:r>
              <a:rPr lang="zh-CN" altLang="en-US" dirty="0">
                <a:solidFill>
                  <a:srgbClr val="0000FF"/>
                </a:solidFill>
              </a:rPr>
              <a:t>性</a:t>
            </a:r>
          </a:p>
        </p:txBody>
      </p:sp>
      <p:cxnSp>
        <p:nvCxnSpPr>
          <p:cNvPr id="33" name="肘形连接符 15"/>
          <p:cNvCxnSpPr/>
          <p:nvPr/>
        </p:nvCxnSpPr>
        <p:spPr>
          <a:xfrm rot="10800000">
            <a:off x="4508036" y="4079150"/>
            <a:ext cx="928062" cy="223673"/>
          </a:xfrm>
          <a:prstGeom prst="curvedConnector3">
            <a:avLst>
              <a:gd name="adj1" fmla="val 2116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肘形连接符 15"/>
          <p:cNvCxnSpPr/>
          <p:nvPr/>
        </p:nvCxnSpPr>
        <p:spPr>
          <a:xfrm rot="10800000" flipV="1">
            <a:off x="7431630" y="4801237"/>
            <a:ext cx="840216" cy="291646"/>
          </a:xfrm>
          <a:prstGeom prst="curved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15"/>
          <p:cNvCxnSpPr/>
          <p:nvPr/>
        </p:nvCxnSpPr>
        <p:spPr>
          <a:xfrm rot="5400000">
            <a:off x="7266790" y="4937440"/>
            <a:ext cx="1043610" cy="855764"/>
          </a:xfrm>
          <a:prstGeom prst="curvedConnector3">
            <a:avLst>
              <a:gd name="adj1" fmla="val 50000"/>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15"/>
          <p:cNvCxnSpPr/>
          <p:nvPr/>
        </p:nvCxnSpPr>
        <p:spPr>
          <a:xfrm flipV="1">
            <a:off x="2644877" y="5964898"/>
            <a:ext cx="289918" cy="383771"/>
          </a:xfrm>
          <a:prstGeom prst="curvedConnector2">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39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时序差分学习方法</a:t>
            </a:r>
            <a:endParaRPr lang="en-US" altLang="zh-CN"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381642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收敛性分析</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Delta Rule</a:t>
                </a:r>
              </a:p>
              <a:p>
                <a:r>
                  <a:rPr lang="zh-CN" altLang="en-US" dirty="0"/>
                  <a:t>假定我们有一个理想状态，我们需要逐步调整当前状态，令它慢慢趋近这个理想，方法：</a:t>
                </a:r>
                <a:endParaRPr lang="en-US" altLang="zh-CN" dirty="0"/>
              </a:p>
              <a:p>
                <a:pPr marL="0" indent="0">
                  <a:buNone/>
                </a:pPr>
                <a:r>
                  <a:rPr lang="zh-CN" altLang="en-US" dirty="0"/>
                  <a:t>     当前状态：</a:t>
                </a:r>
                <a:r>
                  <a:rPr lang="en-US" altLang="zh-CN" dirty="0"/>
                  <a:t>=</a:t>
                </a:r>
                <a:r>
                  <a:rPr lang="zh-CN" altLang="en-US" dirty="0"/>
                  <a:t>当前状态</a:t>
                </a:r>
                <a:r>
                  <a:rPr lang="en-US" altLang="zh-CN" dirty="0"/>
                  <a:t>+</a:t>
                </a:r>
                <a14:m>
                  <m:oMath xmlns:m="http://schemas.openxmlformats.org/officeDocument/2006/math">
                    <m:r>
                      <a:rPr lang="zh-CN" altLang="en-US" i="1" smtClean="0">
                        <a:latin typeface="Cambria Math" panose="02040503050406030204" pitchFamily="18" charset="0"/>
                      </a:rPr>
                      <m:t>𝛼</m:t>
                    </m:r>
                  </m:oMath>
                </a14:m>
                <a:r>
                  <a:rPr lang="en-US" altLang="zh-CN" dirty="0"/>
                  <a:t>(</a:t>
                </a:r>
                <a:r>
                  <a:rPr lang="zh-CN" altLang="en-US" dirty="0"/>
                  <a:t>理想</a:t>
                </a:r>
                <a:r>
                  <a:rPr lang="en-US" altLang="zh-CN" dirty="0"/>
                  <a:t>-</a:t>
                </a:r>
                <a:r>
                  <a:rPr lang="zh-CN" altLang="en-US" dirty="0"/>
                  <a:t>当前状态</a:t>
                </a:r>
                <a:r>
                  <a:rPr lang="en-US" altLang="zh-CN" dirty="0"/>
                  <a:t>)</a:t>
                </a:r>
              </a:p>
              <a:p>
                <a:endParaRPr lang="en-US" altLang="zh-CN" dirty="0"/>
              </a:p>
              <a:p>
                <a14:m>
                  <m:oMath xmlns:m="http://schemas.openxmlformats.org/officeDocument/2006/math">
                    <m:r>
                      <a:rPr lang="zh-CN" altLang="en-US" i="1">
                        <a:latin typeface="Cambria Math" panose="02040503050406030204" pitchFamily="18" charset="0"/>
                      </a:rPr>
                      <m:t>𝛼</m:t>
                    </m:r>
                  </m:oMath>
                </a14:m>
                <a:r>
                  <a:rPr lang="zh-CN" altLang="en-US" dirty="0"/>
                  <a:t> 学习速率，</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Delta </a:t>
                </a:r>
                <a:r>
                  <a:rPr lang="en-US" altLang="zh-CN" dirty="0"/>
                  <a:t>= </a:t>
                </a:r>
                <a:r>
                  <a:rPr lang="zh-CN" altLang="en-US" dirty="0"/>
                  <a:t>理想</a:t>
                </a:r>
                <a:r>
                  <a:rPr lang="en-US" altLang="zh-CN" dirty="0"/>
                  <a:t>-</a:t>
                </a:r>
                <a:r>
                  <a:rPr lang="zh-CN" altLang="en-US" dirty="0"/>
                  <a:t>当前状态</a:t>
                </a:r>
                <a:endParaRPr lang="en-US" altLang="zh-CN" dirty="0"/>
              </a:p>
              <a:p>
                <a:endParaRPr lang="en-US" altLang="zh-CN"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3816424"/>
              </a:xfrm>
              <a:blipFill>
                <a:blip r:embed="rId2"/>
                <a:stretch>
                  <a:fillRect l="-1481" t="-2236"/>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72616" y="2516770"/>
                <a:ext cx="8229600" cy="648072"/>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zh-CN" altLang="en-US" i="1">
                              <a:latin typeface="Cambria Math" panose="02040503050406030204" pitchFamily="18" charset="0"/>
                              <a:ea typeface="Cambria Math" panose="02040503050406030204" pitchFamily="18" charset="0"/>
                              <a:cs typeface="Times New Roman" panose="02020603050405020304" pitchFamily="18" charset="0"/>
                            </a:rPr>
                            <m:t>𝜋</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𝑎</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𝑠</m:t>
                          </m:r>
                          <m:r>
                            <a:rPr lang="en-US" altLang="zh-CN" i="1">
                              <a:latin typeface="Cambria Math" panose="02040503050406030204" pitchFamily="18" charset="0"/>
                              <a:ea typeface="Cambria Math" panose="02040503050406030204" pitchFamily="18" charset="0"/>
                              <a:cs typeface="Times New Roman" panose="02020603050405020304" pitchFamily="18" charset="0"/>
                            </a:rPr>
                            <m:t>)</m:t>
                          </m:r>
                        </m:sub>
                      </m:sSub>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𝐸</m:t>
                          </m:r>
                        </m:e>
                        <m:sub>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𝑝</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ub>
                      </m:sSub>
                      <m:d>
                        <m:dPr>
                          <m:begChr m:val="["/>
                          <m:endChr m:val="]"/>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𝑟</m:t>
                          </m:r>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𝑎</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𝑠</m:t>
                                  </m:r>
                                </m:e>
                                <m:sup>
                                  <m:r>
                                    <a:rPr lang="en-US" altLang="zh-CN" i="1">
                                      <a:latin typeface="Cambria Math" panose="02040503050406030204" pitchFamily="18" charset="0"/>
                                      <a:cs typeface="Times New Roman" panose="02020603050405020304" pitchFamily="18" charset="0"/>
                                    </a:rPr>
                                    <m:t>′</m:t>
                                  </m:r>
                                </m:sup>
                              </m:sSup>
                            </m:e>
                          </m:d>
                          <m:r>
                            <a:rPr lang="en-US" altLang="zh-CN" i="1">
                              <a:latin typeface="Cambria Math" panose="02040503050406030204" pitchFamily="18" charset="0"/>
                              <a:cs typeface="Times New Roman" panose="02020603050405020304" pitchFamily="18" charset="0"/>
                            </a:rPr>
                            <m:t>+</m:t>
                          </m:r>
                          <m:r>
                            <a:rPr lang="zh-CN" altLang="en-US" i="1">
                              <a:latin typeface="Cambria Math" panose="02040503050406030204" pitchFamily="18" charset="0"/>
                              <a:cs typeface="Times New Roman" panose="02020603050405020304" pitchFamily="18" charset="0"/>
                            </a:rPr>
                            <m:t>𝛾</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72616" y="2516770"/>
                <a:ext cx="8229600" cy="648072"/>
              </a:xfr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1730790" y="2988386"/>
                <a:ext cx="4055793" cy="6480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cs typeface="Times New Roman" panose="02020603050405020304" pitchFamily="18" charset="0"/>
                        </a:rPr>
                        <m:t>𝐸</m:t>
                      </m:r>
                      <m:d>
                        <m:dPr>
                          <m:begChr m:val="["/>
                          <m:endChr m:val="]"/>
                          <m:ctrlPr>
                            <a:rPr kumimoji="0" lang="en-US" altLang="zh-CN" b="0" i="1">
                              <a:latin typeface="Cambria Math" panose="02040503050406030204" pitchFamily="18" charset="0"/>
                              <a:cs typeface="Times New Roman" panose="02020603050405020304" pitchFamily="18" charset="0"/>
                            </a:rPr>
                          </m:ctrlPr>
                        </m:dPr>
                        <m:e>
                          <m:r>
                            <a:rPr kumimoji="0" lang="en-US" altLang="zh-CN" b="0" i="1" smtClean="0">
                              <a:solidFill>
                                <a:srgbClr val="FF0000"/>
                              </a:solidFill>
                              <a:latin typeface="Cambria Math" panose="02040503050406030204" pitchFamily="18" charset="0"/>
                              <a:cs typeface="Times New Roman" panose="02020603050405020304" pitchFamily="18" charset="0"/>
                            </a:rPr>
                            <m:t>𝑟</m:t>
                          </m:r>
                          <m:d>
                            <m:dPr>
                              <m:ctrlPr>
                                <a:rPr kumimoji="0" lang="en-US" altLang="zh-CN" b="0" i="1">
                                  <a:solidFill>
                                    <a:srgbClr val="FF0000"/>
                                  </a:solidFill>
                                  <a:latin typeface="Cambria Math" panose="02040503050406030204" pitchFamily="18" charset="0"/>
                                  <a:cs typeface="Times New Roman" panose="02020603050405020304" pitchFamily="18" charset="0"/>
                                </a:rPr>
                              </m:ctrlPr>
                            </m:dPr>
                            <m:e>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𝑎</m:t>
                              </m:r>
                              <m:r>
                                <a:rPr kumimoji="0" lang="en-US" altLang="zh-CN" b="0" i="1">
                                  <a:solidFill>
                                    <a:srgbClr val="FF0000"/>
                                  </a:solidFill>
                                  <a:latin typeface="Cambria Math" panose="02040503050406030204" pitchFamily="18" charset="0"/>
                                  <a:cs typeface="Times New Roman" panose="02020603050405020304" pitchFamily="18" charset="0"/>
                                </a:rPr>
                                <m:t>,</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a:solidFill>
                                <a:srgbClr val="FF0000"/>
                              </a:solidFill>
                              <a:latin typeface="Cambria Math" panose="02040503050406030204" pitchFamily="18" charset="0"/>
                              <a:cs typeface="Times New Roman" panose="02020603050405020304" pitchFamily="18" charset="0"/>
                            </a:rPr>
                            <m:t>+</m:t>
                          </m:r>
                          <m:r>
                            <a:rPr kumimoji="0" lang="zh-CN" altLang="en-US" b="0" i="1">
                              <a:solidFill>
                                <a:srgbClr val="FF0000"/>
                              </a:solidFill>
                              <a:latin typeface="Cambria Math" panose="02040503050406030204" pitchFamily="18" charset="0"/>
                              <a:cs typeface="Times New Roman" panose="02020603050405020304" pitchFamily="18" charset="0"/>
                            </a:rPr>
                            <m:t>𝛾</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𝑉</m:t>
                              </m:r>
                            </m:e>
                            <m:sup>
                              <m:r>
                                <a:rPr kumimoji="0" lang="zh-CN" altLang="en-US" b="0" i="1">
                                  <a:solidFill>
                                    <a:srgbClr val="FF0000"/>
                                  </a:solidFill>
                                  <a:latin typeface="Cambria Math" panose="02040503050406030204" pitchFamily="18" charset="0"/>
                                  <a:cs typeface="Times New Roman" panose="02020603050405020304" pitchFamily="18" charset="0"/>
                                </a:rPr>
                                <m:t>𝜋</m:t>
                              </m:r>
                            </m:sup>
                          </m:sSup>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e>
                      </m:d>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1730790" y="2988386"/>
                <a:ext cx="4055793" cy="648072"/>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4828" y="3710965"/>
                <a:ext cx="53233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𝜹</m:t>
                      </m:r>
                      <m:r>
                        <a:rPr lang="en-US" altLang="zh-CN" b="1" i="1" smtClean="0">
                          <a:latin typeface="Cambria Math" panose="02040503050406030204" pitchFamily="18" charset="0"/>
                        </a:rPr>
                        <m:t>=</m:t>
                      </m:r>
                      <m:r>
                        <a:rPr kumimoji="0" lang="en-US" altLang="zh-CN" b="0" i="1" smtClean="0">
                          <a:solidFill>
                            <a:srgbClr val="FF0000"/>
                          </a:solidFill>
                          <a:latin typeface="Cambria Math" panose="02040503050406030204" pitchFamily="18" charset="0"/>
                          <a:cs typeface="Times New Roman" panose="02020603050405020304" pitchFamily="18" charset="0"/>
                        </a:rPr>
                        <m:t>𝑟</m:t>
                      </m:r>
                      <m:d>
                        <m:dPr>
                          <m:ctrlPr>
                            <a:rPr kumimoji="0" lang="en-US" altLang="zh-CN" b="0" i="1">
                              <a:solidFill>
                                <a:srgbClr val="FF0000"/>
                              </a:solidFill>
                              <a:latin typeface="Cambria Math" panose="02040503050406030204" pitchFamily="18" charset="0"/>
                              <a:cs typeface="Times New Roman" panose="02020603050405020304" pitchFamily="18" charset="0"/>
                            </a:rPr>
                          </m:ctrlPr>
                        </m:dPr>
                        <m:e>
                          <m:r>
                            <a:rPr kumimoji="0" lang="en-US" altLang="zh-CN" b="0" i="1">
                              <a:solidFill>
                                <a:srgbClr val="FF0000"/>
                              </a:solidFill>
                              <a:latin typeface="Cambria Math" panose="02040503050406030204" pitchFamily="18" charset="0"/>
                              <a:cs typeface="Times New Roman" panose="02020603050405020304" pitchFamily="18" charset="0"/>
                            </a:rPr>
                            <m:t>𝑠</m:t>
                          </m:r>
                          <m:r>
                            <a:rPr kumimoji="0" lang="en-US" altLang="zh-CN" b="0" i="1">
                              <a:solidFill>
                                <a:srgbClr val="FF0000"/>
                              </a:solidFill>
                              <a:latin typeface="Cambria Math" panose="02040503050406030204" pitchFamily="18" charset="0"/>
                              <a:cs typeface="Times New Roman" panose="02020603050405020304" pitchFamily="18" charset="0"/>
                            </a:rPr>
                            <m:t>,</m:t>
                          </m:r>
                          <m:r>
                            <a:rPr kumimoji="0" lang="en-US" altLang="zh-CN" b="0" i="1">
                              <a:solidFill>
                                <a:srgbClr val="FF0000"/>
                              </a:solidFill>
                              <a:latin typeface="Cambria Math" panose="02040503050406030204" pitchFamily="18" charset="0"/>
                              <a:cs typeface="Times New Roman" panose="02020603050405020304" pitchFamily="18" charset="0"/>
                            </a:rPr>
                            <m:t>𝑎</m:t>
                          </m:r>
                          <m:r>
                            <a:rPr kumimoji="0" lang="en-US" altLang="zh-CN" b="0" i="1">
                              <a:solidFill>
                                <a:srgbClr val="FF0000"/>
                              </a:solidFill>
                              <a:latin typeface="Cambria Math" panose="02040503050406030204" pitchFamily="18" charset="0"/>
                              <a:cs typeface="Times New Roman" panose="02020603050405020304" pitchFamily="18" charset="0"/>
                            </a:rPr>
                            <m:t>,</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a:solidFill>
                            <a:srgbClr val="FF0000"/>
                          </a:solidFill>
                          <a:latin typeface="Cambria Math" panose="02040503050406030204" pitchFamily="18" charset="0"/>
                          <a:cs typeface="Times New Roman" panose="02020603050405020304" pitchFamily="18" charset="0"/>
                        </a:rPr>
                        <m:t>+</m:t>
                      </m:r>
                      <m:r>
                        <a:rPr kumimoji="0" lang="zh-CN" altLang="en-US" b="0" i="1">
                          <a:solidFill>
                            <a:srgbClr val="FF0000"/>
                          </a:solidFill>
                          <a:latin typeface="Cambria Math" panose="02040503050406030204" pitchFamily="18" charset="0"/>
                          <a:cs typeface="Times New Roman" panose="02020603050405020304" pitchFamily="18" charset="0"/>
                        </a:rPr>
                        <m:t>𝛾</m:t>
                      </m:r>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𝑉</m:t>
                          </m:r>
                        </m:e>
                        <m:sup>
                          <m:r>
                            <a:rPr kumimoji="0" lang="zh-CN" altLang="en-US" b="0" i="1">
                              <a:solidFill>
                                <a:srgbClr val="FF0000"/>
                              </a:solidFill>
                              <a:latin typeface="Cambria Math" panose="02040503050406030204" pitchFamily="18" charset="0"/>
                              <a:cs typeface="Times New Roman" panose="02020603050405020304" pitchFamily="18" charset="0"/>
                            </a:rPr>
                            <m:t>𝜋</m:t>
                          </m:r>
                        </m:sup>
                      </m:sSup>
                      <m:d>
                        <m:dPr>
                          <m:ctrlPr>
                            <a:rPr kumimoji="0" lang="en-US" altLang="zh-CN" b="0" i="1">
                              <a:solidFill>
                                <a:srgbClr val="FF0000"/>
                              </a:solidFill>
                              <a:latin typeface="Cambria Math" panose="02040503050406030204" pitchFamily="18" charset="0"/>
                              <a:cs typeface="Times New Roman" panose="02020603050405020304" pitchFamily="18" charset="0"/>
                            </a:rPr>
                          </m:ctrlPr>
                        </m:dPr>
                        <m:e>
                          <m:sSup>
                            <m:sSupPr>
                              <m:ctrlPr>
                                <a:rPr kumimoji="0" lang="en-US" altLang="zh-CN" b="0" i="1">
                                  <a:solidFill>
                                    <a:srgbClr val="FF0000"/>
                                  </a:solidFill>
                                  <a:latin typeface="Cambria Math" panose="02040503050406030204" pitchFamily="18" charset="0"/>
                                  <a:cs typeface="Times New Roman" panose="02020603050405020304" pitchFamily="18" charset="0"/>
                                </a:rPr>
                              </m:ctrlPr>
                            </m:sSupPr>
                            <m:e>
                              <m:r>
                                <a:rPr kumimoji="0" lang="en-US" altLang="zh-CN" b="0" i="1">
                                  <a:solidFill>
                                    <a:srgbClr val="FF0000"/>
                                  </a:solidFill>
                                  <a:latin typeface="Cambria Math" panose="02040503050406030204" pitchFamily="18" charset="0"/>
                                  <a:cs typeface="Times New Roman" panose="02020603050405020304" pitchFamily="18" charset="0"/>
                                </a:rPr>
                                <m:t>𝑠</m:t>
                              </m:r>
                            </m:e>
                            <m:sup>
                              <m:r>
                                <a:rPr kumimoji="0" lang="en-US" altLang="zh-CN" b="0" i="1">
                                  <a:solidFill>
                                    <a:srgbClr val="FF0000"/>
                                  </a:solidFill>
                                  <a:latin typeface="Cambria Math" panose="02040503050406030204" pitchFamily="18" charset="0"/>
                                  <a:cs typeface="Times New Roman" panose="02020603050405020304" pitchFamily="18" charset="0"/>
                                </a:rPr>
                                <m:t>′</m:t>
                              </m:r>
                            </m:sup>
                          </m:sSup>
                        </m:e>
                      </m:d>
                      <m:r>
                        <a:rPr kumimoji="0" lang="en-US" altLang="zh-CN" b="0" i="1" smtClean="0">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64828" y="3710965"/>
                <a:ext cx="5323380" cy="52322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34535" y="4843176"/>
                <a:ext cx="8460432" cy="5255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rPr>
                        <m:t>+</m:t>
                      </m:r>
                      <m:r>
                        <a:rPr lang="zh-CN" altLang="en-US" b="1" i="1" smtClean="0">
                          <a:latin typeface="Cambria Math" panose="02040503050406030204" pitchFamily="18" charset="0"/>
                        </a:rPr>
                        <m:t>𝜶</m:t>
                      </m:r>
                      <m:r>
                        <a:rPr lang="en-US" altLang="zh-CN" b="1" i="1" smtClean="0">
                          <a:latin typeface="Cambria Math" panose="02040503050406030204" pitchFamily="18" charset="0"/>
                        </a:rPr>
                        <m:t>[</m:t>
                      </m:r>
                      <m:r>
                        <a:rPr kumimoji="0" lang="en-US" altLang="zh-CN" b="0" i="1">
                          <a:latin typeface="Cambria Math" panose="02040503050406030204" pitchFamily="18" charset="0"/>
                          <a:cs typeface="Times New Roman" panose="02020603050405020304" pitchFamily="18" charset="0"/>
                        </a:rPr>
                        <m:t>𝑟</m:t>
                      </m:r>
                      <m:d>
                        <m:dPr>
                          <m:ctrlPr>
                            <a:rPr kumimoji="0" lang="en-US" altLang="zh-CN" b="0" i="1">
                              <a:latin typeface="Cambria Math" panose="02040503050406030204" pitchFamily="18" charset="0"/>
                              <a:cs typeface="Times New Roman" panose="02020603050405020304" pitchFamily="18" charset="0"/>
                            </a:rPr>
                          </m:ctrlPr>
                        </m:dPr>
                        <m:e>
                          <m:r>
                            <a:rPr kumimoji="0" lang="en-US" altLang="zh-CN" b="0" i="1">
                              <a:latin typeface="Cambria Math" panose="02040503050406030204" pitchFamily="18" charset="0"/>
                              <a:cs typeface="Times New Roman" panose="02020603050405020304" pitchFamily="18" charset="0"/>
                            </a:rPr>
                            <m:t>𝑠</m:t>
                          </m:r>
                          <m:r>
                            <a:rPr kumimoji="0" lang="en-US" altLang="zh-CN" b="0" i="1">
                              <a:latin typeface="Cambria Math" panose="02040503050406030204" pitchFamily="18" charset="0"/>
                              <a:cs typeface="Times New Roman" panose="02020603050405020304" pitchFamily="18" charset="0"/>
                            </a:rPr>
                            <m:t>,</m:t>
                          </m:r>
                          <m:r>
                            <a:rPr kumimoji="0" lang="en-US" altLang="zh-CN" b="0" i="1">
                              <a:latin typeface="Cambria Math" panose="02040503050406030204" pitchFamily="18" charset="0"/>
                              <a:cs typeface="Times New Roman" panose="02020603050405020304" pitchFamily="18" charset="0"/>
                            </a:rPr>
                            <m:t>𝑎</m:t>
                          </m:r>
                          <m:r>
                            <a:rPr kumimoji="0" lang="en-US" altLang="zh-CN" b="0" i="1">
                              <a:latin typeface="Cambria Math" panose="02040503050406030204" pitchFamily="18" charset="0"/>
                              <a:cs typeface="Times New Roman" panose="02020603050405020304" pitchFamily="18" charset="0"/>
                            </a:rPr>
                            <m:t>,</m:t>
                          </m:r>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𝑠</m:t>
                              </m:r>
                            </m:e>
                            <m:sup>
                              <m:r>
                                <a:rPr kumimoji="0" lang="en-US" altLang="zh-CN" b="0" i="1">
                                  <a:latin typeface="Cambria Math" panose="02040503050406030204" pitchFamily="18" charset="0"/>
                                  <a:cs typeface="Times New Roman" panose="02020603050405020304" pitchFamily="18" charset="0"/>
                                </a:rPr>
                                <m:t>′</m:t>
                              </m:r>
                            </m:sup>
                          </m:sSup>
                        </m:e>
                      </m:d>
                      <m:r>
                        <a:rPr kumimoji="0" lang="en-US" altLang="zh-CN" b="1" i="1" smtClean="0">
                          <a:latin typeface="Cambria Math" panose="02040503050406030204" pitchFamily="18" charset="0"/>
                          <a:cs typeface="Times New Roman" panose="02020603050405020304" pitchFamily="18" charset="0"/>
                        </a:rPr>
                        <m:t>+</m:t>
                      </m:r>
                      <m:r>
                        <a:rPr kumimoji="0" lang="zh-CN" altLang="en-US" b="0" i="1">
                          <a:latin typeface="Cambria Math" panose="02040503050406030204" pitchFamily="18" charset="0"/>
                          <a:cs typeface="Times New Roman" panose="02020603050405020304" pitchFamily="18" charset="0"/>
                        </a:rPr>
                        <m:t>𝛾</m:t>
                      </m:r>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𝑉</m:t>
                          </m:r>
                        </m:e>
                        <m:sup>
                          <m:r>
                            <a:rPr kumimoji="0" lang="zh-CN" altLang="en-US" b="0" i="1">
                              <a:latin typeface="Cambria Math" panose="02040503050406030204" pitchFamily="18" charset="0"/>
                              <a:cs typeface="Times New Roman" panose="02020603050405020304" pitchFamily="18" charset="0"/>
                            </a:rPr>
                            <m:t>𝜋</m:t>
                          </m:r>
                        </m:sup>
                      </m:sSup>
                      <m:d>
                        <m:dPr>
                          <m:ctrlPr>
                            <a:rPr kumimoji="0" lang="en-US" altLang="zh-CN" b="0" i="1">
                              <a:latin typeface="Cambria Math" panose="02040503050406030204" pitchFamily="18" charset="0"/>
                              <a:cs typeface="Times New Roman" panose="02020603050405020304" pitchFamily="18" charset="0"/>
                            </a:rPr>
                          </m:ctrlPr>
                        </m:dPr>
                        <m:e>
                          <m:sSup>
                            <m:sSupPr>
                              <m:ctrlPr>
                                <a:rPr kumimoji="0" lang="en-US" altLang="zh-CN" b="0" i="1">
                                  <a:latin typeface="Cambria Math" panose="02040503050406030204" pitchFamily="18" charset="0"/>
                                  <a:cs typeface="Times New Roman" panose="02020603050405020304" pitchFamily="18" charset="0"/>
                                </a:rPr>
                              </m:ctrlPr>
                            </m:sSupPr>
                            <m:e>
                              <m:r>
                                <a:rPr kumimoji="0" lang="en-US" altLang="zh-CN" b="0" i="1">
                                  <a:latin typeface="Cambria Math" panose="02040503050406030204" pitchFamily="18" charset="0"/>
                                  <a:cs typeface="Times New Roman" panose="02020603050405020304" pitchFamily="18" charset="0"/>
                                </a:rPr>
                                <m:t>𝑠</m:t>
                              </m:r>
                            </m:e>
                            <m:sup>
                              <m:r>
                                <a:rPr kumimoji="0" lang="en-US" altLang="zh-CN" b="0" i="1">
                                  <a:latin typeface="Cambria Math" panose="02040503050406030204" pitchFamily="18" charset="0"/>
                                  <a:cs typeface="Times New Roman" panose="02020603050405020304" pitchFamily="18" charset="0"/>
                                </a:rPr>
                                <m:t>′</m:t>
                              </m:r>
                            </m:sup>
                          </m:sSup>
                        </m:e>
                      </m:d>
                      <m:r>
                        <a:rPr kumimoji="0" lang="en-US" altLang="zh-CN" b="0" i="1">
                          <a:latin typeface="Cambria Math" panose="02040503050406030204" pitchFamily="18" charset="0"/>
                          <a:cs typeface="Times New Roman" panose="02020603050405020304" pitchFamily="18" charset="0"/>
                        </a:rPr>
                        <m:t>−</m:t>
                      </m:r>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𝑉</m:t>
                          </m:r>
                        </m:e>
                        <m:sup>
                          <m:r>
                            <a:rPr lang="zh-CN" altLang="en-US" i="1">
                              <a:latin typeface="Cambria Math" panose="02040503050406030204" pitchFamily="18" charset="0"/>
                              <a:cs typeface="Times New Roman" panose="02020603050405020304" pitchFamily="18" charset="0"/>
                            </a:rPr>
                            <m:t>𝜋</m:t>
                          </m:r>
                        </m:sup>
                      </m:sSup>
                      <m:r>
                        <a:rPr lang="en-US" altLang="zh-CN" i="1">
                          <a:latin typeface="Cambria Math" panose="02040503050406030204" pitchFamily="18" charset="0"/>
                          <a:cs typeface="Times New Roman" panose="02020603050405020304" pitchFamily="18" charset="0"/>
                        </a:rPr>
                        <m:t>(</m:t>
                      </m:r>
                      <m:r>
                        <a:rPr lang="en-US" altLang="zh-CN" i="1">
                          <a:latin typeface="Cambria Math" panose="02040503050406030204" pitchFamily="18" charset="0"/>
                          <a:cs typeface="Times New Roman" panose="02020603050405020304" pitchFamily="18" charset="0"/>
                        </a:rPr>
                        <m:t>𝑠</m:t>
                      </m:r>
                      <m:r>
                        <a:rPr lang="en-US" altLang="zh-CN" i="1">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34535" y="4843176"/>
                <a:ext cx="8460432" cy="525528"/>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64828" y="4266197"/>
                <a:ext cx="6753772" cy="523220"/>
              </a:xfrm>
              <a:prstGeom prst="rect">
                <a:avLst/>
              </a:prstGeom>
              <a:noFill/>
            </p:spPr>
            <p:txBody>
              <a:bodyPr wrap="none" rtlCol="0">
                <a:spAutoFit/>
              </a:bodyPr>
              <a:lstStyle/>
              <a:p>
                <a:r>
                  <a:rPr lang="zh-CN" altLang="en-US" dirty="0"/>
                  <a:t>取学习因子为</a:t>
                </a:r>
                <a14:m>
                  <m:oMath xmlns:m="http://schemas.openxmlformats.org/officeDocument/2006/math">
                    <m:r>
                      <a:rPr lang="zh-CN" altLang="en-US" i="1" smtClean="0">
                        <a:latin typeface="Cambria Math" panose="02040503050406030204" pitchFamily="18" charset="0"/>
                      </a:rPr>
                      <m:t>𝜶</m:t>
                    </m:r>
                  </m:oMath>
                </a14:m>
                <a:r>
                  <a:rPr lang="zh-CN" altLang="en-US" dirty="0"/>
                  <a:t>，</a:t>
                </a:r>
                <a:r>
                  <a:rPr lang="en-US" altLang="zh-CN" dirty="0"/>
                  <a:t>TD(0)</a:t>
                </a:r>
                <a:r>
                  <a:rPr lang="zh-CN" altLang="en-US" dirty="0"/>
                  <a:t>的迭代计算公式为</a:t>
                </a:r>
              </a:p>
            </p:txBody>
          </p:sp>
        </mc:Choice>
        <mc:Fallback xmlns="">
          <p:sp>
            <p:nvSpPr>
              <p:cNvPr id="10" name="文本框 9"/>
              <p:cNvSpPr txBox="1">
                <a:spLocks noRot="1" noChangeAspect="1" noMove="1" noResize="1" noEditPoints="1" noAdjustHandles="1" noChangeArrowheads="1" noChangeShapeType="1" noTextEdit="1"/>
              </p:cNvSpPr>
              <p:nvPr/>
            </p:nvSpPr>
            <p:spPr>
              <a:xfrm>
                <a:off x="764828" y="4266197"/>
                <a:ext cx="6753772" cy="523220"/>
              </a:xfrm>
              <a:prstGeom prst="rect">
                <a:avLst/>
              </a:prstGeom>
              <a:blipFill rotWithShape="0">
                <a:blip r:embed="rId7"/>
                <a:stretch>
                  <a:fillRect l="-1805" t="-16279" r="-1173" b="-32558"/>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777423" y="1590272"/>
            <a:ext cx="2545890" cy="954107"/>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收敛性分析</a:t>
            </a:r>
            <a:endParaRPr lang="en-US" altLang="zh-CN" dirty="0"/>
          </a:p>
          <a:p>
            <a:r>
              <a:rPr lang="en-US" altLang="zh-CN" dirty="0"/>
              <a:t>TD(0)</a:t>
            </a:r>
            <a:r>
              <a:rPr lang="zh-CN" altLang="en-US" dirty="0"/>
              <a:t>学习算法</a:t>
            </a:r>
          </a:p>
        </p:txBody>
      </p:sp>
      <p:sp>
        <p:nvSpPr>
          <p:cNvPr id="12" name="文本框 11"/>
          <p:cNvSpPr txBox="1"/>
          <p:nvPr/>
        </p:nvSpPr>
        <p:spPr>
          <a:xfrm>
            <a:off x="809328" y="6094740"/>
            <a:ext cx="5553123" cy="523220"/>
          </a:xfrm>
          <a:prstGeom prst="rect">
            <a:avLst/>
          </a:prstGeom>
          <a:noFill/>
        </p:spPr>
        <p:txBody>
          <a:bodyPr wrap="none" rtlCol="0">
            <a:spAutoFit/>
          </a:bodyPr>
          <a:lstStyle/>
          <a:p>
            <a:r>
              <a:rPr lang="en-US" altLang="zh-CN" dirty="0">
                <a:solidFill>
                  <a:srgbClr val="FF0000"/>
                </a:solidFill>
              </a:rPr>
              <a:t>Sutton: Learn a guess form a guess</a:t>
            </a:r>
            <a:endParaRPr lang="zh-CN" altLang="en-US" dirty="0">
              <a:solidFill>
                <a:srgbClr val="FF0000"/>
              </a:solidFill>
            </a:endParaRPr>
          </a:p>
        </p:txBody>
      </p:sp>
      <p:sp>
        <p:nvSpPr>
          <p:cNvPr id="13" name="文本框 12"/>
          <p:cNvSpPr txBox="1"/>
          <p:nvPr/>
        </p:nvSpPr>
        <p:spPr>
          <a:xfrm>
            <a:off x="839888" y="5431798"/>
            <a:ext cx="184731" cy="523220"/>
          </a:xfrm>
          <a:prstGeom prst="rect">
            <a:avLst/>
          </a:prstGeom>
          <a:noFill/>
        </p:spPr>
        <p:txBody>
          <a:bodyPr wrap="none" rtlCol="0">
            <a:spAutoFit/>
          </a:bodyPr>
          <a:lstStyle/>
          <a:p>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77689" y="1484784"/>
                <a:ext cx="8686800" cy="4281339"/>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TD</a:t>
                </a:r>
                <a:r>
                  <a:rPr lang="zh-CN" altLang="en-US" dirty="0"/>
                  <a:t>算法收敛性基础：随机逼近定理</a:t>
                </a: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updated according to </a:t>
                </a: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𝜉</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Where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≤1,</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𝑛</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𝑛</m:t>
                          </m:r>
                        </m:sup>
                        <m:e>
                          <m:sSubSup>
                            <m:sSubSupPr>
                              <m:ctrlPr>
                                <a:rPr lang="en-US" altLang="zh-CN" b="0" i="1" smtClean="0">
                                  <a:latin typeface="Cambria Math" panose="02040503050406030204" pitchFamily="18" charset="0"/>
                                  <a:ea typeface="Cambria Math" panose="02040503050406030204" pitchFamily="18" charset="0"/>
                                </a:rPr>
                              </m:ctrlPr>
                            </m:sSubSup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2</m:t>
                              </m:r>
                            </m:sup>
                          </m:sSubSup>
                        </m:e>
                      </m:nary>
                      <m:r>
                        <a:rPr lang="en-US" altLang="zh-CN" b="0" i="1" smtClean="0">
                          <a:latin typeface="Cambria Math" panose="02040503050406030204" pitchFamily="18" charset="0"/>
                          <a:ea typeface="Cambria Math" panose="02040503050406030204" pitchFamily="18" charset="0"/>
                        </a:rPr>
                        <m:t>&lt;∞,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𝜉</m:t>
                        </m:r>
                      </m:e>
                      <m:sub>
                        <m:r>
                          <a:rPr lang="en-US" altLang="zh-CN" i="1">
                            <a:latin typeface="Cambria Math" panose="02040503050406030204" pitchFamily="18" charset="0"/>
                          </a:rPr>
                          <m:t>𝑛</m:t>
                        </m:r>
                      </m:sub>
                    </m:sSub>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are bounded random variables with mean </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Ξ</m:t>
                    </m:r>
                  </m:oMath>
                </a14:m>
                <a:r>
                  <a:rPr lang="en-US" altLang="zh-CN" dirty="0">
                    <a:latin typeface="Times New Roman" panose="02020603050405020304" pitchFamily="18" charset="0"/>
                    <a:cs typeface="Times New Roman" panose="02020603050405020304" pitchFamily="18" charset="0"/>
                  </a:rPr>
                  <a:t>, then</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en-US" altLang="zh-CN" i="1" smtClean="0">
                          <a:latin typeface="Cambria Math" panose="02040503050406030204" pitchFamily="18" charset="0"/>
                          <a:ea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Ξ</m:t>
                      </m:r>
                      <m:r>
                        <a:rPr lang="en-US" altLang="zh-CN" b="0" i="0" smtClean="0">
                          <a:latin typeface="Cambria Math" panose="02040503050406030204" pitchFamily="18" charset="0"/>
                          <a:ea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as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with probability 1.</a:t>
                </a:r>
              </a:p>
              <a:p>
                <a:pPr marL="0" indent="0">
                  <a:buNone/>
                </a:pP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000" dirty="0" err="1">
                    <a:solidFill>
                      <a:srgbClr val="0000FF"/>
                    </a:solidFill>
                    <a:latin typeface="Times New Roman" panose="02020603050405020304" pitchFamily="18" charset="0"/>
                    <a:cs typeface="Times New Roman" panose="02020603050405020304" pitchFamily="18" charset="0"/>
                  </a:rPr>
                  <a:t>Kusher</a:t>
                </a:r>
                <a:r>
                  <a:rPr lang="en-US" altLang="zh-CN" sz="2000" dirty="0">
                    <a:solidFill>
                      <a:srgbClr val="0000FF"/>
                    </a:solidFill>
                    <a:latin typeface="Times New Roman" panose="02020603050405020304" pitchFamily="18" charset="0"/>
                    <a:cs typeface="Times New Roman" panose="02020603050405020304" pitchFamily="18" charset="0"/>
                  </a:rPr>
                  <a:t>, H &amp; Clark, D, Stochastic approximation methods for constrained and unconstrained systems. Berlin, Germany: Springer-</a:t>
                </a:r>
                <a:r>
                  <a:rPr lang="en-US" altLang="zh-CN" sz="2000" dirty="0" err="1">
                    <a:solidFill>
                      <a:srgbClr val="0000FF"/>
                    </a:solidFill>
                    <a:latin typeface="Times New Roman" panose="02020603050405020304" pitchFamily="18" charset="0"/>
                    <a:cs typeface="Times New Roman" panose="02020603050405020304" pitchFamily="18" charset="0"/>
                  </a:rPr>
                  <a:t>Verlag</a:t>
                </a:r>
                <a:r>
                  <a:rPr lang="en-US" altLang="zh-CN" sz="2000" dirty="0">
                    <a:solidFill>
                      <a:srgbClr val="0000FF"/>
                    </a:solidFill>
                    <a:latin typeface="Times New Roman" panose="02020603050405020304" pitchFamily="18" charset="0"/>
                    <a:cs typeface="Times New Roman" panose="02020603050405020304" pitchFamily="18" charset="0"/>
                  </a:rPr>
                  <a:t>.</a:t>
                </a:r>
                <a:endParaRPr lang="zh-CN" altLang="en-US" sz="2000"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77495" y="1484630"/>
                <a:ext cx="8686800" cy="4772025"/>
              </a:xfrm>
              <a:blipFill rotWithShape="0">
                <a:blip r:embed="rId2"/>
                <a:stretch>
                  <a:fillRect l="-1474" t="-1994" b="-29772"/>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smtClean="0">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734889" y="4329102"/>
                <a:ext cx="8229600" cy="1620178"/>
              </a:xfrm>
            </p:spPr>
            <p:txBody>
              <a:bodyPr/>
              <a:lstStyle/>
              <a:p>
                <a:pPr marL="0" indent="0">
                  <a:buNone/>
                </a:pPr>
                <a:r>
                  <a:rPr lang="zh-CN" altLang="en-US" dirty="0"/>
                  <a:t>对</a:t>
                </a:r>
                <a14:m>
                  <m:oMath xmlns:m="http://schemas.openxmlformats.org/officeDocument/2006/math">
                    <m:r>
                      <a:rPr lang="en-US" altLang="zh-CN" b="0" i="1" smtClean="0">
                        <a:latin typeface="Cambria Math" panose="02040503050406030204" pitchFamily="18" charset="0"/>
                      </a:rPr>
                      <m:t>0≤</m:t>
                    </m:r>
                    <m:r>
                      <a:rPr lang="zh-CN" altLang="en-US" b="0" i="1" smtClean="0">
                        <a:latin typeface="Cambria Math" panose="02040503050406030204" pitchFamily="18" charset="0"/>
                      </a:rPr>
                      <m:t>𝜆</m:t>
                    </m:r>
                    <m:r>
                      <a:rPr lang="en-US" altLang="zh-CN" b="0" i="1" smtClean="0">
                        <a:latin typeface="Cambria Math" panose="02040503050406030204" pitchFamily="18" charset="0"/>
                      </a:rPr>
                      <m:t>≤1</m:t>
                    </m:r>
                  </m:oMath>
                </a14:m>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学习</a:t>
                </a:r>
                <a:r>
                  <a:rPr lang="zh-CN" altLang="en-US" dirty="0"/>
                  <a:t>算法通过采用</a:t>
                </a:r>
                <a14:m>
                  <m:oMath xmlns:m="http://schemas.openxmlformats.org/officeDocument/2006/math">
                    <m:r>
                      <a:rPr lang="en-US" altLang="zh-CN" b="0" i="1" smtClean="0">
                        <a:latin typeface="Cambria Math" panose="02040503050406030204" pitchFamily="18" charset="0"/>
                      </a:rPr>
                      <m:t>𝑛</m:t>
                    </m:r>
                  </m:oMath>
                </a14:m>
                <a:r>
                  <a:rPr lang="zh-CN" altLang="en-US" dirty="0"/>
                  <a:t>步截断回报和</a:t>
                </a:r>
                <a14:m>
                  <m:oMath xmlns:m="http://schemas.openxmlformats.org/officeDocument/2006/math">
                    <m:r>
                      <a:rPr lang="zh-CN" altLang="en-US" i="1" smtClean="0">
                        <a:latin typeface="Cambria Math" panose="02040503050406030204" pitchFamily="18" charset="0"/>
                      </a:rPr>
                      <m:t>𝜆</m:t>
                    </m:r>
                  </m:oMath>
                </a14:m>
                <a:r>
                  <a:rPr lang="zh-CN" altLang="en-US" dirty="0"/>
                  <a:t>回报，实现对多个时刻时间差分信息的利用，为多步时序差分学习算法</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734889" y="4329102"/>
                <a:ext cx="8229600" cy="1620178"/>
              </a:xfrm>
              <a:blipFill rotWithShape="0">
                <a:blip r:embed="rId3"/>
                <a:stretch>
                  <a:fillRect l="-1556" t="-4887"/>
                </a:stretch>
              </a:blipFill>
            </p:spPr>
            <p:txBody>
              <a:bodyPr/>
              <a:lstStyle/>
              <a:p>
                <a:r>
                  <a:rPr lang="zh-CN" altLang="en-US">
                    <a:noFill/>
                  </a:rPr>
                  <a:t> </a:t>
                </a:r>
                <a:endParaRPr lang="zh-CN" altLang="en-US">
                  <a:noFill/>
                </a:endParaRPr>
              </a:p>
            </p:txBody>
          </p:sp>
        </mc:Fallback>
      </mc:AlternateContent>
      <p:sp>
        <p:nvSpPr>
          <p:cNvPr id="7" name="文本框 6"/>
          <p:cNvSpPr txBox="1"/>
          <p:nvPr/>
        </p:nvSpPr>
        <p:spPr>
          <a:xfrm>
            <a:off x="691339" y="2060848"/>
            <a:ext cx="7956024" cy="954107"/>
          </a:xfrm>
          <a:prstGeom prst="rect">
            <a:avLst/>
          </a:prstGeom>
          <a:noFill/>
        </p:spPr>
        <p:txBody>
          <a:bodyPr wrap="none" rtlCol="0">
            <a:spAutoFit/>
          </a:bodyPr>
          <a:lstStyle/>
          <a:p>
            <a:r>
              <a:rPr lang="en-US" altLang="zh-CN" b="0" dirty="0"/>
              <a:t>TD(0)</a:t>
            </a:r>
            <a:r>
              <a:rPr lang="zh-CN" altLang="en-US" b="0" dirty="0"/>
              <a:t>在迭代过程中仅利用了当前时刻的时序差值</a:t>
            </a:r>
            <a:endParaRPr lang="en-US" altLang="zh-CN" b="0" dirty="0"/>
          </a:p>
          <a:p>
            <a:r>
              <a:rPr lang="zh-CN" altLang="en-US" b="0" dirty="0"/>
              <a:t>（一步截断回报），为单步时间差值算法</a:t>
            </a:r>
          </a:p>
        </p:txBody>
      </p:sp>
      <p:sp>
        <p:nvSpPr>
          <p:cNvPr id="8" name="文本框 7"/>
          <p:cNvSpPr txBox="1"/>
          <p:nvPr/>
        </p:nvSpPr>
        <p:spPr>
          <a:xfrm>
            <a:off x="691070" y="3105791"/>
            <a:ext cx="8273419" cy="954107"/>
          </a:xfrm>
          <a:prstGeom prst="rect">
            <a:avLst/>
          </a:prstGeom>
          <a:noFill/>
        </p:spPr>
        <p:txBody>
          <a:bodyPr wrap="none" rtlCol="0">
            <a:spAutoFit/>
          </a:bodyPr>
          <a:lstStyle/>
          <a:p>
            <a:r>
              <a:rPr lang="zh-CN" altLang="en-US" b="0" dirty="0"/>
              <a:t>提高效率手段：在时间差分学习中利用</a:t>
            </a:r>
            <a:r>
              <a:rPr lang="en-US" altLang="zh-CN" b="0" dirty="0"/>
              <a:t>Markov</a:t>
            </a:r>
            <a:r>
              <a:rPr lang="zh-CN" altLang="en-US" b="0" dirty="0"/>
              <a:t>链在</a:t>
            </a:r>
            <a:endParaRPr lang="en-US" altLang="zh-CN" b="0" dirty="0"/>
          </a:p>
          <a:p>
            <a:r>
              <a:rPr lang="zh-CN" altLang="en-US" b="0" dirty="0"/>
              <a:t>多个时刻的时序差分信息</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a:xfrm>
                <a:off x="456146" y="444852"/>
                <a:ext cx="8229600" cy="1143000"/>
              </a:xfrm>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xfrm>
                <a:off x="456146" y="444852"/>
                <a:ext cx="8229600" cy="1143000"/>
              </a:xfrm>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7079" y="1623238"/>
                <a:ext cx="6087104" cy="1473578"/>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r>
                        <a:rPr lang="en-US" altLang="zh-CN" sz="2000" b="1" i="1">
                          <a:latin typeface="Cambria Math" panose="02040503050406030204" pitchFamily="18" charset="0"/>
                        </a:rPr>
                        <m:t>+</m:t>
                      </m:r>
                      <m:r>
                        <a:rPr lang="zh-CN" altLang="en-US" sz="2000" b="1" i="1">
                          <a:latin typeface="Cambria Math" panose="02040503050406030204" pitchFamily="18" charset="0"/>
                        </a:rPr>
                        <m:t>𝜶</m:t>
                      </m:r>
                      <m:d>
                        <m:dPr>
                          <m:begChr m:val="["/>
                          <m:endChr m:val="]"/>
                          <m:ctrlPr>
                            <a:rPr lang="en-US" altLang="zh-CN" sz="2000" b="1" i="1">
                              <a:latin typeface="Cambria Math" panose="02040503050406030204" pitchFamily="18" charset="0"/>
                            </a:rPr>
                          </m:ctrlPr>
                        </m:dPr>
                        <m:e>
                          <m:r>
                            <a:rPr lang="en-US" altLang="zh-CN" sz="2000" i="1">
                              <a:latin typeface="Cambria Math" panose="02040503050406030204" pitchFamily="18" charset="0"/>
                              <a:cs typeface="Times New Roman" panose="02020603050405020304" pitchFamily="18" charset="0"/>
                            </a:rPr>
                            <m:t>𝑟</m:t>
                          </m:r>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r>
                                <a:rPr lang="en-US" altLang="zh-CN" sz="2000" i="1">
                                  <a:latin typeface="Cambria Math" panose="02040503050406030204" pitchFamily="18" charset="0"/>
                                  <a:cs typeface="Times New Roman" panose="02020603050405020304" pitchFamily="18" charset="0"/>
                                </a:rPr>
                                <m:t>,</m:t>
                              </m:r>
                              <m:r>
                                <a:rPr lang="en-US" altLang="zh-CN" sz="2000" i="1">
                                  <a:latin typeface="Cambria Math" panose="02040503050406030204" pitchFamily="18" charset="0"/>
                                  <a:cs typeface="Times New Roman" panose="02020603050405020304" pitchFamily="18" charset="0"/>
                                </a:rPr>
                                <m:t>𝑎</m:t>
                              </m:r>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b="1" i="1">
                              <a:latin typeface="Cambria Math" panose="02040503050406030204" pitchFamily="18" charset="0"/>
                              <a:cs typeface="Times New Roman" panose="02020603050405020304" pitchFamily="18" charset="0"/>
                            </a:rPr>
                            <m:t>+</m:t>
                          </m:r>
                          <m:r>
                            <a:rPr lang="zh-CN" altLang="en-US" sz="2000" i="1">
                              <a:latin typeface="Cambria Math" panose="02040503050406030204" pitchFamily="18" charset="0"/>
                              <a:cs typeface="Times New Roman" panose="02020603050405020304" pitchFamily="18" charset="0"/>
                            </a:rPr>
                            <m:t>𝛾</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𝑠</m:t>
                                  </m:r>
                                </m:e>
                                <m:sup>
                                  <m:r>
                                    <a:rPr lang="en-US" altLang="zh-CN" sz="2000" i="1">
                                      <a:latin typeface="Cambria Math" panose="02040503050406030204" pitchFamily="18" charset="0"/>
                                      <a:cs typeface="Times New Roman" panose="02020603050405020304" pitchFamily="18" charset="0"/>
                                    </a:rPr>
                                    <m:t>′</m:t>
                                  </m:r>
                                </m:sup>
                              </m:sSup>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d>
                            <m:dPr>
                              <m:ctrlPr>
                                <a:rPr lang="en-US" altLang="zh-CN" sz="2000" i="1">
                                  <a:latin typeface="Cambria Math" panose="02040503050406030204" pitchFamily="18" charset="0"/>
                                  <a:cs typeface="Times New Roman" panose="02020603050405020304" pitchFamily="18" charset="0"/>
                                </a:rPr>
                              </m:ctrlPr>
                            </m:dPr>
                            <m:e>
                              <m:r>
                                <a:rPr lang="en-US" altLang="zh-CN" sz="2000" i="1">
                                  <a:latin typeface="Cambria Math" panose="02040503050406030204" pitchFamily="18" charset="0"/>
                                  <a:cs typeface="Times New Roman" panose="02020603050405020304" pitchFamily="18" charset="0"/>
                                </a:rPr>
                                <m:t>𝑠</m:t>
                              </m:r>
                            </m:e>
                          </m:d>
                        </m:e>
                      </m:d>
                    </m:oMath>
                  </m:oMathPara>
                </a14:m>
                <a:endParaRPr lang="en-US" altLang="zh-CN" sz="2400" b="1" i="1" dirty="0">
                  <a:latin typeface="Cambria Math" panose="02040503050406030204" pitchFamily="18" charset="0"/>
                </a:endParaRPr>
              </a:p>
              <a:p>
                <a:pPr marL="0" indent="0">
                  <a:buNone/>
                </a:pPr>
                <a14:m>
                  <m:oMath xmlns:m="http://schemas.openxmlformats.org/officeDocument/2006/math">
                    <m:r>
                      <a:rPr lang="zh-CN" altLang="en-US" sz="2400" b="1" i="1">
                        <a:latin typeface="Cambria Math" panose="02040503050406030204" pitchFamily="18" charset="0"/>
                      </a:rPr>
                      <m:t>另</m:t>
                    </m:r>
                  </m:oMath>
                </a14:m>
                <a:r>
                  <a:rPr lang="zh-CN" altLang="en-US" sz="2400" dirty="0"/>
                  <a:t>记为</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m:t>
                      </m:r>
                      <m:r>
                        <a:rPr lang="zh-CN" altLang="en-US" sz="2000" b="1" i="1">
                          <a:latin typeface="Cambria Math" panose="02040503050406030204" pitchFamily="18" charset="0"/>
                        </a:rPr>
                        <m:t>𝜶</m:t>
                      </m:r>
                      <m:r>
                        <a:rPr lang="en-US" altLang="zh-CN" sz="2000" b="1" i="1">
                          <a:latin typeface="Cambria Math" panose="02040503050406030204" pitchFamily="18" charset="0"/>
                        </a:rPr>
                        <m:t>[</m:t>
                      </m:r>
                      <m:sSub>
                        <m:sSubPr>
                          <m:ctrlPr>
                            <a:rPr lang="en-US" altLang="zh-CN" sz="200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𝑟</m:t>
                          </m:r>
                        </m:e>
                        <m:sub>
                          <m:r>
                            <a:rPr lang="en-US" altLang="zh-CN" sz="2000" b="0" i="1" smtClean="0">
                              <a:solidFill>
                                <a:srgbClr val="FF0000"/>
                              </a:solidFill>
                              <a:latin typeface="Cambria Math" panose="02040503050406030204" pitchFamily="18" charset="0"/>
                            </a:rPr>
                            <m:t>𝑡</m:t>
                          </m:r>
                          <m:r>
                            <a:rPr lang="en-US" altLang="zh-CN" sz="2000" b="0" i="1" smtClean="0">
                              <a:solidFill>
                                <a:srgbClr val="FF0000"/>
                              </a:solidFill>
                              <a:latin typeface="Cambria Math" panose="02040503050406030204" pitchFamily="18" charset="0"/>
                            </a:rPr>
                            <m:t>+1</m:t>
                          </m:r>
                        </m:sub>
                      </m:sSub>
                      <m:r>
                        <a:rPr lang="en-US" altLang="zh-CN" sz="2000" b="1" i="1">
                          <a:solidFill>
                            <a:srgbClr val="FF0000"/>
                          </a:solidFill>
                          <a:latin typeface="Cambria Math" panose="02040503050406030204" pitchFamily="18" charset="0"/>
                          <a:cs typeface="Times New Roman" panose="02020603050405020304" pitchFamily="18" charset="0"/>
                        </a:rPr>
                        <m:t>+</m:t>
                      </m:r>
                      <m:r>
                        <a:rPr lang="zh-CN" altLang="en-US" sz="2000" i="1">
                          <a:solidFill>
                            <a:srgbClr val="FF0000"/>
                          </a:solidFill>
                          <a:latin typeface="Cambria Math" panose="02040503050406030204" pitchFamily="18" charset="0"/>
                          <a:cs typeface="Times New Roman" panose="02020603050405020304" pitchFamily="18" charset="0"/>
                        </a:rPr>
                        <m:t>𝛾</m:t>
                      </m:r>
                      <m:sSup>
                        <m:sSupPr>
                          <m:ctrlPr>
                            <a:rPr lang="en-US" altLang="zh-CN" sz="2000" i="1">
                              <a:solidFill>
                                <a:srgbClr val="FF0000"/>
                              </a:solidFill>
                              <a:latin typeface="Cambria Math" panose="02040503050406030204" pitchFamily="18" charset="0"/>
                              <a:cs typeface="Times New Roman" panose="02020603050405020304" pitchFamily="18" charset="0"/>
                            </a:rPr>
                          </m:ctrlPr>
                        </m:sSupPr>
                        <m:e>
                          <m:r>
                            <a:rPr lang="en-US" altLang="zh-CN" sz="2000" i="1">
                              <a:solidFill>
                                <a:srgbClr val="FF0000"/>
                              </a:solidFill>
                              <a:latin typeface="Cambria Math" panose="02040503050406030204" pitchFamily="18" charset="0"/>
                              <a:cs typeface="Times New Roman" panose="02020603050405020304" pitchFamily="18" charset="0"/>
                            </a:rPr>
                            <m:t>𝑉</m:t>
                          </m:r>
                        </m:e>
                        <m:sup>
                          <m:r>
                            <a:rPr lang="zh-CN" altLang="en-US" sz="2000" i="1">
                              <a:solidFill>
                                <a:srgbClr val="FF0000"/>
                              </a:solidFill>
                              <a:latin typeface="Cambria Math" panose="02040503050406030204" pitchFamily="18" charset="0"/>
                              <a:cs typeface="Times New Roman" panose="02020603050405020304" pitchFamily="18" charset="0"/>
                            </a:rPr>
                            <m:t>𝜋</m:t>
                          </m:r>
                        </m:sup>
                      </m:sSup>
                      <m:d>
                        <m:dPr>
                          <m:ctrlPr>
                            <a:rPr lang="en-US" altLang="zh-CN" sz="2000" i="1">
                              <a:solidFill>
                                <a:srgbClr val="FF0000"/>
                              </a:solidFill>
                              <a:latin typeface="Cambria Math" panose="02040503050406030204" pitchFamily="18" charset="0"/>
                              <a:cs typeface="Times New Roman" panose="02020603050405020304" pitchFamily="18" charset="0"/>
                            </a:rPr>
                          </m:ctrlPr>
                        </m:dPr>
                        <m:e>
                          <m:sSub>
                            <m:sSubPr>
                              <m:ctrlPr>
                                <a:rPr lang="en-US" altLang="zh-CN" sz="2000" i="1">
                                  <a:solidFill>
                                    <a:srgbClr val="FF0000"/>
                                  </a:solidFill>
                                  <a:latin typeface="Cambria Math" panose="02040503050406030204" pitchFamily="18" charset="0"/>
                                  <a:cs typeface="Times New Roman" panose="02020603050405020304" pitchFamily="18" charset="0"/>
                                </a:rPr>
                              </m:ctrlPr>
                            </m:sSubPr>
                            <m:e>
                              <m:r>
                                <a:rPr lang="en-US" altLang="zh-CN" sz="2000" i="1">
                                  <a:solidFill>
                                    <a:srgbClr val="FF0000"/>
                                  </a:solidFill>
                                  <a:latin typeface="Cambria Math" panose="02040503050406030204" pitchFamily="18" charset="0"/>
                                  <a:cs typeface="Times New Roman" panose="02020603050405020304" pitchFamily="18" charset="0"/>
                                </a:rPr>
                                <m:t>𝑠</m:t>
                              </m:r>
                            </m:e>
                            <m:sub>
                              <m:r>
                                <a:rPr lang="en-US" altLang="zh-CN" sz="2000" i="1">
                                  <a:solidFill>
                                    <a:srgbClr val="FF0000"/>
                                  </a:solidFill>
                                  <a:latin typeface="Cambria Math" panose="02040503050406030204" pitchFamily="18" charset="0"/>
                                  <a:cs typeface="Times New Roman" panose="02020603050405020304" pitchFamily="18" charset="0"/>
                                </a:rPr>
                                <m:t>𝑡</m:t>
                              </m:r>
                              <m:r>
                                <a:rPr lang="en-US" altLang="zh-CN" sz="2000" b="0" i="1" smtClean="0">
                                  <a:solidFill>
                                    <a:srgbClr val="FF0000"/>
                                  </a:solidFill>
                                  <a:latin typeface="Cambria Math" panose="02040503050406030204" pitchFamily="18" charset="0"/>
                                  <a:cs typeface="Times New Roman" panose="02020603050405020304" pitchFamily="18" charset="0"/>
                                </a:rPr>
                                <m:t>+1</m:t>
                              </m:r>
                            </m:sub>
                          </m:sSub>
                        </m:e>
                      </m:d>
                      <m:r>
                        <a:rPr lang="en-US" altLang="zh-CN" sz="2000" i="1">
                          <a:latin typeface="Cambria Math" panose="02040503050406030204" pitchFamily="18" charset="0"/>
                          <a:cs typeface="Times New Roman" panose="02020603050405020304" pitchFamily="18" charset="0"/>
                        </a:rPr>
                        <m:t>−</m:t>
                      </m:r>
                      <m:sSup>
                        <m:sSupPr>
                          <m:ctrlPr>
                            <a:rPr lang="en-US" altLang="zh-CN" sz="2000" i="1">
                              <a:latin typeface="Cambria Math" panose="02040503050406030204" pitchFamily="18" charset="0"/>
                              <a:cs typeface="Times New Roman" panose="02020603050405020304" pitchFamily="18" charset="0"/>
                            </a:rPr>
                          </m:ctrlPr>
                        </m:sSupPr>
                        <m:e>
                          <m:r>
                            <a:rPr lang="en-US" altLang="zh-CN" sz="2000" i="1">
                              <a:latin typeface="Cambria Math" panose="02040503050406030204" pitchFamily="18" charset="0"/>
                              <a:cs typeface="Times New Roman" panose="02020603050405020304" pitchFamily="18" charset="0"/>
                            </a:rPr>
                            <m:t>𝑉</m:t>
                          </m:r>
                        </m:e>
                        <m:sup>
                          <m:r>
                            <a:rPr lang="zh-CN" altLang="en-US" sz="2000" i="1">
                              <a:latin typeface="Cambria Math" panose="02040503050406030204" pitchFamily="18" charset="0"/>
                              <a:cs typeface="Times New Roman" panose="02020603050405020304" pitchFamily="18" charset="0"/>
                            </a:rPr>
                            <m:t>𝜋</m:t>
                          </m:r>
                        </m:sup>
                      </m:sSup>
                      <m:r>
                        <a:rPr lang="en-US" altLang="zh-CN" sz="2000" i="1">
                          <a:latin typeface="Cambria Math" panose="02040503050406030204" pitchFamily="18" charset="0"/>
                          <a:cs typeface="Times New Roman" panose="02020603050405020304" pitchFamily="18" charset="0"/>
                        </a:rPr>
                        <m:t>(</m:t>
                      </m:r>
                      <m:sSub>
                        <m:sSubPr>
                          <m:ctrlPr>
                            <a:rPr lang="en-US" altLang="zh-CN" sz="2000" i="1">
                              <a:latin typeface="Cambria Math" panose="02040503050406030204" pitchFamily="18" charset="0"/>
                              <a:cs typeface="Times New Roman" panose="02020603050405020304" pitchFamily="18" charset="0"/>
                            </a:rPr>
                          </m:ctrlPr>
                        </m:sSubPr>
                        <m:e>
                          <m:r>
                            <a:rPr lang="en-US" altLang="zh-CN" sz="2000" i="1">
                              <a:latin typeface="Cambria Math" panose="02040503050406030204" pitchFamily="18" charset="0"/>
                              <a:cs typeface="Times New Roman" panose="02020603050405020304" pitchFamily="18" charset="0"/>
                            </a:rPr>
                            <m:t>𝑠</m:t>
                          </m:r>
                        </m:e>
                        <m:sub>
                          <m:r>
                            <a:rPr lang="en-US" altLang="zh-CN" sz="2000" i="1">
                              <a:latin typeface="Cambria Math" panose="02040503050406030204" pitchFamily="18" charset="0"/>
                              <a:cs typeface="Times New Roman" panose="02020603050405020304" pitchFamily="18" charset="0"/>
                            </a:rPr>
                            <m:t>𝑡</m:t>
                          </m:r>
                        </m:sub>
                      </m:sSub>
                      <m:r>
                        <a:rPr lang="en-US" altLang="zh-CN" sz="2000" i="1">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m:t>
                      </m:r>
                    </m:oMath>
                  </m:oMathPara>
                </a14:m>
                <a:endParaRPr lang="en-US" altLang="zh-CN" sz="20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7079" y="1623238"/>
                <a:ext cx="6087104" cy="1473578"/>
              </a:xfrm>
              <a:blipFill rotWithShape="0">
                <a:blip r:embed="rId3"/>
                <a:stretch>
                  <a:fillRect l="-1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51520" y="2835723"/>
                <a:ext cx="3439916"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up>
                      </m:sSubSup>
                      <m:r>
                        <a:rPr lang="en-US" altLang="zh-CN" sz="2400" b="1" i="0" smtClean="0">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𝑟</m:t>
                          </m:r>
                        </m:e>
                        <m:sub>
                          <m:r>
                            <a:rPr lang="en-US" altLang="zh-CN" sz="2400" b="0" i="1">
                              <a:solidFill>
                                <a:srgbClr val="FF0000"/>
                              </a:solidFill>
                              <a:latin typeface="Cambria Math" panose="02040503050406030204" pitchFamily="18" charset="0"/>
                            </a:rPr>
                            <m:t>𝑡</m:t>
                          </m:r>
                          <m:r>
                            <a:rPr lang="en-US" altLang="zh-CN" sz="2400" b="0" i="1">
                              <a:solidFill>
                                <a:srgbClr val="FF0000"/>
                              </a:solidFill>
                              <a:latin typeface="Cambria Math" panose="02040503050406030204" pitchFamily="18" charset="0"/>
                            </a:rPr>
                            <m:t>+1</m:t>
                          </m:r>
                        </m:sub>
                      </m:sSub>
                      <m:r>
                        <a:rPr lang="en-US" altLang="zh-CN" sz="2400" i="1">
                          <a:solidFill>
                            <a:srgbClr val="FF0000"/>
                          </a:solidFill>
                          <a:latin typeface="Cambria Math" panose="02040503050406030204" pitchFamily="18" charset="0"/>
                          <a:cs typeface="Times New Roman" panose="02020603050405020304" pitchFamily="18" charset="0"/>
                        </a:rPr>
                        <m:t>+</m:t>
                      </m:r>
                      <m:r>
                        <a:rPr lang="zh-CN" altLang="en-US" sz="2400" i="1">
                          <a:solidFill>
                            <a:srgbClr val="FF0000"/>
                          </a:solidFill>
                          <a:latin typeface="Cambria Math" panose="02040503050406030204" pitchFamily="18" charset="0"/>
                          <a:cs typeface="Times New Roman" panose="02020603050405020304" pitchFamily="18" charset="0"/>
                        </a:rPr>
                        <m:t>𝛾</m:t>
                      </m:r>
                      <m:sSup>
                        <m:sSupPr>
                          <m:ctrlPr>
                            <a:rPr lang="en-US" altLang="zh-CN" sz="2400" i="1">
                              <a:solidFill>
                                <a:srgbClr val="FF0000"/>
                              </a:solidFill>
                              <a:latin typeface="Cambria Math" panose="02040503050406030204" pitchFamily="18" charset="0"/>
                              <a:cs typeface="Times New Roman" panose="02020603050405020304" pitchFamily="18" charset="0"/>
                            </a:rPr>
                          </m:ctrlPr>
                        </m:sSupPr>
                        <m:e>
                          <m:r>
                            <a:rPr lang="en-US" altLang="zh-CN" sz="2400" i="1">
                              <a:solidFill>
                                <a:srgbClr val="FF0000"/>
                              </a:solidFill>
                              <a:latin typeface="Cambria Math" panose="02040503050406030204" pitchFamily="18" charset="0"/>
                              <a:cs typeface="Times New Roman" panose="02020603050405020304" pitchFamily="18" charset="0"/>
                            </a:rPr>
                            <m:t>𝑉</m:t>
                          </m:r>
                        </m:e>
                        <m:sup>
                          <m:r>
                            <a:rPr lang="zh-CN" altLang="en-US" sz="2400" i="1">
                              <a:solidFill>
                                <a:srgbClr val="FF0000"/>
                              </a:solidFill>
                              <a:latin typeface="Cambria Math" panose="02040503050406030204" pitchFamily="18" charset="0"/>
                              <a:cs typeface="Times New Roman" panose="02020603050405020304" pitchFamily="18" charset="0"/>
                            </a:rPr>
                            <m:t>𝜋</m:t>
                          </m:r>
                        </m:sup>
                      </m:sSup>
                      <m:d>
                        <m:dPr>
                          <m:ctrlPr>
                            <a:rPr lang="en-US" altLang="zh-CN" sz="2400" i="1">
                              <a:solidFill>
                                <a:srgbClr val="FF0000"/>
                              </a:solidFill>
                              <a:latin typeface="Cambria Math" panose="02040503050406030204" pitchFamily="18" charset="0"/>
                              <a:cs typeface="Times New Roman" panose="02020603050405020304" pitchFamily="18" charset="0"/>
                            </a:rPr>
                          </m:ctrlPr>
                        </m:dPr>
                        <m:e>
                          <m:sSub>
                            <m:sSubPr>
                              <m:ctrlPr>
                                <a:rPr lang="en-US" altLang="zh-CN" sz="2400" i="1">
                                  <a:solidFill>
                                    <a:srgbClr val="FF0000"/>
                                  </a:solidFill>
                                  <a:latin typeface="Cambria Math" panose="02040503050406030204" pitchFamily="18" charset="0"/>
                                  <a:cs typeface="Times New Roman" panose="02020603050405020304" pitchFamily="18" charset="0"/>
                                </a:rPr>
                              </m:ctrlPr>
                            </m:sSubPr>
                            <m:e>
                              <m:r>
                                <a:rPr lang="en-US" altLang="zh-CN" sz="2400" i="1">
                                  <a:solidFill>
                                    <a:srgbClr val="FF0000"/>
                                  </a:solidFill>
                                  <a:latin typeface="Cambria Math" panose="02040503050406030204" pitchFamily="18" charset="0"/>
                                  <a:cs typeface="Times New Roman" panose="02020603050405020304" pitchFamily="18" charset="0"/>
                                </a:rPr>
                                <m:t>𝑠</m:t>
                              </m:r>
                            </m:e>
                            <m:sub>
                              <m:r>
                                <a:rPr lang="en-US" altLang="zh-CN" sz="2400" i="1">
                                  <a:solidFill>
                                    <a:srgbClr val="FF0000"/>
                                  </a:solidFill>
                                  <a:latin typeface="Cambria Math" panose="02040503050406030204" pitchFamily="18" charset="0"/>
                                  <a:cs typeface="Times New Roman" panose="02020603050405020304" pitchFamily="18" charset="0"/>
                                </a:rPr>
                                <m:t>𝑡</m:t>
                              </m:r>
                              <m:r>
                                <a:rPr lang="en-US" altLang="zh-CN" sz="2400" b="0" i="1">
                                  <a:solidFill>
                                    <a:srgbClr val="FF0000"/>
                                  </a:solidFill>
                                  <a:latin typeface="Cambria Math" panose="02040503050406030204" pitchFamily="18" charset="0"/>
                                  <a:cs typeface="Times New Roman" panose="02020603050405020304" pitchFamily="18" charset="0"/>
                                </a:rPr>
                                <m:t>+1</m:t>
                              </m:r>
                            </m:sub>
                          </m:sSub>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51520" y="2835723"/>
                <a:ext cx="3439916" cy="55278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p:sp>
        <p:nvSpPr>
          <p:cNvPr id="8" name="文本框 7"/>
          <p:cNvSpPr txBox="1"/>
          <p:nvPr/>
        </p:nvSpPr>
        <p:spPr>
          <a:xfrm>
            <a:off x="78500" y="3583018"/>
            <a:ext cx="5594801" cy="523220"/>
          </a:xfrm>
          <a:prstGeom prst="rect">
            <a:avLst/>
          </a:prstGeom>
          <a:noFill/>
        </p:spPr>
        <p:txBody>
          <a:bodyPr wrap="none" rtlCol="0">
            <a:spAutoFit/>
          </a:bodyPr>
          <a:lstStyle/>
          <a:p>
            <a:r>
              <a:rPr lang="zh-CN" altLang="en-US" dirty="0"/>
              <a:t>利用第</a:t>
            </a:r>
            <a:r>
              <a:rPr lang="en-US" altLang="zh-CN" dirty="0"/>
              <a:t>2</a:t>
            </a:r>
            <a:r>
              <a:rPr lang="zh-CN" altLang="en-US" dirty="0"/>
              <a:t>步值函数估计当前值函数</a:t>
            </a:r>
          </a:p>
        </p:txBody>
      </p:sp>
      <mc:AlternateContent xmlns:mc="http://schemas.openxmlformats.org/markup-compatibility/2006" xmlns:a14="http://schemas.microsoft.com/office/drawing/2010/main">
        <mc:Choice Requires="a14">
          <p:sp>
            <p:nvSpPr>
              <p:cNvPr id="9" name="文本框 8"/>
              <p:cNvSpPr txBox="1"/>
              <p:nvPr/>
            </p:nvSpPr>
            <p:spPr>
              <a:xfrm>
                <a:off x="208140" y="4101181"/>
                <a:ext cx="4648645"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cs typeface="Times New Roman" panose="02020603050405020304" pitchFamily="18" charset="0"/>
                            </a:rPr>
                            <m:t>𝛾</m:t>
                          </m:r>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+2</m:t>
                          </m:r>
                        </m:sub>
                      </m:sSub>
                      <m:r>
                        <a:rPr lang="en-US" altLang="zh-CN" sz="2400" i="1">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𝛾</m:t>
                          </m:r>
                        </m:e>
                        <m:sup>
                          <m:r>
                            <a:rPr lang="en-US" altLang="zh-CN" sz="2400" b="1" i="1" smtClean="0">
                              <a:latin typeface="Cambria Math" panose="02040503050406030204" pitchFamily="18" charset="0"/>
                              <a:cs typeface="Times New Roman" panose="02020603050405020304" pitchFamily="18" charset="0"/>
                            </a:rPr>
                            <m:t>𝟐</m:t>
                          </m:r>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𝑠</m:t>
                              </m:r>
                            </m:e>
                            <m:sub>
                              <m:r>
                                <a:rPr lang="en-US" altLang="zh-CN" sz="2400" i="1">
                                  <a:latin typeface="Cambria Math" panose="02040503050406030204" pitchFamily="18" charset="0"/>
                                  <a:cs typeface="Times New Roman" panose="02020603050405020304" pitchFamily="18" charset="0"/>
                                </a:rPr>
                                <m:t>𝑡</m:t>
                              </m:r>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2</m:t>
                              </m:r>
                            </m:sub>
                          </m:sSub>
                        </m:e>
                      </m:d>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08140" y="4101181"/>
                <a:ext cx="4648645" cy="552780"/>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8033" y="5325265"/>
                <a:ext cx="6848092"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𝑮</m:t>
                          </m:r>
                        </m:e>
                        <m:sub>
                          <m:r>
                            <a:rPr lang="en-US" altLang="zh-CN" sz="2400" b="1" i="1" smtClean="0">
                              <a:latin typeface="Cambria Math" panose="02040503050406030204" pitchFamily="18" charset="0"/>
                            </a:rPr>
                            <m:t>𝒕</m:t>
                          </m:r>
                        </m:sub>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cs typeface="Times New Roman" panose="02020603050405020304" pitchFamily="18" charset="0"/>
                            </a:rPr>
                            <m:t>𝛾</m:t>
                          </m:r>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zh-CN" altLang="en-US" sz="2400" b="0" i="1" smtClean="0">
                              <a:latin typeface="Cambria Math" panose="02040503050406030204" pitchFamily="18" charset="0"/>
                              <a:ea typeface="Cambria Math" panose="02040503050406030204" pitchFamily="18" charset="0"/>
                            </a:rPr>
                            <m:t>𝛾</m:t>
                          </m:r>
                        </m:e>
                        <m:sup>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p>
                      </m:sSup>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𝑟</m:t>
                          </m:r>
                        </m:e>
                        <m:sub>
                          <m:r>
                            <a:rPr lang="en-US" altLang="zh-CN" sz="2400" b="0" i="1">
                              <a:latin typeface="Cambria Math" panose="02040503050406030204" pitchFamily="18" charset="0"/>
                            </a:rPr>
                            <m:t>𝑡</m:t>
                          </m:r>
                          <m:r>
                            <a:rPr lang="en-US" altLang="zh-CN" sz="2400" b="0" i="1">
                              <a:latin typeface="Cambria Math" panose="02040503050406030204" pitchFamily="18" charset="0"/>
                            </a:rPr>
                            <m:t>+</m:t>
                          </m:r>
                          <m:r>
                            <a:rPr lang="en-US" altLang="zh-CN" sz="2400" b="0" i="1" smtClean="0">
                              <a:latin typeface="Cambria Math" panose="02040503050406030204" pitchFamily="18" charset="0"/>
                            </a:rPr>
                            <m:t>𝑛</m:t>
                          </m:r>
                        </m:sub>
                      </m:sSub>
                      <m:r>
                        <a:rPr lang="en-US" altLang="zh-CN" sz="2400" i="1">
                          <a:latin typeface="Cambria Math" panose="02040503050406030204" pitchFamily="18" charset="0"/>
                          <a:cs typeface="Times New Roman" panose="02020603050405020304" pitchFamily="18" charset="0"/>
                        </a:rPr>
                        <m:t>+</m:t>
                      </m:r>
                      <m:sSup>
                        <m:sSupPr>
                          <m:ctrlPr>
                            <a:rPr lang="en-US" altLang="zh-CN" sz="2400" i="1" smtClean="0">
                              <a:latin typeface="Cambria Math" panose="02040503050406030204" pitchFamily="18" charset="0"/>
                              <a:cs typeface="Times New Roman" panose="02020603050405020304" pitchFamily="18" charset="0"/>
                            </a:rPr>
                          </m:ctrlPr>
                        </m:sSupPr>
                        <m:e>
                          <m:r>
                            <a:rPr lang="zh-CN" altLang="en-US" sz="2400" i="1">
                              <a:latin typeface="Cambria Math" panose="02040503050406030204" pitchFamily="18" charset="0"/>
                              <a:cs typeface="Times New Roman" panose="02020603050405020304" pitchFamily="18" charset="0"/>
                            </a:rPr>
                            <m:t>𝛾</m:t>
                          </m:r>
                        </m:e>
                        <m:sup>
                          <m:r>
                            <a:rPr lang="en-US" altLang="zh-CN" sz="2400" b="1" i="1" smtClean="0">
                              <a:latin typeface="Cambria Math" panose="02040503050406030204" pitchFamily="18" charset="0"/>
                              <a:cs typeface="Times New Roman" panose="02020603050405020304" pitchFamily="18" charset="0"/>
                            </a:rPr>
                            <m:t>𝒏</m:t>
                          </m:r>
                        </m:sup>
                      </m:sSup>
                      <m:sSup>
                        <m:sSupPr>
                          <m:ctrlPr>
                            <a:rPr lang="en-US" altLang="zh-CN" sz="2400" i="1">
                              <a:latin typeface="Cambria Math" panose="02040503050406030204" pitchFamily="18" charset="0"/>
                              <a:cs typeface="Times New Roman" panose="02020603050405020304" pitchFamily="18" charset="0"/>
                            </a:rPr>
                          </m:ctrlPr>
                        </m:sSupPr>
                        <m:e>
                          <m:r>
                            <a:rPr lang="en-US" altLang="zh-CN" sz="2400" i="1">
                              <a:latin typeface="Cambria Math" panose="02040503050406030204" pitchFamily="18" charset="0"/>
                              <a:cs typeface="Times New Roman" panose="02020603050405020304" pitchFamily="18" charset="0"/>
                            </a:rPr>
                            <m:t>𝑉</m:t>
                          </m:r>
                        </m:e>
                        <m:sup>
                          <m:r>
                            <a:rPr lang="zh-CN" altLang="en-US" sz="2400" i="1">
                              <a:latin typeface="Cambria Math" panose="02040503050406030204" pitchFamily="18" charset="0"/>
                              <a:cs typeface="Times New Roman" panose="02020603050405020304" pitchFamily="18" charset="0"/>
                            </a:rPr>
                            <m:t>𝜋</m:t>
                          </m:r>
                        </m:sup>
                      </m:sSup>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𝑠</m:t>
                              </m:r>
                            </m:e>
                            <m:sub>
                              <m:r>
                                <a:rPr lang="en-US" altLang="zh-CN" sz="2400" i="1">
                                  <a:latin typeface="Cambria Math" panose="02040503050406030204" pitchFamily="18" charset="0"/>
                                  <a:cs typeface="Times New Roman" panose="02020603050405020304" pitchFamily="18" charset="0"/>
                                </a:rPr>
                                <m:t>𝑡</m:t>
                              </m:r>
                              <m:r>
                                <a:rPr lang="en-US" altLang="zh-CN" sz="2400" b="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𝑛</m:t>
                              </m:r>
                            </m:sub>
                          </m:sSub>
                        </m:e>
                      </m:d>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033" y="5325265"/>
                <a:ext cx="6848092" cy="552780"/>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8499" y="4738038"/>
                <a:ext cx="5594801" cy="523220"/>
              </a:xfrm>
              <a:prstGeom prst="rect">
                <a:avLst/>
              </a:prstGeom>
              <a:noFill/>
            </p:spPr>
            <p:txBody>
              <a:bodyPr wrap="none" rtlCol="0">
                <a:spAutoFit/>
              </a:bodyPr>
              <a:lstStyle/>
              <a:p>
                <a:r>
                  <a:rPr lang="zh-CN" altLang="en-US" dirty="0"/>
                  <a:t>利用第</a:t>
                </a:r>
                <a14:m>
                  <m:oMath xmlns:m="http://schemas.openxmlformats.org/officeDocument/2006/math">
                    <m:r>
                      <a:rPr lang="en-US" altLang="zh-CN" i="1" dirty="0" smtClean="0">
                        <a:latin typeface="Cambria Math" panose="02040503050406030204" pitchFamily="18" charset="0"/>
                      </a:rPr>
                      <m:t>𝑛</m:t>
                    </m:r>
                  </m:oMath>
                </a14:m>
                <a:r>
                  <a:rPr lang="zh-CN" altLang="en-US" dirty="0"/>
                  <a:t>步值函数估计当前值函数</a:t>
                </a:r>
              </a:p>
            </p:txBody>
          </p:sp>
        </mc:Choice>
        <mc:Fallback xmlns="">
          <p:sp>
            <p:nvSpPr>
              <p:cNvPr id="11" name="文本框 10"/>
              <p:cNvSpPr txBox="1">
                <a:spLocks noRot="1" noChangeAspect="1" noMove="1" noResize="1" noEditPoints="1" noAdjustHandles="1" noChangeArrowheads="1" noChangeShapeType="1" noTextEdit="1"/>
              </p:cNvSpPr>
              <p:nvPr/>
            </p:nvSpPr>
            <p:spPr>
              <a:xfrm>
                <a:off x="78499" y="4738038"/>
                <a:ext cx="5594801" cy="523220"/>
              </a:xfrm>
              <a:prstGeom prst="rect">
                <a:avLst/>
              </a:prstGeom>
              <a:blipFill rotWithShape="0">
                <a:blip r:embed="rId7"/>
                <a:stretch>
                  <a:fillRect l="-2288" t="-15116" b="-27907"/>
                </a:stretch>
              </a:blipFill>
            </p:spPr>
            <p:txBody>
              <a:bodyPr/>
              <a:lstStyle/>
              <a:p>
                <a:r>
                  <a:rPr lang="zh-CN" altLang="en-US">
                    <a:noFill/>
                  </a:rPr>
                  <a:t> </a:t>
                </a:r>
                <a:endParaRPr lang="zh-CN" altLang="en-US">
                  <a:noFill/>
                </a:endParaRPr>
              </a:p>
            </p:txBody>
          </p:sp>
        </mc:Fallback>
      </mc:AlternateContent>
      <p:sp>
        <p:nvSpPr>
          <p:cNvPr id="13" name="椭圆 12"/>
          <p:cNvSpPr/>
          <p:nvPr/>
        </p:nvSpPr>
        <p:spPr>
          <a:xfrm>
            <a:off x="7304389" y="229308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76397" y="286915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304389" y="336464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3" idx="4"/>
            <a:endCxn id="14" idx="0"/>
          </p:cNvCxnSpPr>
          <p:nvPr/>
        </p:nvCxnSpPr>
        <p:spPr>
          <a:xfrm>
            <a:off x="7448405" y="258111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4"/>
            <a:endCxn id="15" idx="0"/>
          </p:cNvCxnSpPr>
          <p:nvPr/>
        </p:nvCxnSpPr>
        <p:spPr>
          <a:xfrm>
            <a:off x="7448405" y="3013166"/>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468517" y="2324455"/>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540525" y="2900519"/>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468517" y="3396011"/>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18" idx="4"/>
            <a:endCxn id="19" idx="0"/>
          </p:cNvCxnSpPr>
          <p:nvPr/>
        </p:nvCxnSpPr>
        <p:spPr>
          <a:xfrm>
            <a:off x="6612533" y="2612487"/>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9" idx="4"/>
            <a:endCxn id="20" idx="0"/>
          </p:cNvCxnSpPr>
          <p:nvPr/>
        </p:nvCxnSpPr>
        <p:spPr>
          <a:xfrm>
            <a:off x="6612533" y="3044535"/>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7376397" y="393828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304389" y="443377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endCxn id="23" idx="0"/>
          </p:cNvCxnSpPr>
          <p:nvPr/>
        </p:nvCxnSpPr>
        <p:spPr>
          <a:xfrm>
            <a:off x="7448405" y="365024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4"/>
            <a:endCxn id="24" idx="0"/>
          </p:cNvCxnSpPr>
          <p:nvPr/>
        </p:nvCxnSpPr>
        <p:spPr>
          <a:xfrm>
            <a:off x="7448405" y="4082296"/>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362689" y="2320100"/>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8434697" y="28961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362689" y="339165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stCxn id="27" idx="4"/>
            <a:endCxn id="28" idx="0"/>
          </p:cNvCxnSpPr>
          <p:nvPr/>
        </p:nvCxnSpPr>
        <p:spPr>
          <a:xfrm>
            <a:off x="8506705" y="260813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8" idx="4"/>
            <a:endCxn id="29" idx="0"/>
          </p:cNvCxnSpPr>
          <p:nvPr/>
        </p:nvCxnSpPr>
        <p:spPr>
          <a:xfrm>
            <a:off x="8506705" y="3040180"/>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8434697" y="396529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8362689" y="4460786"/>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endCxn id="32" idx="0"/>
          </p:cNvCxnSpPr>
          <p:nvPr/>
        </p:nvCxnSpPr>
        <p:spPr>
          <a:xfrm>
            <a:off x="8506705" y="3677262"/>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2" idx="4"/>
            <a:endCxn id="33" idx="0"/>
          </p:cNvCxnSpPr>
          <p:nvPr/>
        </p:nvCxnSpPr>
        <p:spPr>
          <a:xfrm>
            <a:off x="8506705" y="4109310"/>
            <a:ext cx="0" cy="351476"/>
          </a:xfrm>
          <a:prstGeom prst="line">
            <a:avLst/>
          </a:prstGeom>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8434697" y="539689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8362689" y="5892382"/>
            <a:ext cx="288032"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a:endCxn id="36" idx="0"/>
          </p:cNvCxnSpPr>
          <p:nvPr/>
        </p:nvCxnSpPr>
        <p:spPr>
          <a:xfrm>
            <a:off x="8506705" y="510885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6" idx="4"/>
            <a:endCxn id="37" idx="0"/>
          </p:cNvCxnSpPr>
          <p:nvPr/>
        </p:nvCxnSpPr>
        <p:spPr>
          <a:xfrm>
            <a:off x="8506705" y="5540906"/>
            <a:ext cx="0" cy="35147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8313383" y="4674060"/>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8313383" y="4674060"/>
                <a:ext cx="386644" cy="523220"/>
              </a:xfrm>
              <a:prstGeom prst="rect">
                <a:avLst/>
              </a:prstGeom>
              <a:blipFill rotWithShape="0">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6675715" y="2178286"/>
                <a:ext cx="5228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6675715" y="2178286"/>
                <a:ext cx="522835" cy="461665"/>
              </a:xfrm>
              <a:prstGeom prst="rect">
                <a:avLst/>
              </a:prstGeom>
              <a:blipFill rotWithShape="0">
                <a:blip r:embed="rId9"/>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6574083" y="2731555"/>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6574083" y="2731555"/>
                <a:ext cx="832214" cy="461665"/>
              </a:xfrm>
              <a:prstGeom prst="rect">
                <a:avLst/>
              </a:prstGeom>
              <a:blipFill rotWithShape="0">
                <a:blip r:embed="rId10"/>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6525696" y="3453210"/>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6525696" y="3453210"/>
                <a:ext cx="820994" cy="461665"/>
              </a:xfrm>
              <a:prstGeom prst="rect">
                <a:avLst/>
              </a:prstGeom>
              <a:blipFill rotWithShape="0">
                <a:blip r:embed="rId11"/>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179855" y="3759129"/>
                <a:ext cx="80175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up>
                      </m:sSubSup>
                    </m:oMath>
                  </m:oMathPara>
                </a14:m>
                <a:endParaRPr lang="zh-CN" altLang="en-US"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179855" y="3759129"/>
                <a:ext cx="801758" cy="552780"/>
              </a:xfrm>
              <a:prstGeom prst="rect">
                <a:avLst/>
              </a:prstGeom>
              <a:blipFill rotWithShape="0">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7239184" y="4591230"/>
                <a:ext cx="80175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b="1" i="1" smtClean="0">
                              <a:latin typeface="Cambria Math" panose="02040503050406030204" pitchFamily="18" charset="0"/>
                            </a:rPr>
                            <m:t>𝟐</m:t>
                          </m:r>
                          <m:r>
                            <a:rPr lang="en-US" altLang="zh-CN" sz="2400" i="1">
                              <a:latin typeface="Cambria Math" panose="02040503050406030204" pitchFamily="18" charset="0"/>
                            </a:rPr>
                            <m:t>)</m:t>
                          </m:r>
                        </m:sup>
                      </m:sSubSup>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7239184" y="4591230"/>
                <a:ext cx="801758" cy="552780"/>
              </a:xfrm>
              <a:prstGeom prst="rect">
                <a:avLst/>
              </a:prstGeom>
              <a:blipFill rotWithShape="0">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448405" y="4185649"/>
                <a:ext cx="8209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m:oMathPara>
                </a14:m>
                <a:endParaRPr lang="zh-CN" altLang="en-US"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448405" y="4185649"/>
                <a:ext cx="820994" cy="461665"/>
              </a:xfrm>
              <a:prstGeom prst="rect">
                <a:avLst/>
              </a:prstGeom>
              <a:blipFill rotWithShape="0">
                <a:blip r:embed="rId14"/>
                <a:stretch>
                  <a:fillRect b="-4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420537" y="2673047"/>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7420537" y="2673047"/>
                <a:ext cx="832214" cy="461665"/>
              </a:xfrm>
              <a:prstGeom prst="rect">
                <a:avLst/>
              </a:prstGeom>
              <a:blipFill rotWithShape="0">
                <a:blip r:embed="rId15"/>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420537" y="3682050"/>
                <a:ext cx="8322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𝒓</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7420537" y="3682050"/>
                <a:ext cx="832214" cy="461665"/>
              </a:xfrm>
              <a:prstGeom prst="rect">
                <a:avLst/>
              </a:prstGeom>
              <a:blipFill rotWithShape="0">
                <a:blip r:embed="rId16"/>
                <a:stretch>
                  <a:fillRect b="-394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357585" y="5996332"/>
                <a:ext cx="812978" cy="552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b="1" i="1" smtClean="0">
                              <a:latin typeface="Cambria Math" panose="02040503050406030204" pitchFamily="18" charset="0"/>
                            </a:rPr>
                            <m:t>𝒏</m:t>
                          </m:r>
                          <m:r>
                            <a:rPr lang="en-US" altLang="zh-CN" sz="2400" i="1">
                              <a:latin typeface="Cambria Math" panose="02040503050406030204" pitchFamily="18" charset="0"/>
                            </a:rPr>
                            <m:t>)</m:t>
                          </m:r>
                        </m:sup>
                      </m:sSubSup>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357585" y="5996332"/>
                <a:ext cx="812978" cy="552780"/>
              </a:xfrm>
              <a:prstGeom prst="rect">
                <a:avLst/>
              </a:prstGeom>
              <a:blipFill rotWithShape="0">
                <a:blip r:embed="rId17"/>
                <a:stretch>
                  <a:fillRect/>
                </a:stretch>
              </a:blipFill>
            </p:spPr>
            <p:txBody>
              <a:bodyPr/>
              <a:lstStyle/>
              <a:p>
                <a:r>
                  <a:rPr lang="zh-CN" altLang="en-US">
                    <a:noFill/>
                  </a:rPr>
                  <a:t> </a:t>
                </a:r>
                <a:endParaRPr lang="zh-CN" altLang="en-US">
                  <a:noFill/>
                </a:endParaRPr>
              </a:p>
            </p:txBody>
          </p:sp>
        </mc:Fallback>
      </mc:AlternateContent>
      <p:sp>
        <p:nvSpPr>
          <p:cNvPr id="50" name="文本框 49"/>
          <p:cNvSpPr txBox="1"/>
          <p:nvPr/>
        </p:nvSpPr>
        <p:spPr>
          <a:xfrm>
            <a:off x="6177364" y="1925681"/>
            <a:ext cx="838691" cy="400110"/>
          </a:xfrm>
          <a:prstGeom prst="rect">
            <a:avLst/>
          </a:prstGeom>
          <a:noFill/>
        </p:spPr>
        <p:txBody>
          <a:bodyPr wrap="none" rtlCol="0">
            <a:spAutoFit/>
          </a:bodyPr>
          <a:lstStyle/>
          <a:p>
            <a:r>
              <a:rPr lang="en-US" altLang="zh-CN" sz="2000" dirty="0"/>
              <a:t>1-step</a:t>
            </a:r>
            <a:endParaRPr lang="zh-CN" altLang="en-US" sz="2000" dirty="0"/>
          </a:p>
        </p:txBody>
      </p:sp>
      <p:sp>
        <p:nvSpPr>
          <p:cNvPr id="51" name="文本框 50"/>
          <p:cNvSpPr txBox="1"/>
          <p:nvPr/>
        </p:nvSpPr>
        <p:spPr>
          <a:xfrm>
            <a:off x="7032912" y="1902224"/>
            <a:ext cx="838691" cy="400110"/>
          </a:xfrm>
          <a:prstGeom prst="rect">
            <a:avLst/>
          </a:prstGeom>
          <a:noFill/>
        </p:spPr>
        <p:txBody>
          <a:bodyPr wrap="none" rtlCol="0">
            <a:spAutoFit/>
          </a:bodyPr>
          <a:lstStyle/>
          <a:p>
            <a:r>
              <a:rPr lang="en-US" altLang="zh-CN" sz="2000" dirty="0"/>
              <a:t>2-step</a:t>
            </a:r>
            <a:endParaRPr lang="zh-CN" altLang="en-US" sz="2000" dirty="0"/>
          </a:p>
        </p:txBody>
      </p:sp>
      <p:sp>
        <p:nvSpPr>
          <p:cNvPr id="52" name="文本框 51"/>
          <p:cNvSpPr txBox="1"/>
          <p:nvPr/>
        </p:nvSpPr>
        <p:spPr>
          <a:xfrm>
            <a:off x="7888460" y="1890115"/>
            <a:ext cx="853119" cy="400110"/>
          </a:xfrm>
          <a:prstGeom prst="rect">
            <a:avLst/>
          </a:prstGeom>
          <a:noFill/>
        </p:spPr>
        <p:txBody>
          <a:bodyPr wrap="none" rtlCol="0">
            <a:spAutoFit/>
          </a:bodyPr>
          <a:lstStyle/>
          <a:p>
            <a:r>
              <a:rPr lang="en-US" altLang="zh-CN" sz="2000" dirty="0"/>
              <a:t>n-step</a:t>
            </a:r>
            <a:endParaRPr lang="zh-CN" altLang="en-US" sz="2000" dirty="0"/>
          </a:p>
        </p:txBody>
      </p:sp>
      <mc:AlternateContent xmlns:mc="http://schemas.openxmlformats.org/markup-compatibility/2006" xmlns:a14="http://schemas.microsoft.com/office/drawing/2010/main">
        <mc:Choice Requires="a14">
          <p:sp>
            <p:nvSpPr>
              <p:cNvPr id="53" name="文本框 52"/>
              <p:cNvSpPr txBox="1"/>
              <p:nvPr/>
            </p:nvSpPr>
            <p:spPr>
              <a:xfrm>
                <a:off x="-38033" y="6130759"/>
                <a:ext cx="7567008" cy="62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𝑮</m:t>
                          </m:r>
                        </m:e>
                        <m:sub>
                          <m:r>
                            <a:rPr lang="en-US" altLang="zh-CN" b="1" i="1" smtClean="0">
                              <a:latin typeface="Cambria Math" panose="02040503050406030204" pitchFamily="18" charset="0"/>
                            </a:rPr>
                            <m:t>𝒕</m:t>
                          </m:r>
                        </m:sub>
                        <m:sup>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cs typeface="Times New Roman" panose="02020603050405020304" pitchFamily="18" charset="0"/>
                            </a:rPr>
                            <m:t>𝛾</m:t>
                          </m:r>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𝛾</m:t>
                          </m:r>
                        </m:e>
                        <m:sup>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p>
                      </m:sSup>
                      <m:sSub>
                        <m:sSubPr>
                          <m:ctrlPr>
                            <a:rPr lang="en-US" altLang="zh-CN" i="1">
                              <a:latin typeface="Cambria Math" panose="02040503050406030204" pitchFamily="18" charset="0"/>
                            </a:rPr>
                          </m:ctrlPr>
                        </m:sSubPr>
                        <m:e>
                          <m:r>
                            <a:rPr lang="en-US" altLang="zh-CN" b="0" i="1">
                              <a:latin typeface="Cambria Math" panose="02040503050406030204" pitchFamily="18" charset="0"/>
                            </a:rPr>
                            <m:t>𝑟</m:t>
                          </m:r>
                        </m:e>
                        <m:sub>
                          <m:r>
                            <a:rPr lang="en-US" altLang="zh-CN" b="0" i="1">
                              <a:latin typeface="Cambria Math" panose="02040503050406030204" pitchFamily="18" charset="0"/>
                            </a:rPr>
                            <m:t>𝑡</m:t>
                          </m:r>
                          <m:r>
                            <a:rPr lang="en-US" altLang="zh-CN" b="0" i="1">
                              <a:latin typeface="Cambria Math" panose="02040503050406030204" pitchFamily="18" charset="0"/>
                            </a:rPr>
                            <m:t>+</m:t>
                          </m:r>
                          <m:r>
                            <a:rPr lang="en-US" altLang="zh-CN" b="0" i="1" smtClean="0">
                              <a:latin typeface="Cambria Math" panose="02040503050406030204" pitchFamily="18" charset="0"/>
                            </a:rPr>
                            <m:t>𝑛</m:t>
                          </m:r>
                        </m:sub>
                      </m:sSub>
                      <m:r>
                        <a:rPr lang="en-US" altLang="zh-CN" i="1">
                          <a:latin typeface="Cambria Math" panose="02040503050406030204" pitchFamily="18" charset="0"/>
                          <a:cs typeface="Times New Roman" panose="02020603050405020304" pitchFamily="18" charset="0"/>
                        </a:rPr>
                        <m:t>+</m:t>
                      </m:r>
                      <m:sSup>
                        <m:sSupPr>
                          <m:ctrlPr>
                            <a:rPr lang="en-US" altLang="zh-CN" i="1" smtClean="0">
                              <a:latin typeface="Cambria Math" panose="02040503050406030204" pitchFamily="18" charset="0"/>
                              <a:cs typeface="Times New Roman" panose="02020603050405020304" pitchFamily="18" charset="0"/>
                            </a:rPr>
                          </m:ctrlPr>
                        </m:sSupPr>
                        <m:e>
                          <m:r>
                            <a:rPr lang="zh-CN" altLang="en-US" i="1">
                              <a:latin typeface="Cambria Math" panose="02040503050406030204" pitchFamily="18" charset="0"/>
                              <a:cs typeface="Times New Roman" panose="02020603050405020304" pitchFamily="18" charset="0"/>
                            </a:rPr>
                            <m:t>𝛾</m:t>
                          </m:r>
                        </m:e>
                        <m:sup>
                          <m:r>
                            <a:rPr lang="en-US" altLang="zh-CN" b="1" i="1" smtClean="0">
                              <a:latin typeface="Cambria Math" panose="02040503050406030204" pitchFamily="18" charset="0"/>
                              <a:cs typeface="Times New Roman" panose="02020603050405020304" pitchFamily="18" charset="0"/>
                            </a:rPr>
                            <m:t>𝑻</m:t>
                          </m:r>
                          <m:r>
                            <a:rPr lang="en-US" altLang="zh-CN" b="1" i="1" smtClean="0">
                              <a:latin typeface="Cambria Math" panose="02040503050406030204" pitchFamily="18" charset="0"/>
                              <a:cs typeface="Times New Roman" panose="02020603050405020304" pitchFamily="18" charset="0"/>
                            </a:rPr>
                            <m:t>−</m:t>
                          </m:r>
                          <m:r>
                            <a:rPr lang="en-US" altLang="zh-CN" b="1" i="1" smtClean="0">
                              <a:latin typeface="Cambria Math" panose="02040503050406030204" pitchFamily="18" charset="0"/>
                              <a:cs typeface="Times New Roman" panose="02020603050405020304" pitchFamily="18" charset="0"/>
                            </a:rPr>
                            <m:t>𝟏</m:t>
                          </m:r>
                        </m:sup>
                      </m:sSup>
                      <m:sSub>
                        <m:sSubPr>
                          <m:ctrlPr>
                            <a:rPr lang="en-US" altLang="zh-CN"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𝒓</m:t>
                          </m:r>
                        </m:e>
                        <m:sub>
                          <m:r>
                            <a:rPr lang="en-US" altLang="zh-CN" b="1" i="1" smtClean="0">
                              <a:latin typeface="Cambria Math" panose="02040503050406030204" pitchFamily="18" charset="0"/>
                              <a:cs typeface="Times New Roman" panose="02020603050405020304" pitchFamily="18" charset="0"/>
                            </a:rPr>
                            <m:t>𝑻</m:t>
                          </m:r>
                        </m:sub>
                      </m:sSub>
                    </m:oMath>
                  </m:oMathPara>
                </a14:m>
                <a:endParaRPr lang="zh-CN" altLang="en-US" dirty="0"/>
              </a:p>
            </p:txBody>
          </p:sp>
        </mc:Choice>
        <mc:Fallback xmlns="">
          <p:sp>
            <p:nvSpPr>
              <p:cNvPr id="53" name="文本框 52"/>
              <p:cNvSpPr txBox="1">
                <a:spLocks noRot="1" noChangeAspect="1" noMove="1" noResize="1" noEditPoints="1" noAdjustHandles="1" noChangeArrowheads="1" noChangeShapeType="1" noTextEdit="1"/>
              </p:cNvSpPr>
              <p:nvPr/>
            </p:nvSpPr>
            <p:spPr>
              <a:xfrm>
                <a:off x="-38033" y="6130759"/>
                <a:ext cx="7567008" cy="629531"/>
              </a:xfrm>
              <a:prstGeom prst="rect">
                <a:avLst/>
              </a:prstGeom>
              <a:blipFill rotWithShape="0">
                <a:blip r:embed="rId18"/>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3"/>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75</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352808"/>
                <a:ext cx="3610744" cy="1512168"/>
              </a:xfrm>
            </p:spPr>
            <p:txBody>
              <a:bodyPr/>
              <a:lstStyle/>
              <a:p>
                <a:pPr marL="0" indent="0">
                  <a:buNone/>
                </a:pPr>
                <a14:m>
                  <m:oMath xmlns:m="http://schemas.openxmlformats.org/officeDocument/2006/math">
                    <m:r>
                      <a:rPr lang="en-US" altLang="zh-CN" b="1" i="1" smtClean="0">
                        <a:latin typeface="Cambria Math" panose="02040503050406030204" pitchFamily="18" charset="0"/>
                      </a:rPr>
                      <m:t>𝒏</m:t>
                    </m:r>
                  </m:oMath>
                </a14:m>
                <a:r>
                  <a:rPr lang="en-US" altLang="zh-CN" b="1" dirty="0">
                    <a:latin typeface="Times New Roman" panose="02020603050405020304" pitchFamily="18" charset="0"/>
                    <a:cs typeface="Times New Roman" panose="02020603050405020304" pitchFamily="18" charset="0"/>
                  </a:rPr>
                  <a:t>-step </a:t>
                </a:r>
                <a:r>
                  <a:rPr lang="zh-CN" altLang="en-US" b="1" dirty="0"/>
                  <a:t>时序差分</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352808"/>
                <a:ext cx="3610744" cy="1512168"/>
              </a:xfrm>
              <a:blipFill rotWithShape="0">
                <a:blip r:embed="rId4"/>
                <a:stretch>
                  <a:fillRect t="-564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43318" y="2849957"/>
                <a:ext cx="7457362" cy="552780"/>
              </a:xfrm>
              <a:prstGeom prst="rect">
                <a:avLst/>
              </a:prstGeom>
              <a:noFill/>
            </p:spPr>
            <p:txBody>
              <a:bodyPr wrap="none" rtlCol="0">
                <a:spAutoFit/>
              </a:bodyPr>
              <a:lstStyle/>
              <a:p>
                <a14:m>
                  <m:oMath xmlns:m="http://schemas.openxmlformats.org/officeDocument/2006/math">
                    <m:sSubSup>
                      <m:sSubSupPr>
                        <m:ctrlPr>
                          <a:rPr lang="en-US" altLang="zh-CN" sz="2400" i="1" smtClean="0">
                            <a:solidFill>
                              <a:srgbClr val="FF0000"/>
                            </a:solidFill>
                            <a:latin typeface="Cambria Math" panose="02040503050406030204" pitchFamily="18" charset="0"/>
                          </a:rPr>
                        </m:ctrlPr>
                      </m:sSubSupPr>
                      <m:e>
                        <m:r>
                          <a:rPr lang="en-US" altLang="zh-CN" sz="2400" b="1" i="1" smtClean="0">
                            <a:solidFill>
                              <a:srgbClr val="FF0000"/>
                            </a:solidFill>
                            <a:latin typeface="Cambria Math" panose="02040503050406030204" pitchFamily="18" charset="0"/>
                          </a:rPr>
                          <m:t>𝑮</m:t>
                        </m:r>
                      </m:e>
                      <m:sub>
                        <m:r>
                          <a:rPr lang="en-US" altLang="zh-CN" sz="2400" b="1" i="1" smtClean="0">
                            <a:solidFill>
                              <a:srgbClr val="FF0000"/>
                            </a:solidFill>
                            <a:latin typeface="Cambria Math" panose="02040503050406030204" pitchFamily="18" charset="0"/>
                          </a:rPr>
                          <m:t>𝒕</m:t>
                        </m:r>
                      </m:sub>
                      <m:sup>
                        <m:r>
                          <a:rPr lang="zh-CN" altLang="en-US" sz="2400" i="1" smtClean="0">
                            <a:solidFill>
                              <a:srgbClr val="FF0000"/>
                            </a:solidFill>
                            <a:latin typeface="Cambria Math" panose="02040503050406030204" pitchFamily="18" charset="0"/>
                          </a:rPr>
                          <m:t>𝝀</m:t>
                        </m:r>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𝝀</m:t>
                    </m:r>
                    <m:r>
                      <a:rPr lang="en-US" altLang="zh-CN" sz="2400" b="1"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up>
                    </m:sSubSup>
                  </m:oMath>
                </a14:m>
                <a:r>
                  <a:rPr lang="en-US" altLang="zh-CN" sz="2400" dirty="0"/>
                  <a:t>+</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r>
                      <a:rPr lang="zh-CN" altLang="en-US" sz="2400" i="1" smtClean="0">
                        <a:latin typeface="Cambria Math" panose="02040503050406030204" pitchFamily="18" charset="0"/>
                      </a:rPr>
                      <m:t>𝝀</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e>
                        </m:d>
                      </m:sup>
                    </m:sSubSup>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𝝀</m:t>
                        </m:r>
                      </m:e>
                      <m:sup>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𝑮</m:t>
                        </m:r>
                      </m:e>
                      <m:sub>
                        <m:r>
                          <a:rPr lang="en-US" altLang="zh-CN" sz="2400" i="1">
                            <a:latin typeface="Cambria Math" panose="02040503050406030204" pitchFamily="18" charset="0"/>
                          </a:rPr>
                          <m:t>𝒕</m:t>
                        </m:r>
                      </m:sub>
                      <m:sup>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𝒏</m:t>
                            </m:r>
                          </m:e>
                        </m:d>
                      </m:sup>
                    </m:sSubSup>
                  </m:oMath>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843318" y="2849957"/>
                <a:ext cx="7457362" cy="552780"/>
              </a:xfrm>
              <a:prstGeom prst="rect">
                <a:avLst/>
              </a:prstGeom>
              <a:blipFill rotWithShape="0">
                <a:blip r:embed="rId5"/>
                <a:stretch>
                  <a:fillRect b="-2222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1256764" y="3373211"/>
                <a:ext cx="6630469" cy="470513"/>
              </a:xfrm>
              <a:prstGeom prst="rect">
                <a:avLst/>
              </a:prstGeom>
              <a:noFill/>
            </p:spPr>
            <p:txBody>
              <a:bodyPr wrap="none" rtlCol="0">
                <a:spAutoFit/>
              </a:bodyPr>
              <a:lstStyle/>
              <a:p>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i="1" smtClean="0">
                        <a:latin typeface="Cambria Math" panose="02040503050406030204" pitchFamily="18" charset="0"/>
                      </a:rPr>
                      <m:t> </m:t>
                    </m:r>
                  </m:oMath>
                </a14:m>
                <a:r>
                  <a:rPr lang="en-US" altLang="zh-CN" sz="2400" dirty="0"/>
                  <a:t>+</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r>
                      <a:rPr lang="zh-CN" altLang="en-US" sz="2400" i="1" smtClean="0">
                        <a:latin typeface="Cambria Math" panose="02040503050406030204" pitchFamily="18" charset="0"/>
                      </a:rPr>
                      <m:t>𝝀</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𝟏</m:t>
                        </m:r>
                        <m:r>
                          <a:rPr lang="en-US" altLang="zh-CN" sz="2400" i="1">
                            <a:latin typeface="Cambria Math" panose="02040503050406030204" pitchFamily="18" charset="0"/>
                          </a:rPr>
                          <m:t>−</m:t>
                        </m:r>
                        <m:r>
                          <a:rPr lang="zh-CN" altLang="en-US" sz="2400" i="1">
                            <a:latin typeface="Cambria Math" panose="02040503050406030204" pitchFamily="18" charset="0"/>
                          </a:rPr>
                          <m:t>𝝀</m:t>
                        </m:r>
                      </m:e>
                    </m:d>
                    <m:sSup>
                      <m:sSupPr>
                        <m:ctrlPr>
                          <a:rPr lang="en-US" altLang="zh-CN" sz="2400" i="1" smtClean="0">
                            <a:latin typeface="Cambria Math" panose="02040503050406030204" pitchFamily="18" charset="0"/>
                          </a:rPr>
                        </m:ctrlPr>
                      </m:sSupPr>
                      <m:e>
                        <m:r>
                          <a:rPr lang="zh-CN" altLang="en-US" sz="2400" i="1">
                            <a:latin typeface="Cambria Math" panose="02040503050406030204" pitchFamily="18" charset="0"/>
                          </a:rPr>
                          <m:t>𝝀</m:t>
                        </m:r>
                      </m:e>
                      <m:sup>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oMath>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1256764" y="3373211"/>
                <a:ext cx="6630469" cy="470513"/>
              </a:xfrm>
              <a:prstGeom prst="rect">
                <a:avLst/>
              </a:prstGeom>
              <a:blipFill rotWithShape="0">
                <a:blip r:embed="rId6"/>
                <a:stretch>
                  <a:fillRect t="-7692" b="-2820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256764" y="3911791"/>
                <a:ext cx="12943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256764" y="3911791"/>
                <a:ext cx="1294392" cy="461665"/>
              </a:xfrm>
              <a:prstGeom prst="rect">
                <a:avLst/>
              </a:prstGeom>
              <a:blipFill rotWithShape="0">
                <a:blip r:embed="rId7"/>
                <a:stretch>
                  <a:fillRect r="-1415" b="-2000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82010" y="2390160"/>
                <a:ext cx="5311069" cy="523220"/>
              </a:xfrm>
              <a:prstGeom prst="rect">
                <a:avLst/>
              </a:prstGeom>
              <a:noFill/>
            </p:spPr>
            <p:txBody>
              <a:bodyPr wrap="none" rtlCol="0">
                <a:spAutoFit/>
              </a:bodyPr>
              <a:lstStyle/>
              <a:p>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方法：加权</a:t>
                </a:r>
                <a:r>
                  <a:rPr lang="en-US" altLang="zh-CN" dirty="0"/>
                  <a:t>n-step</a:t>
                </a:r>
                <a:r>
                  <a:rPr lang="zh-CN" altLang="en-US" dirty="0"/>
                  <a:t>时序差分</a:t>
                </a:r>
                <a:endParaRPr lang="en-US" altLang="zh-CN" dirty="0"/>
              </a:p>
            </p:txBody>
          </p:sp>
        </mc:Choice>
        <mc:Fallback xmlns="">
          <p:sp>
            <p:nvSpPr>
              <p:cNvPr id="52" name="文本框 51"/>
              <p:cNvSpPr txBox="1">
                <a:spLocks noRot="1" noChangeAspect="1" noMove="1" noResize="1" noEditPoints="1" noAdjustHandles="1" noChangeArrowheads="1" noChangeShapeType="1" noTextEdit="1"/>
              </p:cNvSpPr>
              <p:nvPr/>
            </p:nvSpPr>
            <p:spPr>
              <a:xfrm>
                <a:off x="182010" y="2390160"/>
                <a:ext cx="5311069" cy="523220"/>
              </a:xfrm>
              <a:prstGeom prst="rect">
                <a:avLst/>
              </a:prstGeom>
              <a:blipFill rotWithShape="0">
                <a:blip r:embed="rId8"/>
                <a:stretch>
                  <a:fillRect l="-2411" t="-15116" r="-1378"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293256" y="5585326"/>
                <a:ext cx="4113887" cy="4807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i="1">
                          <a:latin typeface="Cambria Math" panose="02040503050406030204" pitchFamily="18" charset="0"/>
                        </a:rPr>
                        <m:t>𝑽</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𝜶</m:t>
                      </m:r>
                      <m:r>
                        <a:rPr lang="en-US" altLang="zh-CN" sz="2400" b="1" i="1" smtClean="0">
                          <a:latin typeface="Cambria Math" panose="02040503050406030204" pitchFamily="18" charset="0"/>
                        </a:rPr>
                        <m:t>[</m:t>
                      </m:r>
                      <m:sSubSup>
                        <m:sSubSupPr>
                          <m:ctrlPr>
                            <a:rPr lang="en-US" altLang="zh-CN" sz="2400" i="1" smtClean="0">
                              <a:solidFill>
                                <a:srgbClr val="FF0000"/>
                              </a:solidFill>
                              <a:latin typeface="Cambria Math" panose="02040503050406030204" pitchFamily="18" charset="0"/>
                            </a:rPr>
                          </m:ctrlPr>
                        </m:sSubSupPr>
                        <m:e>
                          <m:r>
                            <a:rPr lang="en-US" altLang="zh-CN" sz="2400" i="1">
                              <a:solidFill>
                                <a:srgbClr val="FF0000"/>
                              </a:solidFill>
                              <a:latin typeface="Cambria Math" panose="02040503050406030204" pitchFamily="18" charset="0"/>
                            </a:rPr>
                            <m:t>𝑮</m:t>
                          </m:r>
                        </m:e>
                        <m:sub>
                          <m:r>
                            <a:rPr lang="en-US" altLang="zh-CN" sz="2400" i="1">
                              <a:solidFill>
                                <a:srgbClr val="FF0000"/>
                              </a:solidFill>
                              <a:latin typeface="Cambria Math" panose="02040503050406030204" pitchFamily="18" charset="0"/>
                            </a:rPr>
                            <m:t>𝒕</m:t>
                          </m:r>
                        </m:sub>
                        <m:sup>
                          <m:r>
                            <a:rPr lang="zh-CN" altLang="en-US" sz="2400" i="1">
                              <a:solidFill>
                                <a:srgbClr val="FF0000"/>
                              </a:solidFill>
                              <a:latin typeface="Cambria Math" panose="02040503050406030204" pitchFamily="18" charset="0"/>
                            </a:rPr>
                            <m:t>𝝀</m:t>
                          </m:r>
                        </m:sup>
                      </m:sSubSup>
                      <m:r>
                        <a:rPr lang="en-US" altLang="zh-CN" sz="2400" b="1" i="1" smtClean="0">
                          <a:latin typeface="Cambria Math" panose="02040503050406030204" pitchFamily="18" charset="0"/>
                        </a:rPr>
                        <m:t>−</m:t>
                      </m:r>
                      <m:r>
                        <a:rPr lang="en-US" altLang="zh-CN" sz="2400" i="1">
                          <a:latin typeface="Cambria Math" panose="02040503050406030204" pitchFamily="18" charset="0"/>
                        </a:rPr>
                        <m:t>𝑽</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r>
                        <a:rPr lang="en-US" altLang="zh-CN" sz="2400" i="1">
                          <a:latin typeface="Cambria Math" panose="02040503050406030204" pitchFamily="18" charset="0"/>
                        </a:rPr>
                        <m:t>)</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53" name="文本框 52"/>
              <p:cNvSpPr txBox="1">
                <a:spLocks noRot="1" noChangeAspect="1" noMove="1" noResize="1" noEditPoints="1" noAdjustHandles="1" noChangeArrowheads="1" noChangeShapeType="1" noTextEdit="1"/>
              </p:cNvSpPr>
              <p:nvPr/>
            </p:nvSpPr>
            <p:spPr>
              <a:xfrm>
                <a:off x="-293256" y="5585326"/>
                <a:ext cx="4113887" cy="480773"/>
              </a:xfrm>
              <a:prstGeom prst="rect">
                <a:avLst/>
              </a:prstGeom>
              <a:blipFill rotWithShape="0">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6" name="矩形 55"/>
              <p:cNvSpPr/>
              <p:nvPr/>
            </p:nvSpPr>
            <p:spPr>
              <a:xfrm>
                <a:off x="965890" y="1774094"/>
                <a:ext cx="6204107" cy="552780"/>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b="1" i="1">
                          <a:latin typeface="Cambria Math" panose="02040503050406030204" pitchFamily="18" charset="0"/>
                        </a:rPr>
                        <m:t>𝜶</m:t>
                      </m:r>
                      <m:r>
                        <a:rPr lang="en-US" altLang="zh-CN" sz="2400" b="1"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i="1">
                              <a:latin typeface="Cambria Math" panose="02040503050406030204" pitchFamily="18" charset="0"/>
                            </a:rPr>
                            <m:t>𝑮</m:t>
                          </m:r>
                        </m:e>
                        <m:sub>
                          <m:r>
                            <a:rPr lang="en-US" altLang="zh-CN" sz="2400" b="1" i="1">
                              <a:latin typeface="Cambria Math" panose="02040503050406030204" pitchFamily="18" charset="0"/>
                            </a:rPr>
                            <m:t>𝒕</m:t>
                          </m:r>
                        </m:sub>
                        <m:sup>
                          <m:r>
                            <a:rPr lang="en-US" altLang="zh-CN" sz="2400" b="1" i="1">
                              <a:latin typeface="Cambria Math" panose="02040503050406030204" pitchFamily="18" charset="0"/>
                            </a:rPr>
                            <m:t>(</m:t>
                          </m:r>
                          <m:r>
                            <a:rPr lang="en-US" altLang="zh-CN" sz="2400" b="1" i="1">
                              <a:latin typeface="Cambria Math" panose="02040503050406030204" pitchFamily="18" charset="0"/>
                            </a:rPr>
                            <m:t>𝒏</m:t>
                          </m:r>
                          <m:r>
                            <a:rPr lang="en-US" altLang="zh-CN" sz="2400" b="1" i="1">
                              <a:latin typeface="Cambria Math" panose="02040503050406030204" pitchFamily="18" charset="0"/>
                            </a:rPr>
                            <m:t>)</m:t>
                          </m:r>
                        </m:sup>
                      </m:sSubSup>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oMath>
                  </m:oMathPara>
                </a14:m>
                <a:endParaRPr lang="en-US" altLang="zh-CN" sz="2400" dirty="0"/>
              </a:p>
            </p:txBody>
          </p:sp>
        </mc:Choice>
        <mc:Fallback xmlns="">
          <p:sp>
            <p:nvSpPr>
              <p:cNvPr id="56" name="矩形 55"/>
              <p:cNvSpPr>
                <a:spLocks noRot="1" noChangeAspect="1" noMove="1" noResize="1" noEditPoints="1" noAdjustHandles="1" noChangeArrowheads="1" noChangeShapeType="1" noTextEdit="1"/>
              </p:cNvSpPr>
              <p:nvPr/>
            </p:nvSpPr>
            <p:spPr>
              <a:xfrm>
                <a:off x="965890" y="1774094"/>
                <a:ext cx="6204107" cy="552780"/>
              </a:xfrm>
              <a:prstGeom prst="rect">
                <a:avLst/>
              </a:prstGeom>
              <a:blipFill rotWithShape="0">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57" name="矩形 56"/>
              <p:cNvSpPr/>
              <p:nvPr/>
            </p:nvSpPr>
            <p:spPr>
              <a:xfrm>
                <a:off x="0" y="6237369"/>
                <a:ext cx="3888432" cy="461665"/>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sSup>
                        <m:sSupPr>
                          <m:ctrlPr>
                            <a:rPr lang="en-US" altLang="zh-CN" sz="2400" i="1">
                              <a:latin typeface="Cambria Math" panose="02040503050406030204" pitchFamily="18" charset="0"/>
                              <a:cs typeface="Times New Roman" panose="02020603050405020304" pitchFamily="18" charset="0"/>
                            </a:rPr>
                          </m:ctrlPr>
                        </m:sSupPr>
                        <m:e>
                          <m:r>
                            <a:rPr lang="en-US" altLang="zh-CN" sz="2400" b="1" i="1">
                              <a:latin typeface="Cambria Math" panose="02040503050406030204" pitchFamily="18" charset="0"/>
                              <a:cs typeface="Times New Roman" panose="02020603050405020304" pitchFamily="18" charset="0"/>
                            </a:rPr>
                            <m:t>𝑽</m:t>
                          </m:r>
                        </m:e>
                        <m:sup>
                          <m:r>
                            <a:rPr lang="zh-CN" altLang="en-US" sz="2400" b="1" i="1">
                              <a:latin typeface="Cambria Math" panose="02040503050406030204" pitchFamily="18" charset="0"/>
                              <a:cs typeface="Times New Roman" panose="02020603050405020304" pitchFamily="18" charset="0"/>
                            </a:rPr>
                            <m:t>𝝅</m:t>
                          </m:r>
                        </m:sup>
                      </m:sSup>
                      <m:r>
                        <a:rPr lang="en-US" altLang="zh-CN" sz="2400" b="1"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b="1" i="1">
                              <a:latin typeface="Cambria Math" panose="02040503050406030204" pitchFamily="18" charset="0"/>
                              <a:cs typeface="Times New Roman" panose="02020603050405020304" pitchFamily="18" charset="0"/>
                            </a:rPr>
                            <m:t>𝒔</m:t>
                          </m:r>
                        </m:e>
                        <m:sub>
                          <m:r>
                            <a:rPr lang="en-US" altLang="zh-CN" sz="2400" b="1" i="1">
                              <a:latin typeface="Cambria Math" panose="02040503050406030204" pitchFamily="18" charset="0"/>
                              <a:cs typeface="Times New Roman" panose="02020603050405020304" pitchFamily="18" charset="0"/>
                            </a:rPr>
                            <m:t>𝒕</m:t>
                          </m:r>
                        </m:sub>
                      </m:sSub>
                      <m:r>
                        <a:rPr lang="en-US" altLang="zh-CN" sz="2400" b="1" i="1">
                          <a:latin typeface="Cambria Math" panose="02040503050406030204" pitchFamily="18" charset="0"/>
                          <a:cs typeface="Times New Roman" panose="02020603050405020304" pitchFamily="18" charset="0"/>
                        </a:rPr>
                        <m:t>)</m:t>
                      </m:r>
                      <m:r>
                        <a:rPr lang="en-US" altLang="zh-CN" sz="2400" b="1" i="1">
                          <a:latin typeface="Cambria Math" panose="02040503050406030204" pitchFamily="18" charset="0"/>
                        </a:rPr>
                        <m:t>+</m:t>
                      </m:r>
                      <m:r>
                        <a:rPr lang="zh-CN" altLang="en-US" sz="2400" i="1">
                          <a:latin typeface="Cambria Math" panose="02040503050406030204" pitchFamily="18" charset="0"/>
                        </a:rPr>
                        <m:t>𝜶</m:t>
                      </m:r>
                      <m:r>
                        <a:rPr lang="zh-CN" altLang="en-US" sz="2400" i="1">
                          <a:latin typeface="Cambria Math" panose="02040503050406030204" pitchFamily="18" charset="0"/>
                        </a:rPr>
                        <m:t>∆</m:t>
                      </m:r>
                      <m:r>
                        <a:rPr lang="en-US" altLang="zh-CN" sz="2400" i="1">
                          <a:latin typeface="Cambria Math" panose="02040503050406030204" pitchFamily="18" charset="0"/>
                        </a:rPr>
                        <m:t>𝑽</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𝒕</m:t>
                              </m:r>
                            </m:sub>
                          </m:sSub>
                        </m:e>
                      </m:d>
                    </m:oMath>
                  </m:oMathPara>
                </a14:m>
                <a:endParaRPr lang="en-US" altLang="zh-CN" sz="2400" dirty="0"/>
              </a:p>
            </p:txBody>
          </p:sp>
        </mc:Choice>
        <mc:Fallback xmlns="">
          <p:sp>
            <p:nvSpPr>
              <p:cNvPr id="57" name="矩形 56"/>
              <p:cNvSpPr>
                <a:spLocks noRot="1" noChangeAspect="1" noMove="1" noResize="1" noEditPoints="1" noAdjustHandles="1" noChangeArrowheads="1" noChangeShapeType="1" noTextEdit="1"/>
              </p:cNvSpPr>
              <p:nvPr/>
            </p:nvSpPr>
            <p:spPr>
              <a:xfrm>
                <a:off x="0" y="6237369"/>
                <a:ext cx="3888432" cy="461665"/>
              </a:xfrm>
              <a:prstGeom prst="rect">
                <a:avLst/>
              </a:prstGeom>
              <a:blipFill rotWithShape="0">
                <a:blip r:embed="rId11"/>
                <a:stretch>
                  <a:fillRect b="-18421"/>
                </a:stretch>
              </a:blipFill>
            </p:spPr>
            <p:txBody>
              <a:bodyPr/>
              <a:lstStyle/>
              <a:p>
                <a:r>
                  <a:rPr lang="zh-CN" altLang="en-US">
                    <a:noFill/>
                  </a:rPr>
                  <a:t> </a:t>
                </a:r>
                <a:endParaRPr lang="zh-CN" altLang="en-US">
                  <a:noFill/>
                </a:endParaRPr>
              </a:p>
            </p:txBody>
          </p:sp>
        </mc:Fallback>
      </mc:AlternateContent>
      <p:pic>
        <p:nvPicPr>
          <p:cNvPr id="7" name="图片 6"/>
          <p:cNvPicPr>
            <a:picLocks noChangeAspect="1"/>
          </p:cNvPicPr>
          <p:nvPr/>
        </p:nvPicPr>
        <p:blipFill>
          <a:blip r:embed="rId12"/>
          <a:stretch>
            <a:fillRect/>
          </a:stretch>
        </p:blipFill>
        <p:spPr>
          <a:xfrm>
            <a:off x="3600011" y="3919993"/>
            <a:ext cx="5472609" cy="2375557"/>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76</a:t>
            </a:fld>
            <a:endParaRPr lang="en-US" altLang="zh-CN"/>
          </a:p>
        </p:txBody>
      </p:sp>
      <p:sp>
        <p:nvSpPr>
          <p:cNvPr id="6" name="内容占位符 5"/>
          <p:cNvSpPr>
            <a:spLocks noGrp="1"/>
          </p:cNvSpPr>
          <p:nvPr>
            <p:ph sz="half" idx="1"/>
          </p:nvPr>
        </p:nvSpPr>
        <p:spPr>
          <a:xfrm>
            <a:off x="426368" y="1484784"/>
            <a:ext cx="8291264" cy="1800199"/>
          </a:xfrm>
        </p:spPr>
        <p:txBody>
          <a:bodyPr/>
          <a:lstStyle/>
          <a:p>
            <a:r>
              <a:rPr lang="en-US" altLang="zh-CN" dirty="0">
                <a:latin typeface="Times New Roman" panose="02020603050405020304" pitchFamily="18" charset="0"/>
                <a:cs typeface="Times New Roman" panose="02020603050405020304" pitchFamily="18" charset="0"/>
              </a:rPr>
              <a:t>TD(λ)</a:t>
            </a:r>
            <a:r>
              <a:rPr lang="zh-CN" altLang="en-US" dirty="0"/>
              <a:t>前向视角的解释：假设一个人坐在状态流上拿着望远镜看向前方，前方是那些将来的状态。当估计当前状态的值函数时，从</a:t>
            </a:r>
            <a:r>
              <a:rPr lang="en-US" altLang="zh-CN" dirty="0">
                <a:latin typeface="Times New Roman" panose="02020603050405020304" pitchFamily="18" charset="0"/>
                <a:cs typeface="Times New Roman" panose="02020603050405020304" pitchFamily="18" charset="0"/>
              </a:rPr>
              <a:t>TD(λ)</a:t>
            </a:r>
            <a:r>
              <a:rPr lang="zh-CN" altLang="en-US" dirty="0"/>
              <a:t>的定义中可以看到，它需要用到将来时刻的值函数。</a:t>
            </a:r>
          </a:p>
        </p:txBody>
      </p:sp>
      <p:pic>
        <p:nvPicPr>
          <p:cNvPr id="12" name="图片 11"/>
          <p:cNvPicPr>
            <a:picLocks noChangeAspect="1"/>
          </p:cNvPicPr>
          <p:nvPr/>
        </p:nvPicPr>
        <p:blipFill>
          <a:blip r:embed="rId3"/>
          <a:stretch>
            <a:fillRect/>
          </a:stretch>
        </p:blipFill>
        <p:spPr>
          <a:xfrm>
            <a:off x="1043608" y="5697991"/>
            <a:ext cx="3095625" cy="457200"/>
          </a:xfrm>
          <a:prstGeom prst="rect">
            <a:avLst/>
          </a:prstGeom>
        </p:spPr>
      </p:pic>
      <p:pic>
        <p:nvPicPr>
          <p:cNvPr id="52" name="图片 51"/>
          <p:cNvPicPr>
            <a:picLocks noChangeAspect="1"/>
          </p:cNvPicPr>
          <p:nvPr/>
        </p:nvPicPr>
        <p:blipFill>
          <a:blip r:embed="rId4"/>
          <a:stretch>
            <a:fillRect/>
          </a:stretch>
        </p:blipFill>
        <p:spPr>
          <a:xfrm>
            <a:off x="4572000" y="5597979"/>
            <a:ext cx="2486025" cy="657225"/>
          </a:xfrm>
          <a:prstGeom prst="rect">
            <a:avLst/>
          </a:prstGeom>
        </p:spPr>
      </p:pic>
      <p:pic>
        <p:nvPicPr>
          <p:cNvPr id="54" name="图片 53"/>
          <p:cNvPicPr>
            <a:picLocks noChangeAspect="1"/>
          </p:cNvPicPr>
          <p:nvPr/>
        </p:nvPicPr>
        <p:blipFill>
          <a:blip r:embed="rId5"/>
          <a:stretch>
            <a:fillRect/>
          </a:stretch>
        </p:blipFill>
        <p:spPr>
          <a:xfrm>
            <a:off x="1043608" y="3228686"/>
            <a:ext cx="7422895" cy="2318720"/>
          </a:xfrm>
          <a:prstGeom prst="rect">
            <a:avLst/>
          </a:prstGeom>
        </p:spPr>
      </p:pic>
      <p:sp>
        <p:nvSpPr>
          <p:cNvPr id="7" name="文本框 6"/>
          <p:cNvSpPr txBox="1"/>
          <p:nvPr/>
        </p:nvSpPr>
        <p:spPr>
          <a:xfrm>
            <a:off x="1043608" y="6333200"/>
            <a:ext cx="4512774" cy="523220"/>
          </a:xfrm>
          <a:prstGeom prst="rect">
            <a:avLst/>
          </a:prstGeom>
          <a:noFill/>
        </p:spPr>
        <p:txBody>
          <a:bodyPr wrap="none" rtlCol="0">
            <a:spAutoFit/>
          </a:bodyPr>
          <a:lstStyle/>
          <a:p>
            <a:r>
              <a:rPr lang="zh-CN" altLang="en-US" dirty="0"/>
              <a:t>需要等到试验结束才能计算</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适合度轨迹</a:t>
            </a:r>
            <a:r>
              <a:rPr lang="en-US" altLang="zh-CN" dirty="0"/>
              <a:t>/</a:t>
            </a:r>
            <a:r>
              <a:rPr lang="zh-CN" altLang="en-US" dirty="0"/>
              <a:t>资格迹（</a:t>
            </a:r>
            <a:r>
              <a:rPr lang="en-US" altLang="zh-CN" b="1" dirty="0"/>
              <a:t>Eligibility Traces</a:t>
            </a:r>
            <a:r>
              <a:rPr lang="zh-CN" altLang="en-US" dirty="0"/>
              <a:t>）</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844824"/>
                <a:ext cx="8363272" cy="4281339"/>
              </a:xfrm>
            </p:spPr>
            <p:txBody>
              <a:bodyPr/>
              <a:lstStyle/>
              <a:p>
                <a:r>
                  <a:rPr lang="zh-CN" altLang="en-US" dirty="0">
                    <a:solidFill>
                      <a:srgbClr val="FF0000"/>
                    </a:solidFill>
                  </a:rPr>
                  <a:t>跟踪上次访问特定状态的轨迹</a:t>
                </a:r>
                <a:r>
                  <a:rPr lang="zh-CN" altLang="en-US" dirty="0"/>
                  <a:t>，然后将当前回报分配给最近访问的状态，长时间没有被访问的状态则没有资格获得当前回报</a:t>
                </a:r>
                <a:endParaRPr lang="en-US" altLang="zh-CN" dirty="0"/>
              </a:p>
              <a:p>
                <a:r>
                  <a:rPr lang="zh-CN" altLang="en-US" dirty="0"/>
                  <a:t>更新资格轨如下： </a:t>
                </a:r>
                <a:r>
                  <a:rPr lang="en-US" altLang="zh-CN" dirty="0"/>
                  <a:t>(</a:t>
                </a:r>
                <a:r>
                  <a:rPr lang="zh-CN" altLang="en-US" dirty="0"/>
                  <a:t>后向观点</a:t>
                </a:r>
                <a:r>
                  <a:rPr lang="en-US" altLang="zh-CN" dirty="0"/>
                  <a:t>)</a:t>
                </a: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zh-CN" altLang="en-US" b="0" i="1" smtClean="0">
                                  <a:latin typeface="Cambria Math" panose="02040503050406030204" pitchFamily="18" charset="0"/>
                                </a:rPr>
                                <m:t>𝛾𝜆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e>
                            <m:e>
                              <m:r>
                                <a:rPr lang="zh-CN" altLang="en-US" i="1">
                                  <a:latin typeface="Cambria Math" panose="02040503050406030204" pitchFamily="18" charset="0"/>
                                </a:rPr>
                                <m:t>𝛾𝜆</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r>
                                    <a:rPr lang="en-US" altLang="zh-CN" i="1">
                                      <a:latin typeface="Cambria Math" panose="02040503050406030204" pitchFamily="18" charset="0"/>
                                    </a:rPr>
                                    <m:t>−1</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 </m:t>
                              </m:r>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zh-CN" altLang="en-US" i="1" smtClean="0">
                              <a:solidFill>
                                <a:srgbClr val="FF0000"/>
                              </a:solidFill>
                              <a:latin typeface="Cambria Math" panose="02040503050406030204" pitchFamily="18" charset="0"/>
                            </a:rPr>
                            <m:t>𝛿</m:t>
                          </m:r>
                        </m:e>
                        <m:sub>
                          <m:r>
                            <a:rPr lang="en-US" altLang="zh-CN" b="0" i="1" smtClean="0">
                              <a:solidFill>
                                <a:srgbClr val="FF0000"/>
                              </a:solidFill>
                              <a:latin typeface="Cambria Math" panose="02040503050406030204" pitchFamily="18" charset="0"/>
                            </a:rPr>
                            <m:t>𝑡</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𝑟</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r>
                        <a:rPr lang="zh-CN" altLang="en-US" b="0" i="1" smtClean="0">
                          <a:solidFill>
                            <a:srgbClr val="FF0000"/>
                          </a:solidFill>
                          <a:latin typeface="Cambria Math" panose="02040503050406030204" pitchFamily="18" charset="0"/>
                        </a:rPr>
                        <m:t>𝛾</m:t>
                      </m:r>
                      <m:r>
                        <a:rPr lang="en-US" altLang="zh-CN" b="0" i="1" smtClean="0">
                          <a:solidFill>
                            <a:srgbClr val="FF0000"/>
                          </a:solidFill>
                          <a:latin typeface="Cambria Math" panose="02040503050406030204" pitchFamily="18" charset="0"/>
                        </a:rPr>
                        <m:t>𝑉</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e>
                      </m:d>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𝑠</m:t>
                              </m:r>
                            </m:e>
                            <m:sub>
                              <m:r>
                                <a:rPr lang="en-US" altLang="zh-CN" b="0" i="1" smtClean="0">
                                  <a:solidFill>
                                    <a:srgbClr val="FF0000"/>
                                  </a:solidFill>
                                  <a:latin typeface="Cambria Math" panose="02040503050406030204" pitchFamily="18" charset="0"/>
                                </a:rPr>
                                <m:t>𝑡</m:t>
                              </m:r>
                            </m:sub>
                          </m:sSub>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844824"/>
                <a:ext cx="8363272" cy="4281339"/>
              </a:xfrm>
              <a:blipFill>
                <a:blip r:embed="rId2"/>
                <a:stretch>
                  <a:fillRect l="-1312" t="-1567" r="-1385"/>
                </a:stretch>
              </a:blipFill>
            </p:spPr>
            <p:txBody>
              <a:bodyPr/>
              <a:lstStyle/>
              <a:p>
                <a:r>
                  <a:rPr lang="zh-CN" altLang="en-US">
                    <a:noFill/>
                  </a:rPr>
                  <a:t> </a:t>
                </a:r>
              </a:p>
            </p:txBody>
          </p:sp>
        </mc:Fallback>
      </mc:AlternateContent>
      <p:sp>
        <p:nvSpPr>
          <p:cNvPr id="7" name="文本框 6"/>
          <p:cNvSpPr txBox="1"/>
          <p:nvPr/>
        </p:nvSpPr>
        <p:spPr>
          <a:xfrm>
            <a:off x="191145" y="5833130"/>
            <a:ext cx="6316153" cy="523220"/>
          </a:xfrm>
          <a:prstGeom prst="rect">
            <a:avLst/>
          </a:prstGeom>
          <a:noFill/>
        </p:spPr>
        <p:txBody>
          <a:bodyPr wrap="none" rtlCol="0">
            <a:spAutoFit/>
          </a:bodyPr>
          <a:lstStyle/>
          <a:p>
            <a:r>
              <a:rPr lang="zh-CN" altLang="en-US" dirty="0"/>
              <a:t>可以证明前向观点和后向观点的等价性</a:t>
            </a:r>
          </a:p>
        </p:txBody>
      </p:sp>
      <p:sp>
        <p:nvSpPr>
          <p:cNvPr id="8" name="文本框 7"/>
          <p:cNvSpPr txBox="1"/>
          <p:nvPr/>
        </p:nvSpPr>
        <p:spPr>
          <a:xfrm>
            <a:off x="226488" y="6260389"/>
            <a:ext cx="8674939" cy="400110"/>
          </a:xfrm>
          <a:prstGeom prst="rect">
            <a:avLst/>
          </a:prstGeom>
          <a:noFill/>
        </p:spPr>
        <p:txBody>
          <a:bodyPr wrap="none" rtlCol="0">
            <a:spAutoFit/>
          </a:bodyPr>
          <a:lstStyle/>
          <a:p>
            <a:r>
              <a:rPr lang="en-US" altLang="zh-CN" sz="2000" dirty="0"/>
              <a:t>Richard S. Sutton Reinforcement Learning-An Introduction, MIT press, 1998.</a:t>
            </a:r>
            <a:endParaRPr lang="zh-CN" alt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78</a:t>
            </a:fld>
            <a:endParaRPr lang="en-US" altLang="zh-CN"/>
          </a:p>
        </p:txBody>
      </p:sp>
      <p:sp>
        <p:nvSpPr>
          <p:cNvPr id="6" name="内容占位符 5"/>
          <p:cNvSpPr>
            <a:spLocks noGrp="1"/>
          </p:cNvSpPr>
          <p:nvPr>
            <p:ph sz="half" idx="1"/>
          </p:nvPr>
        </p:nvSpPr>
        <p:spPr>
          <a:xfrm>
            <a:off x="251520" y="1628800"/>
            <a:ext cx="8568952" cy="1440160"/>
          </a:xfrm>
        </p:spPr>
        <p:txBody>
          <a:bodyPr/>
          <a:lstStyle/>
          <a:p>
            <a:r>
              <a:rPr lang="en-US" altLang="zh-CN" dirty="0">
                <a:latin typeface="Times New Roman" panose="02020603050405020304" pitchFamily="18" charset="0"/>
                <a:cs typeface="Times New Roman" panose="02020603050405020304" pitchFamily="18" charset="0"/>
              </a:rPr>
              <a:t>TD(λ)</a:t>
            </a:r>
            <a:r>
              <a:rPr lang="zh-CN" altLang="en-US" dirty="0">
                <a:latin typeface="Times New Roman" panose="02020603050405020304" pitchFamily="18" charset="0"/>
                <a:cs typeface="Times New Roman" panose="02020603050405020304" pitchFamily="18" charset="0"/>
              </a:rPr>
              <a:t>的后向视角解释：已经经历过的状态处的值函数需要利用当前时刻的</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偏差进行更新。过往的每个状态值函数更新的大小应该跟距离当前状态的步数有关</a:t>
            </a:r>
          </a:p>
        </p:txBody>
      </p:sp>
      <p:pic>
        <p:nvPicPr>
          <p:cNvPr id="9" name="图片 8"/>
          <p:cNvPicPr>
            <a:picLocks noChangeAspect="1"/>
          </p:cNvPicPr>
          <p:nvPr/>
        </p:nvPicPr>
        <p:blipFill>
          <a:blip r:embed="rId3"/>
          <a:stretch>
            <a:fillRect/>
          </a:stretch>
        </p:blipFill>
        <p:spPr>
          <a:xfrm>
            <a:off x="2195736" y="3076810"/>
            <a:ext cx="6136571" cy="2672146"/>
          </a:xfrm>
          <a:prstGeom prst="rect">
            <a:avLst/>
          </a:prstGeom>
        </p:spPr>
      </p:pic>
      <p:sp>
        <p:nvSpPr>
          <p:cNvPr id="7" name="文本框 6"/>
          <p:cNvSpPr txBox="1"/>
          <p:nvPr/>
        </p:nvSpPr>
        <p:spPr>
          <a:xfrm>
            <a:off x="2590591" y="5894964"/>
            <a:ext cx="3890809" cy="523220"/>
          </a:xfrm>
          <a:prstGeom prst="rect">
            <a:avLst/>
          </a:prstGeom>
          <a:noFill/>
        </p:spPr>
        <p:txBody>
          <a:bodyPr wrap="none" rtlCol="0">
            <a:spAutoFit/>
          </a:bodyPr>
          <a:lstStyle/>
          <a:p>
            <a:r>
              <a:rPr lang="zh-CN" altLang="en-US" dirty="0"/>
              <a:t>适合度轨迹</a:t>
            </a:r>
            <a:r>
              <a:rPr lang="en-US" altLang="zh-CN" dirty="0"/>
              <a:t>/</a:t>
            </a:r>
            <a:r>
              <a:rPr lang="zh-CN" altLang="en-US" dirty="0"/>
              <a:t>资格迹方法</a:t>
            </a:r>
          </a:p>
        </p:txBody>
      </p:sp>
    </p:spTree>
    <p:extLst>
      <p:ext uri="{BB962C8B-B14F-4D97-AF65-F5344CB8AC3E}">
        <p14:creationId xmlns:p14="http://schemas.microsoft.com/office/powerpoint/2010/main" val="1844189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时序差分学习</a:t>
                </a:r>
                <a:r>
                  <a:rPr lang="en-US" altLang="zh-CN" dirty="0"/>
                  <a:t>TD(</a:t>
                </a:r>
                <a14:m>
                  <m:oMath xmlns:m="http://schemas.openxmlformats.org/officeDocument/2006/math">
                    <m:r>
                      <a:rPr lang="zh-CN" altLang="en-US" i="1">
                        <a:latin typeface="Cambria Math" panose="02040503050406030204" pitchFamily="18" charset="0"/>
                      </a:rPr>
                      <m:t>𝜆</m:t>
                    </m:r>
                  </m:oMath>
                </a14:m>
                <a:r>
                  <a:rPr lang="en-US" altLang="zh-CN" dirty="0"/>
                  <a:t>)</a:t>
                </a:r>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0">
                <a:blip r:embed="rId2"/>
                <a:stretch>
                  <a:fillRect b="-1604"/>
                </a:stretch>
              </a:blipFill>
            </p:spPr>
            <p:txBody>
              <a:bodyPr/>
              <a:lstStyle/>
              <a:p>
                <a:r>
                  <a:rPr lang="zh-CN" altLang="en-US">
                    <a:noFill/>
                  </a:rPr>
                  <a:t> </a:t>
                </a:r>
                <a:endParaRPr lang="zh-CN" altLang="en-US">
                  <a:noFill/>
                </a:endParaRPr>
              </a:p>
            </p:txBody>
          </p:sp>
        </mc:Fallback>
      </mc:AlternateContent>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79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84784"/>
                <a:ext cx="8229600" cy="4281339"/>
              </a:xfrm>
            </p:spPr>
            <p:txBody>
              <a:bodyPr/>
              <a:lstStyle/>
              <a:p>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为任意值（随机数）</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初始化</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为任意值，</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=0</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3  repeat</a:t>
                </a:r>
              </a:p>
              <a:p>
                <a:r>
                  <a:rPr lang="en-US" altLang="zh-CN" sz="2400" dirty="0">
                    <a:latin typeface="Times New Roman" panose="02020603050405020304" pitchFamily="18" charset="0"/>
                    <a:cs typeface="Times New Roman" panose="02020603050405020304" pitchFamily="18" charset="0"/>
                  </a:rPr>
                  <a:t>4    </a:t>
                </a:r>
                <a:r>
                  <a:rPr lang="zh-CN" altLang="en-US" sz="2400" dirty="0">
                    <a:latin typeface="Times New Roman" panose="02020603050405020304" pitchFamily="18" charset="0"/>
                    <a:cs typeface="Times New Roman" panose="02020603050405020304" pitchFamily="18" charset="0"/>
                  </a:rPr>
                  <a:t>根据策略</a:t>
                </a:r>
                <a14:m>
                  <m:oMath xmlns:m="http://schemas.openxmlformats.org/officeDocument/2006/math">
                    <m:r>
                      <a:rPr lang="zh-CN" altLang="en-US" sz="2400" i="1" smtClean="0">
                        <a:latin typeface="Cambria Math" panose="02040503050406030204" pitchFamily="18" charset="0"/>
                      </a:rPr>
                      <m:t>𝜋</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latin typeface="Times New Roman" panose="02020603050405020304" pitchFamily="18" charset="0"/>
                    <a:cs typeface="Times New Roman" panose="02020603050405020304" pitchFamily="18" charset="0"/>
                  </a:rPr>
                  <a:t>选择行为</a:t>
                </a:r>
                <a14:m>
                  <m:oMath xmlns:m="http://schemas.openxmlformats.org/officeDocument/2006/math">
                    <m:r>
                      <a:rPr lang="en-US" altLang="zh-CN" sz="2400" b="0" i="1" dirty="0" smtClean="0">
                        <a:latin typeface="Cambria Math" panose="02040503050406030204" pitchFamily="18" charset="0"/>
                      </a:rPr>
                      <m:t>𝑎</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5    </a:t>
                </a:r>
                <a:r>
                  <a:rPr lang="zh-CN" altLang="en-US" sz="2400" dirty="0">
                    <a:latin typeface="Times New Roman" panose="02020603050405020304" pitchFamily="18" charset="0"/>
                    <a:cs typeface="Times New Roman" panose="02020603050405020304" pitchFamily="18" charset="0"/>
                  </a:rPr>
                  <a:t>执行行为</a:t>
                </a:r>
                <a14:m>
                  <m:oMath xmlns:m="http://schemas.openxmlformats.org/officeDocument/2006/math">
                    <m:r>
                      <a:rPr lang="en-US" altLang="zh-CN" sz="2400" b="0" i="1" smtClean="0">
                        <a:latin typeface="Cambria Math" panose="02040503050406030204" pitchFamily="18" charset="0"/>
                      </a:rPr>
                      <m:t>𝑎</m:t>
                    </m:r>
                  </m:oMath>
                </a14:m>
                <a:r>
                  <a:rPr lang="zh-CN" altLang="en-US" sz="2400" dirty="0">
                    <a:latin typeface="Times New Roman" panose="02020603050405020304" pitchFamily="18" charset="0"/>
                    <a:cs typeface="Times New Roman" panose="02020603050405020304" pitchFamily="18" charset="0"/>
                  </a:rPr>
                  <a:t>，观测回报并转到下一状态</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6    </a:t>
                </a:r>
                <a:r>
                  <a:rPr lang="zh-CN" altLang="en-US" sz="2400" dirty="0">
                    <a:latin typeface="Times New Roman" panose="02020603050405020304" pitchFamily="18" charset="0"/>
                    <a:cs typeface="Times New Roman" panose="02020603050405020304" pitchFamily="18" charset="0"/>
                  </a:rPr>
                  <a:t>计算</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误差，</a:t>
                </a:r>
                <a14:m>
                  <m:oMath xmlns:m="http://schemas.openxmlformats.org/officeDocument/2006/math">
                    <m:r>
                      <a:rPr lang="zh-CN" altLang="en-US" sz="2400" i="1" smtClean="0">
                        <a:latin typeface="Cambria Math" panose="02040503050406030204" pitchFamily="18" charset="0"/>
                      </a:rPr>
                      <m:t>𝛿</m:t>
                    </m:r>
                    <m:r>
                      <a:rPr lang="en-US" altLang="zh-CN" sz="2400" i="1">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m:t>
                    </m:r>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i="1"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7    </a:t>
                </a:r>
                <a:r>
                  <a:rPr lang="zh-CN" altLang="en-US" sz="2400" dirty="0">
                    <a:latin typeface="Times New Roman" panose="02020603050405020304" pitchFamily="18" charset="0"/>
                    <a:cs typeface="Times New Roman" panose="02020603050405020304" pitchFamily="18" charset="0"/>
                  </a:rPr>
                  <a:t>计算</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+1</m:t>
                    </m:r>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8     repeat</a:t>
                </a:r>
              </a:p>
              <a:p>
                <a:r>
                  <a:rPr lang="en-US" altLang="zh-CN" sz="24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𝛼𝛿</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oMath>
                </a14:m>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10      </a:t>
                </a:r>
                <a14:m>
                  <m:oMath xmlns:m="http://schemas.openxmlformats.org/officeDocument/2006/math">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𝛾𝜆</m:t>
                    </m:r>
                    <m:r>
                      <a:rPr lang="en-US" altLang="zh-CN" sz="2400" b="0" i="1" smtClean="0">
                        <a:latin typeface="Cambria Math" panose="02040503050406030204" pitchFamily="18" charset="0"/>
                      </a:rPr>
                      <m:t>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11    until </a:t>
                </a:r>
                <a:r>
                  <a:rPr lang="zh-CN" altLang="en-US" sz="2400" dirty="0">
                    <a:latin typeface="Times New Roman" panose="02020603050405020304" pitchFamily="18" charset="0"/>
                    <a:cs typeface="Times New Roman" panose="02020603050405020304" pitchFamily="18" charset="0"/>
                  </a:rPr>
                  <a:t>所有状态更新，并设</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oMath>
                </a14:m>
                <a:endParaRPr lang="en-US" altLang="zh-CN" sz="2400" b="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12  until </a:t>
                </a:r>
                <a:r>
                  <a:rPr lang="zh-CN" altLang="en-US" sz="2400" dirty="0">
                    <a:latin typeface="Times New Roman" panose="02020603050405020304" pitchFamily="18" charset="0"/>
                    <a:cs typeface="Times New Roman" panose="02020603050405020304" pitchFamily="18" charset="0"/>
                  </a:rPr>
                  <a:t>完成特定步数或者</a:t>
                </a:r>
                <a14:m>
                  <m:oMath xmlns:m="http://schemas.openxmlformats.org/officeDocument/2006/math">
                    <m:r>
                      <a:rPr lang="en-US" altLang="zh-CN" sz="2400" b="0" i="1" smtClean="0">
                        <a:latin typeface="Cambria Math" panose="02040503050406030204" pitchFamily="18" charset="0"/>
                      </a:rPr>
                      <m:t>𝑠</m:t>
                    </m:r>
                    <m:r>
                      <a:rPr lang="zh-CN" altLang="en-US" sz="2400" i="1">
                        <a:latin typeface="Cambria Math" panose="02040503050406030204" pitchFamily="18" charset="0"/>
                      </a:rPr>
                      <m:t>到达</m:t>
                    </m:r>
                  </m:oMath>
                </a14:m>
                <a:r>
                  <a:rPr lang="zh-CN" altLang="en-US" sz="2400" dirty="0">
                    <a:latin typeface="Times New Roman" panose="02020603050405020304" pitchFamily="18" charset="0"/>
                    <a:cs typeface="Times New Roman" panose="02020603050405020304" pitchFamily="18" charset="0"/>
                  </a:rPr>
                  <a:t>终止状态</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84784"/>
                <a:ext cx="8229600" cy="4281339"/>
              </a:xfrm>
              <a:blipFill rotWithShape="0">
                <a:blip r:embed="rId3"/>
                <a:stretch>
                  <a:fillRect l="-963" t="-1567" b="-2692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a:t>
            </a:fld>
            <a:endParaRPr lang="en-US" altLang="zh-CN"/>
          </a:p>
        </p:txBody>
      </p:sp>
      <p:pic>
        <p:nvPicPr>
          <p:cNvPr id="7" name="图片 6"/>
          <p:cNvPicPr>
            <a:picLocks noChangeAspect="1"/>
          </p:cNvPicPr>
          <p:nvPr/>
        </p:nvPicPr>
        <p:blipFill>
          <a:blip r:embed="rId3"/>
          <a:stretch>
            <a:fillRect/>
          </a:stretch>
        </p:blipFill>
        <p:spPr>
          <a:xfrm>
            <a:off x="1295637" y="1774094"/>
            <a:ext cx="6048672" cy="4176464"/>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2123728" y="5949280"/>
                <a:ext cx="3969356" cy="523220"/>
              </a:xfrm>
              <a:prstGeom prst="rect">
                <a:avLst/>
              </a:prstGeom>
              <a:noFill/>
            </p:spPr>
            <p:txBody>
              <a:bodyPr wrap="none" rtlCol="0">
                <a:spAutoFit/>
              </a:bodyPr>
              <a:lstStyle/>
              <a:p>
                <a:r>
                  <a:rPr lang="zh-CN" altLang="en-US" dirty="0"/>
                  <a:t>不同</a:t>
                </a:r>
                <a14:m>
                  <m:oMath xmlns:m="http://schemas.openxmlformats.org/officeDocument/2006/math">
                    <m:r>
                      <a:rPr lang="zh-CN" altLang="en-US" i="1" smtClean="0">
                        <a:latin typeface="Cambria Math" panose="02040503050406030204" pitchFamily="18" charset="0"/>
                      </a:rPr>
                      <m:t>𝝐</m:t>
                    </m:r>
                  </m:oMath>
                </a14:m>
                <a:r>
                  <a:rPr lang="zh-CN" altLang="en-US" dirty="0"/>
                  <a:t>值下的多臂赌徒机</a:t>
                </a:r>
              </a:p>
            </p:txBody>
          </p:sp>
        </mc:Choice>
        <mc:Fallback xmlns="">
          <p:sp>
            <p:nvSpPr>
              <p:cNvPr id="8" name="文本框 7"/>
              <p:cNvSpPr txBox="1">
                <a:spLocks noRot="1" noChangeAspect="1" noMove="1" noResize="1" noEditPoints="1" noAdjustHandles="1" noChangeArrowheads="1" noChangeShapeType="1" noTextEdit="1"/>
              </p:cNvSpPr>
              <p:nvPr/>
            </p:nvSpPr>
            <p:spPr>
              <a:xfrm>
                <a:off x="2123728" y="5949280"/>
                <a:ext cx="3969356" cy="523220"/>
              </a:xfrm>
              <a:prstGeom prst="rect">
                <a:avLst/>
              </a:prstGeom>
              <a:blipFill rotWithShape="0">
                <a:blip r:embed="rId4"/>
                <a:stretch>
                  <a:fillRect l="-3067" t="-16279" r="-2147" b="-27907"/>
                </a:stretch>
              </a:blipFill>
            </p:spPr>
            <p:txBody>
              <a:bodyPr/>
              <a:lstStyle/>
              <a:p>
                <a:r>
                  <a:rPr lang="zh-CN" altLang="en-US">
                    <a:noFill/>
                  </a:rPr>
                  <a:t> </a:t>
                </a:r>
                <a:endParaRPr lang="zh-CN" altLang="en-US">
                  <a:noFill/>
                </a:endParaRPr>
              </a:p>
            </p:txBody>
          </p:sp>
        </mc:Fallback>
      </mc:AlternateContent>
      <p:sp>
        <p:nvSpPr>
          <p:cNvPr id="9" name="标题 1"/>
          <p:cNvSpPr>
            <a:spLocks noGrp="1"/>
          </p:cNvSpPr>
          <p:nvPr>
            <p:ph type="title"/>
          </p:nvPr>
        </p:nvSpPr>
        <p:spPr>
          <a:xfrm>
            <a:off x="457200" y="557808"/>
            <a:ext cx="8229600" cy="1143000"/>
          </a:xfrm>
        </p:spPr>
        <p:txBody>
          <a:bodyPr/>
          <a:lstStyle/>
          <a:p>
            <a:r>
              <a:rPr lang="en-US" altLang="zh-CN" dirty="0"/>
              <a:t>N</a:t>
            </a:r>
            <a:r>
              <a:rPr lang="zh-CN" altLang="en-US" dirty="0"/>
              <a:t>臂赌博机问题</a:t>
            </a:r>
            <a:r>
              <a:rPr lang="en-US" altLang="zh-CN" dirty="0"/>
              <a:t>(</a:t>
            </a:r>
            <a:r>
              <a:rPr lang="en-US" altLang="zh-CN" dirty="0">
                <a:latin typeface="Times New Roman" panose="02020603050405020304" pitchFamily="18" charset="0"/>
                <a:cs typeface="Times New Roman" panose="02020603050405020304" pitchFamily="18" charset="0"/>
              </a:rPr>
              <a:t>The N-armed bandit) </a:t>
            </a:r>
            <a:endParaRPr lang="zh-CN" altLang="en-US" dirty="0"/>
          </a:p>
        </p:txBody>
      </p:sp>
    </p:spTree>
    <p:extLst>
      <p:ext uri="{BB962C8B-B14F-4D97-AF65-F5344CB8AC3E}">
        <p14:creationId xmlns:p14="http://schemas.microsoft.com/office/powerpoint/2010/main" val="1523020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dirty="0"/>
              <a:t>时序差分学习算法</a:t>
            </a:r>
            <a:r>
              <a:rPr lang="en-US" altLang="zh-CN" dirty="0"/>
              <a:t>TD(</a:t>
            </a:r>
            <a:r>
              <a:rPr lang="en-US" altLang="zh-CN" dirty="0">
                <a:sym typeface="Symbol" panose="05050102010706020507" pitchFamily="18" charset="2"/>
              </a:rPr>
              <a:t></a:t>
            </a:r>
            <a:r>
              <a:rPr lang="en-US" altLang="zh-CN" dirty="0"/>
              <a:t>)</a:t>
            </a:r>
            <a:r>
              <a:rPr lang="zh-CN" altLang="en-US" dirty="0"/>
              <a:t>收敛性</a:t>
            </a:r>
            <a:endParaRPr lang="en-US" altLang="zh-CN" sz="3500" dirty="0"/>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endParaRPr lang="zh-CN" altLang="en-US"/>
          </a:p>
        </p:txBody>
      </p:sp>
      <p:sp>
        <p:nvSpPr>
          <p:cNvPr id="6" name="日期占位符 3"/>
          <p:cNvSpPr>
            <a:spLocks noGrp="1"/>
          </p:cNvSpPr>
          <p:nvPr>
            <p:ph type="dt" sz="half" idx="15"/>
          </p:nvPr>
        </p:nvSpPr>
        <p:spPr/>
        <p:txBody>
          <a:bodyPr/>
          <a:lstStyle/>
          <a:p>
            <a:fld id="{D83E828B-8FB0-4BDB-99DB-151EF0192794}" type="datetime1">
              <a:rPr lang="zh-CN" altLang="en-US"/>
              <a:t>2020/12/1</a:t>
            </a:fld>
            <a:endParaRPr lang="en-US" altLang="zh-CN"/>
          </a:p>
        </p:txBody>
      </p:sp>
      <p:sp>
        <p:nvSpPr>
          <p:cNvPr id="8" name="灯片编号占位符 5"/>
          <p:cNvSpPr>
            <a:spLocks noGrp="1"/>
          </p:cNvSpPr>
          <p:nvPr>
            <p:ph type="sldNum" sz="quarter" idx="17"/>
          </p:nvPr>
        </p:nvSpPr>
        <p:spPr/>
        <p:txBody>
          <a:bodyPr/>
          <a:lstStyle/>
          <a:p>
            <a:fld id="{BAB37AA1-19A3-4B33-AC5E-21AF34AC7FBB}" type="slidenum">
              <a:rPr lang="zh-CN" altLang="en-US"/>
              <a:t>80</a:t>
            </a:fld>
            <a:endParaRPr lang="en-US" altLang="zh-CN"/>
          </a:p>
        </p:txBody>
      </p:sp>
      <p:sp>
        <p:nvSpPr>
          <p:cNvPr id="268291" name="Text Box 3"/>
          <p:cNvSpPr txBox="1">
            <a:spLocks noChangeArrowheads="1"/>
          </p:cNvSpPr>
          <p:nvPr/>
        </p:nvSpPr>
        <p:spPr bwMode="auto">
          <a:xfrm>
            <a:off x="251521" y="2106924"/>
            <a:ext cx="87849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dirty="0">
                <a:latin typeface="Times New Roman" panose="02020603050405020304" pitchFamily="18" charset="0"/>
              </a:rPr>
              <a:t>Theorem:  </a:t>
            </a:r>
            <a:r>
              <a:rPr lang="en-US" altLang="zh-CN" dirty="0">
                <a:solidFill>
                  <a:srgbClr val="006600"/>
                </a:solidFill>
                <a:latin typeface="Times New Roman" panose="02020603050405020304" pitchFamily="18" charset="0"/>
              </a:rPr>
              <a:t>Converges </a:t>
            </a:r>
            <a:r>
              <a:rPr lang="en-US" altLang="zh-CN" dirty="0" err="1">
                <a:solidFill>
                  <a:srgbClr val="006600"/>
                </a:solidFill>
                <a:latin typeface="Times New Roman" panose="02020603050405020304" pitchFamily="18" charset="0"/>
              </a:rPr>
              <a:t>w.p</a:t>
            </a:r>
            <a:r>
              <a:rPr lang="en-US" altLang="zh-CN" dirty="0">
                <a:solidFill>
                  <a:srgbClr val="006600"/>
                </a:solidFill>
                <a:latin typeface="Times New Roman" panose="02020603050405020304" pitchFamily="18" charset="0"/>
              </a:rPr>
              <a:t>. 1</a:t>
            </a:r>
            <a:r>
              <a:rPr lang="en-US" altLang="zh-CN" dirty="0">
                <a:latin typeface="Times New Roman" panose="02020603050405020304" pitchFamily="18" charset="0"/>
              </a:rPr>
              <a:t> under certain boundaries conditions. Decrease </a:t>
            </a:r>
            <a:r>
              <a:rPr lang="en-US" altLang="zh-CN" dirty="0">
                <a:latin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sym typeface="Symbol" panose="05050102010706020507" pitchFamily="18" charset="2"/>
              </a:rPr>
              <a:t>i</a:t>
            </a:r>
            <a:r>
              <a:rPr lang="en-US" altLang="zh-CN" dirty="0">
                <a:latin typeface="Times New Roman" panose="02020603050405020304" pitchFamily="18" charset="0"/>
                <a:sym typeface="Symbol" panose="05050102010706020507" pitchFamily="18" charset="2"/>
              </a:rPr>
              <a:t>(t)  </a:t>
            </a:r>
            <a:r>
              <a:rPr lang="en-US" altLang="zh-CN" dirty="0" err="1">
                <a:latin typeface="Times New Roman" panose="02020603050405020304" pitchFamily="18" charset="0"/>
                <a:sym typeface="Symbol" panose="05050102010706020507" pitchFamily="18" charset="2"/>
              </a:rPr>
              <a:t>s.t.</a:t>
            </a:r>
            <a:r>
              <a:rPr lang="en-US" altLang="zh-CN" dirty="0">
                <a:latin typeface="Times New Roman" panose="02020603050405020304" pitchFamily="18" charset="0"/>
                <a:sym typeface="Symbol" panose="05050102010706020507" pitchFamily="18" charset="2"/>
              </a:rPr>
              <a:t> </a:t>
            </a:r>
            <a:endParaRPr lang="en-US" altLang="zh-CN" baseline="-25000" dirty="0">
              <a:latin typeface="Times New Roman" panose="02020603050405020304" pitchFamily="18" charset="0"/>
            </a:endParaRPr>
          </a:p>
        </p:txBody>
      </p:sp>
      <p:sp>
        <p:nvSpPr>
          <p:cNvPr id="268293" name="Text Box 5"/>
          <p:cNvSpPr txBox="1">
            <a:spLocks noChangeArrowheads="1"/>
          </p:cNvSpPr>
          <p:nvPr/>
        </p:nvSpPr>
        <p:spPr bwMode="auto">
          <a:xfrm>
            <a:off x="187661" y="5105105"/>
            <a:ext cx="715664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400" dirty="0">
                <a:latin typeface="Times New Roman" panose="02020603050405020304" pitchFamily="18" charset="0"/>
              </a:rPr>
              <a:t>In practice, often a fixed </a:t>
            </a:r>
            <a:r>
              <a:rPr lang="en-US" altLang="zh-CN" sz="2400" dirty="0">
                <a:latin typeface="Times New Roman" panose="02020603050405020304" pitchFamily="18" charset="0"/>
                <a:sym typeface="Symbol" panose="05050102010706020507" pitchFamily="18" charset="2"/>
              </a:rPr>
              <a:t> is used for all </a:t>
            </a:r>
            <a:r>
              <a:rPr lang="en-US" altLang="zh-CN" sz="2400" dirty="0" err="1">
                <a:latin typeface="Times New Roman" panose="02020603050405020304" pitchFamily="18" charset="0"/>
                <a:sym typeface="Symbol" panose="05050102010706020507" pitchFamily="18" charset="2"/>
              </a:rPr>
              <a:t>i</a:t>
            </a:r>
            <a:r>
              <a:rPr lang="en-US" altLang="zh-CN" sz="2400" dirty="0">
                <a:latin typeface="Times New Roman" panose="02020603050405020304" pitchFamily="18" charset="0"/>
                <a:sym typeface="Symbol" panose="05050102010706020507" pitchFamily="18" charset="2"/>
              </a:rPr>
              <a:t> and t.</a:t>
            </a:r>
            <a:endParaRPr lang="en-US" altLang="zh-CN" sz="2400" dirty="0">
              <a:latin typeface="Times New Roman" panose="02020603050405020304" pitchFamily="18" charset="0"/>
            </a:endParaRPr>
          </a:p>
        </p:txBody>
      </p:sp>
      <p:sp>
        <p:nvSpPr>
          <p:cNvPr id="5" name="文本框 4"/>
          <p:cNvSpPr txBox="1"/>
          <p:nvPr/>
        </p:nvSpPr>
        <p:spPr>
          <a:xfrm>
            <a:off x="132484" y="5813671"/>
            <a:ext cx="8367996" cy="707886"/>
          </a:xfrm>
          <a:prstGeom prst="rect">
            <a:avLst/>
          </a:prstGeom>
          <a:noFill/>
        </p:spPr>
        <p:txBody>
          <a:bodyPr wrap="none" rtlCol="0">
            <a:spAutoFit/>
          </a:bodyPr>
          <a:lstStyle/>
          <a:p>
            <a:r>
              <a:rPr lang="en-US" altLang="zh-CN" sz="2000" dirty="0"/>
              <a:t>Michael Jordan et. al. On the Convergence of Stochastic Iterative Dynamic</a:t>
            </a:r>
          </a:p>
          <a:p>
            <a:r>
              <a:rPr lang="en-US" altLang="zh-CN" sz="2000" dirty="0"/>
              <a:t>Programming Algorithms. Neural Computation,1994</a:t>
            </a:r>
            <a:endParaRPr lang="zh-CN" altLang="en-US" sz="2000" dirty="0"/>
          </a:p>
        </p:txBody>
      </p:sp>
      <p:sp>
        <p:nvSpPr>
          <p:cNvPr id="7" name="文本框 6"/>
          <p:cNvSpPr txBox="1"/>
          <p:nvPr/>
        </p:nvSpPr>
        <p:spPr>
          <a:xfrm>
            <a:off x="140554" y="1583704"/>
            <a:ext cx="3430747" cy="523220"/>
          </a:xfrm>
          <a:prstGeom prst="rect">
            <a:avLst/>
          </a:prstGeom>
          <a:noFill/>
        </p:spPr>
        <p:txBody>
          <a:bodyPr wrap="none" rtlCol="0">
            <a:spAutoFit/>
          </a:bodyPr>
          <a:lstStyle/>
          <a:p>
            <a:r>
              <a:rPr lang="zh-CN" altLang="en-US" dirty="0"/>
              <a:t>基础：随机逼近定理</a:t>
            </a:r>
          </a:p>
        </p:txBody>
      </p:sp>
      <mc:AlternateContent xmlns:mc="http://schemas.openxmlformats.org/markup-compatibility/2006" xmlns:a14="http://schemas.microsoft.com/office/drawing/2010/main">
        <mc:Choice Requires="a14">
          <p:sp>
            <p:nvSpPr>
              <p:cNvPr id="2" name="文本框 1"/>
              <p:cNvSpPr txBox="1"/>
              <p:nvPr/>
            </p:nvSpPr>
            <p:spPr>
              <a:xfrm>
                <a:off x="3131840" y="3112987"/>
                <a:ext cx="2123466" cy="18842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sz="2400" i="1" smtClean="0">
                              <a:latin typeface="Cambria Math" panose="02040503050406030204" pitchFamily="18" charset="0"/>
                            </a:rPr>
                          </m:ctrlPr>
                        </m:naryPr>
                        <m:sub>
                          <m:r>
                            <m:rPr>
                              <m:brk m:alnAt="7"/>
                            </m:rPr>
                            <a:rPr lang="en-US" altLang="zh-CN" sz="2400" b="1" i="1" smtClean="0">
                              <a:latin typeface="Cambria Math" panose="02040503050406030204" pitchFamily="18" charset="0"/>
                            </a:rPr>
                            <m:t>𝒕</m:t>
                          </m:r>
                        </m:sub>
                        <m:sup/>
                        <m:e>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𝜶</m:t>
                              </m:r>
                            </m:e>
                            <m:sub>
                              <m:r>
                                <a:rPr lang="en-US" altLang="zh-CN" sz="2400" b="1" i="1" smtClean="0">
                                  <a:latin typeface="Cambria Math" panose="02040503050406030204" pitchFamily="18" charset="0"/>
                                </a:rPr>
                                <m:t>𝒊</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e>
                      </m:nary>
                    </m:oMath>
                  </m:oMathPara>
                </a14:m>
                <a:endParaRPr lang="en-US" altLang="zh-CN" sz="2400" dirty="0"/>
              </a:p>
              <a:p>
                <a:pPr/>
                <a14:m>
                  <m:oMathPara xmlns:m="http://schemas.openxmlformats.org/officeDocument/2006/math">
                    <m:oMathParaPr>
                      <m:jc m:val="centerGroup"/>
                    </m:oMathParaPr>
                    <m:oMath xmlns:m="http://schemas.openxmlformats.org/officeDocument/2006/math">
                      <m:nary>
                        <m:naryPr>
                          <m:chr m:val="∑"/>
                          <m:supHide m:val="on"/>
                          <m:ctrlPr>
                            <a:rPr lang="zh-CN" altLang="en-US" sz="2400" i="1">
                              <a:latin typeface="Cambria Math" panose="02040503050406030204" pitchFamily="18" charset="0"/>
                            </a:rPr>
                          </m:ctrlPr>
                        </m:naryPr>
                        <m:sub>
                          <m:r>
                            <m:rPr>
                              <m:brk m:alnAt="7"/>
                            </m:rPr>
                            <a:rPr lang="en-US" altLang="zh-CN" sz="2400" i="1">
                              <a:latin typeface="Cambria Math" panose="02040503050406030204" pitchFamily="18" charset="0"/>
                            </a:rPr>
                            <m:t>𝒕</m:t>
                          </m:r>
                        </m:sub>
                        <m:sup/>
                        <m:e>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𝜶</m:t>
                              </m:r>
                            </m:e>
                            <m:sub>
                              <m:r>
                                <a:rPr lang="en-US" altLang="zh-CN" sz="2400" b="1" i="1" smtClean="0">
                                  <a:latin typeface="Cambria Math" panose="02040503050406030204" pitchFamily="18" charset="0"/>
                                </a:rPr>
                                <m:t>𝒊</m:t>
                              </m:r>
                            </m:sub>
                            <m:sup>
                              <m:r>
                                <a:rPr lang="en-US" altLang="zh-CN" sz="2400" b="1" i="1" smtClean="0">
                                  <a:latin typeface="Cambria Math" panose="02040503050406030204" pitchFamily="18" charset="0"/>
                                </a:rPr>
                                <m:t>𝟐</m:t>
                              </m:r>
                            </m:sup>
                          </m:sSubSup>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e>
                          </m:d>
                          <m:r>
                            <a:rPr lang="en-US" altLang="zh-CN" sz="2400" b="1" i="1" smtClean="0">
                              <a:latin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3131840" y="3112987"/>
                <a:ext cx="2123466" cy="1884234"/>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时序差分学习特点</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1" y="1484784"/>
                <a:ext cx="8712968" cy="5184576"/>
              </a:xfrm>
            </p:spPr>
            <p:txBody>
              <a:bodyPr/>
              <a:lstStyle/>
              <a:p>
                <a:r>
                  <a:rPr lang="zh-CN" altLang="en-US" sz="2400" dirty="0">
                    <a:latin typeface="Times New Roman" panose="02020603050405020304" pitchFamily="18" charset="0"/>
                    <a:cs typeface="Times New Roman" panose="02020603050405020304" pitchFamily="18" charset="0"/>
                  </a:rPr>
                  <a:t>结合了蒙特卡罗和动态规划两种方法</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不需要环境模型，只需要经验数据</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增量式的学习方式</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在试验中学习，不必等到试验结束，</a:t>
                </a:r>
                <a:r>
                  <a:rPr lang="zh-CN" altLang="en-US" sz="2400" dirty="0"/>
                  <a:t>更小内存消耗，更少计算量</a:t>
                </a:r>
                <a:endParaRPr lang="en-US" altLang="zh-CN" sz="2400" dirty="0"/>
              </a:p>
              <a:p>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采用</m:t>
                    </m:r>
                  </m:oMath>
                </a14:m>
                <a:r>
                  <a:rPr lang="zh-CN" altLang="en-US" sz="2400" dirty="0">
                    <a:latin typeface="Times New Roman" panose="02020603050405020304" pitchFamily="18" charset="0"/>
                    <a:cs typeface="Times New Roman" panose="02020603050405020304" pitchFamily="18" charset="0"/>
                  </a:rPr>
                  <a:t>估计值，因此为有偏估计（蒙特卡洛方法为无偏估计）</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只用了一步随机状态和动作，因此，</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目标的随机性比蒙特卡罗方法中的</a:t>
                </a:r>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G</m:t>
                        </m:r>
                      </m:e>
                      <m:sub>
                        <m:r>
                          <a:rPr lang="en-US" altLang="zh-CN" sz="2400" b="0" i="1" smtClean="0">
                            <a:latin typeface="Cambria Math" panose="02040503050406030204" pitchFamily="18" charset="0"/>
                          </a:rPr>
                          <m:t>𝑡</m:t>
                        </m:r>
                      </m:sub>
                    </m:sSub>
                  </m:oMath>
                </a14:m>
                <a:r>
                  <a:rPr lang="zh-CN" altLang="en-US" sz="2400" dirty="0">
                    <a:latin typeface="Times New Roman" panose="02020603050405020304" pitchFamily="18" charset="0"/>
                    <a:cs typeface="Times New Roman" panose="02020603050405020304" pitchFamily="18" charset="0"/>
                  </a:rPr>
                  <a:t>要小，因此具有小的方差</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通过预测每个动作的长期结果来给先前的动作赋予奖励或惩罚，即依赖于后续状态的值函数来更新先前状态的值函数</a:t>
                </a:r>
                <a:endParaRPr lang="en-US" altLang="zh-CN" sz="2400"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1" y="1484784"/>
                <a:ext cx="8712968" cy="5184576"/>
              </a:xfrm>
              <a:blipFill>
                <a:blip r:embed="rId2"/>
                <a:stretch>
                  <a:fillRect l="-909" t="-1294"/>
                </a:stretch>
              </a:blipFill>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a:t>学习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484784"/>
                <a:ext cx="8925791" cy="5054128"/>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a:t>
                </a:r>
                <a:r>
                  <a:rPr lang="en-US" altLang="zh-CN" dirty="0">
                    <a:latin typeface="Times New Roman" panose="02020603050405020304" pitchFamily="18" charset="0"/>
                    <a:cs typeface="Times New Roman" panose="02020603050405020304" pitchFamily="18" charset="0"/>
                  </a:rPr>
                  <a:t>Q-Learning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Watkin</a:t>
                </a:r>
                <a:r>
                  <a:rPr lang="en-US" altLang="zh-CN" dirty="0">
                    <a:latin typeface="Times New Roman" panose="02020603050405020304" pitchFamily="18" charset="0"/>
                    <a:cs typeface="Times New Roman" panose="02020603050405020304" pitchFamily="18" charset="0"/>
                  </a:rPr>
                  <a:t> 1989,1992]</a:t>
                </a:r>
                <a:r>
                  <a:rPr lang="zh-CN" altLang="en-US" dirty="0">
                    <a:latin typeface="Times New Roman" panose="02020603050405020304" pitchFamily="18" charset="0"/>
                    <a:cs typeface="Times New Roman" panose="02020603050405020304" pitchFamily="18" charset="0"/>
                  </a:rPr>
                  <a:t>是一种异策略的时序差分学习算法（无模型强化学习算法）</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采用状态</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动作值函数作为估计函数</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表格</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，每次学习迭代时都需要考察每一个行为</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函数的估计方法为</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𝛾</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m:t>
                                  </m:r>
                                </m:sup>
                              </m:sSup>
                            </m:lim>
                          </m:limLow>
                        </m:fName>
                        <m:e>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𝑠</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𝑎</m:t>
                                  </m:r>
                                </m:e>
                                <m:sup>
                                  <m:r>
                                    <a:rPr lang="en-US" altLang="zh-CN" b="0" i="1" smtClean="0">
                                      <a:latin typeface="Cambria Math" panose="02040503050406030204" pitchFamily="18" charset="0"/>
                                      <a:ea typeface="Cambria Math" panose="02040503050406030204" pitchFamily="18" charset="0"/>
                                    </a:rPr>
                                    <m:t>′</m:t>
                                  </m:r>
                                </m:sup>
                              </m:sSup>
                            </m:e>
                          </m:d>
                        </m:e>
                      </m:func>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e>
                      </m:d>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zh-CN" altLang="en-US" dirty="0"/>
                  <a:t>  相当于让</a:t>
                </a: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直接去估计最优状态值函数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endParaRPr lang="en-US" altLang="zh-CN" dirty="0"/>
              </a:p>
              <a:p>
                <a:r>
                  <a:rPr lang="zh-CN" altLang="en-US" dirty="0"/>
                  <a:t>根据</a:t>
                </a:r>
                <a14:m>
                  <m:oMath xmlns:m="http://schemas.openxmlformats.org/officeDocument/2006/math">
                    <m:r>
                      <a:rPr lang="zh-CN" altLang="en-US" i="1" smtClean="0">
                        <a:latin typeface="Cambria Math" panose="02040503050406030204" pitchFamily="18" charset="0"/>
                      </a:rPr>
                      <m:t>𝜖</m:t>
                    </m:r>
                  </m:oMath>
                </a14:m>
                <a:r>
                  <a:rPr lang="zh-CN" altLang="en-US" dirty="0"/>
                  <a:t>贪心策略确定动作</a:t>
                </a: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484784"/>
                <a:ext cx="8925791" cy="5054128"/>
              </a:xfrm>
              <a:blipFill>
                <a:blip r:embed="rId3"/>
                <a:stretch>
                  <a:fillRect l="-1230" t="-1689" r="-273"/>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258"/>
            <a:ext cx="8229600" cy="1143000"/>
          </a:xfrm>
        </p:spPr>
        <p:txBody>
          <a:bodyPr/>
          <a:lstStyle/>
          <a:p>
            <a:r>
              <a:rPr lang="en-US" altLang="zh-CN" sz="3200" dirty="0"/>
              <a:t>Q</a:t>
            </a:r>
            <a:r>
              <a:rPr lang="zh-CN" altLang="en-US" sz="3200"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132235"/>
                <a:ext cx="8229600" cy="5589240"/>
              </a:xfrm>
            </p:spPr>
            <p:txBody>
              <a:bodyPr/>
              <a:lstStyle/>
              <a:p>
                <a:r>
                  <a:rPr lang="zh-CN" altLang="en-US" sz="2000" dirty="0"/>
                  <a:t>输入：状态空间</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oMath>
                </a14:m>
                <a:r>
                  <a:rPr lang="zh-CN" altLang="en-US" sz="2000" dirty="0"/>
                  <a:t>动作空间</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折扣率</a:t>
                </a:r>
                <a14:m>
                  <m:oMath xmlns:m="http://schemas.openxmlformats.org/officeDocument/2006/math">
                    <m:r>
                      <a:rPr lang="zh-CN" altLang="en-US" sz="2000" i="1" smtClean="0">
                        <a:latin typeface="Cambria Math" panose="02040503050406030204" pitchFamily="18" charset="0"/>
                      </a:rPr>
                      <m:t>𝛾</m:t>
                    </m:r>
                  </m:oMath>
                </a14:m>
                <a:r>
                  <a:rPr lang="en-US" altLang="zh-CN" sz="2000" dirty="0"/>
                  <a:t>,</a:t>
                </a:r>
                <a:r>
                  <a:rPr lang="zh-CN" altLang="en-US" sz="2000" dirty="0"/>
                  <a:t>学习率</a:t>
                </a:r>
                <a14:m>
                  <m:oMath xmlns:m="http://schemas.openxmlformats.org/officeDocument/2006/math">
                    <m:r>
                      <a:rPr lang="zh-CN" altLang="en-US" sz="2000" i="1" smtClean="0">
                        <a:latin typeface="Cambria Math" panose="02040503050406030204" pitchFamily="18" charset="0"/>
                      </a:rPr>
                      <m:t>𝛼</m:t>
                    </m:r>
                  </m:oMath>
                </a14:m>
                <a:endParaRPr lang="en-US" altLang="zh-CN" sz="2000" dirty="0"/>
              </a:p>
              <a:p>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随机初始化</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6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r>
                      <a:rPr lang="en-US" altLang="zh-CN" sz="2000" b="0" i="1" smtClean="0">
                        <a:latin typeface="Cambria Math" panose="02040503050406030204" pitchFamily="18" charset="0"/>
                      </a:rPr>
                      <m:t>𝑠</m:t>
                    </m:r>
                    <m:r>
                      <a:rPr lang="en-US" altLang="zh-CN" sz="2000" b="0" i="0" smtClean="0">
                        <a:latin typeface="Cambria Math" panose="02040503050406030204" pitchFamily="18" charset="0"/>
                      </a:rPr>
                      <m:t>,</m:t>
                    </m:r>
                    <m:r>
                      <a:rPr lang="zh-CN" altLang="en-US" sz="2000" i="1">
                        <a:latin typeface="Cambria Math" panose="02040503050406030204" pitchFamily="18" charset="0"/>
                      </a:rPr>
                      <m:t>选择</m:t>
                    </m:r>
                  </m:oMath>
                </a14:m>
                <a:r>
                  <a:rPr lang="zh-CN" altLang="en-US" sz="2000" dirty="0">
                    <a:latin typeface="Times New Roman" panose="02020603050405020304" pitchFamily="18" charset="0"/>
                    <a:cs typeface="Times New Roman" panose="02020603050405020304" pitchFamily="18" charset="0"/>
                  </a:rPr>
                  <a:t>动作</a:t>
                </a:r>
                <a14:m>
                  <m:oMath xmlns:m="http://schemas.openxmlformats.org/officeDocument/2006/math">
                    <m:r>
                      <a:rPr lang="en-US" altLang="zh-CN" sz="2000" i="1" dirty="0">
                        <a:latin typeface="Cambria Math" panose="02040503050406030204" pitchFamily="18" charset="0"/>
                      </a:rPr>
                      <m:t>𝑎</m:t>
                    </m:r>
                    <m:r>
                      <a:rPr lang="en-US" altLang="zh-CN" sz="2000" b="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zh-CN" altLang="en-US" sz="2000" b="0" i="1" dirty="0" smtClean="0">
                            <a:latin typeface="Cambria Math" panose="02040503050406030204" pitchFamily="18" charset="0"/>
                          </a:rPr>
                          <m:t>𝜋</m:t>
                        </m:r>
                      </m:e>
                      <m:sup>
                        <m:r>
                          <a:rPr lang="zh-CN" altLang="en-US" sz="2000" b="0" i="1" dirty="0" smtClean="0">
                            <a:latin typeface="Cambria Math" panose="02040503050406030204" pitchFamily="18" charset="0"/>
                          </a:rPr>
                          <m:t>𝜖</m:t>
                        </m:r>
                      </m:sup>
                    </m:sSup>
                    <m:d>
                      <m:dPr>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𝑠</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7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𝑎</m:t>
                    </m:r>
                  </m:oMath>
                </a14:m>
                <a:r>
                  <a:rPr lang="en-US" altLang="zh-CN" sz="2000" b="0" dirty="0">
                    <a:latin typeface="Times New Roman" panose="02020603050405020304" pitchFamily="18" charset="0"/>
                    <a:cs typeface="Times New Roman" panose="02020603050405020304" pitchFamily="18" charset="0"/>
                  </a:rPr>
                  <a:t>,</a:t>
                </a:r>
                <a:r>
                  <a:rPr lang="zh-CN" altLang="en-US" sz="2000" b="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𝑟</m:t>
                    </m:r>
                  </m:oMath>
                </a14:m>
                <a:r>
                  <a:rPr lang="zh-CN" altLang="en-US" sz="2000" b="0" dirty="0">
                    <a:latin typeface="Times New Roman" panose="02020603050405020304" pitchFamily="18" charset="0"/>
                    <a:cs typeface="Times New Roman" panose="02020603050405020304" pitchFamily="18" charset="0"/>
                  </a:rPr>
                  <a:t>和新状态</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𝑠</m:t>
                    </m:r>
                    <m:r>
                      <a:rPr lang="en-US" altLang="zh-CN" sz="2000" b="0" i="1" smtClean="0">
                        <a:latin typeface="Cambria Math" panose="02040503050406030204" pitchFamily="18" charset="0"/>
                        <a:cs typeface="Times New Roman" panose="020206030504050203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𝛾</m:t>
                        </m:r>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max</m:t>
                                </m:r>
                              </m:e>
                              <m:lim>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lim>
                            </m:limLow>
                          </m:fName>
                          <m:e>
                            <m:r>
                              <a:rPr lang="en-US" altLang="zh-CN" sz="2000" i="1">
                                <a:latin typeface="Cambria Math" panose="02040503050406030204" pitchFamily="18" charset="0"/>
                                <a:ea typeface="Cambria Math" panose="02040503050406030204" pitchFamily="18" charset="0"/>
                              </a:rPr>
                              <m:t>𝑄</m:t>
                            </m:r>
                            <m:d>
                              <m:dPr>
                                <m:ctrlPr>
                                  <a:rPr lang="en-US" altLang="zh-CN" sz="2000" i="1">
                                    <a:latin typeface="Cambria Math" panose="02040503050406030204" pitchFamily="18" charset="0"/>
                                    <a:ea typeface="Cambria Math" panose="02040503050406030204" pitchFamily="18" charset="0"/>
                                  </a:rPr>
                                </m:ctrlPr>
                              </m:dPr>
                              <m:e>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𝑠</m:t>
                                    </m:r>
                                  </m:e>
                                  <m:sup>
                                    <m:r>
                                      <a:rPr lang="en-US" altLang="zh-CN" sz="2000" i="1">
                                        <a:latin typeface="Cambria Math" panose="02040503050406030204" pitchFamily="18" charset="0"/>
                                        <a:ea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𝑎</m:t>
                                    </m:r>
                                  </m:e>
                                  <m:sup>
                                    <m:r>
                                      <a:rPr lang="en-US" altLang="zh-CN" sz="2000" i="1">
                                        <a:latin typeface="Cambria Math" panose="02040503050406030204" pitchFamily="18" charset="0"/>
                                        <a:ea typeface="Cambria Math" panose="02040503050406030204" pitchFamily="18" charset="0"/>
                                      </a:rPr>
                                      <m:t>′</m:t>
                                    </m:r>
                                  </m:sup>
                                </m:sSup>
                              </m:e>
                            </m:d>
                          </m:e>
                        </m:func>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e>
                    </m:d>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为终止状态或完成特定步长数</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en-US" altLang="zh-CN" sz="2000" b="1" dirty="0">
                    <a:latin typeface="Times New Roman" panose="02020603050405020304" pitchFamily="18" charset="0"/>
                    <a:cs typeface="Times New Roman" panose="02020603050405020304" pitchFamily="18" charset="0"/>
                  </a:rPr>
                  <a:t> until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sz="200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lim>
                            </m:limLow>
                          </m:fName>
                          <m:e>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e>
                        </m:func>
                      </m:e>
                    </m:func>
                  </m:oMath>
                </a14:m>
                <a:endParaRPr lang="en-US" altLang="zh-CN" sz="2000" dirty="0">
                  <a:latin typeface="Times New Roman" panose="02020603050405020304" pitchFamily="18" charset="0"/>
                  <a:cs typeface="Times New Roman" panose="02020603050405020304" pitchFamily="18" charset="0"/>
                </a:endParaRPr>
              </a:p>
              <a:p>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132235"/>
                <a:ext cx="8229600" cy="5589240"/>
              </a:xfrm>
              <a:blipFill rotWithShape="0">
                <a:blip r:embed="rId3"/>
                <a:stretch>
                  <a:fillRect l="-667" t="-872"/>
                </a:stretch>
              </a:blipFill>
            </p:spPr>
            <p:txBody>
              <a:bodyPr/>
              <a:lstStyle/>
              <a:p>
                <a:r>
                  <a:rPr lang="zh-CN" altLang="en-US">
                    <a:noFill/>
                  </a:rPr>
                  <a:t> </a:t>
                </a:r>
                <a:endParaRPr lang="zh-CN" altLang="en-US">
                  <a:noFill/>
                </a:endParaRPr>
              </a:p>
            </p:txBody>
          </p:sp>
        </mc:Fallback>
      </mc:AlternateContent>
      <p:sp>
        <p:nvSpPr>
          <p:cNvPr id="9" name="对话气泡: 椭圆形 8">
            <a:extLst>
              <a:ext uri="{FF2B5EF4-FFF2-40B4-BE49-F238E27FC236}">
                <a16:creationId xmlns:a16="http://schemas.microsoft.com/office/drawing/2014/main" id="{7A94F149-106E-44F9-AEB2-866284F82163}"/>
              </a:ext>
            </a:extLst>
          </p:cNvPr>
          <p:cNvSpPr/>
          <p:nvPr/>
        </p:nvSpPr>
        <p:spPr>
          <a:xfrm>
            <a:off x="5724129" y="2204864"/>
            <a:ext cx="1800199" cy="864096"/>
          </a:xfrm>
          <a:prstGeom prst="wedgeEllipseCallout">
            <a:avLst>
              <a:gd name="adj1" fmla="val -96434"/>
              <a:gd name="adj2" fmla="val 1154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526A1BC-2E21-41DD-9542-C93F4705981C}"/>
              </a:ext>
            </a:extLst>
          </p:cNvPr>
          <p:cNvSpPr txBox="1"/>
          <p:nvPr/>
        </p:nvSpPr>
        <p:spPr>
          <a:xfrm>
            <a:off x="5810543" y="2357710"/>
            <a:ext cx="1627369" cy="523220"/>
          </a:xfrm>
          <a:prstGeom prst="rect">
            <a:avLst/>
          </a:prstGeom>
          <a:noFill/>
        </p:spPr>
        <p:txBody>
          <a:bodyPr wrap="none" rtlCol="0">
            <a:spAutoFit/>
          </a:bodyPr>
          <a:lstStyle/>
          <a:p>
            <a:r>
              <a:rPr lang="zh-CN" altLang="en-US" dirty="0"/>
              <a:t>行动策略</a:t>
            </a:r>
          </a:p>
        </p:txBody>
      </p:sp>
      <p:cxnSp>
        <p:nvCxnSpPr>
          <p:cNvPr id="13" name="直接连接符 12">
            <a:extLst>
              <a:ext uri="{FF2B5EF4-FFF2-40B4-BE49-F238E27FC236}">
                <a16:creationId xmlns:a16="http://schemas.microsoft.com/office/drawing/2014/main" id="{E55AA690-5D65-4AA8-9499-AD2C7F73D68E}"/>
              </a:ext>
            </a:extLst>
          </p:cNvPr>
          <p:cNvCxnSpPr/>
          <p:nvPr/>
        </p:nvCxnSpPr>
        <p:spPr>
          <a:xfrm>
            <a:off x="4438328" y="5013176"/>
            <a:ext cx="1933872"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14" name="对话气泡: 椭圆形 13">
            <a:extLst>
              <a:ext uri="{FF2B5EF4-FFF2-40B4-BE49-F238E27FC236}">
                <a16:creationId xmlns:a16="http://schemas.microsoft.com/office/drawing/2014/main" id="{72A6A434-8BF1-48EF-9AE1-DB90210836ED}"/>
              </a:ext>
            </a:extLst>
          </p:cNvPr>
          <p:cNvSpPr/>
          <p:nvPr/>
        </p:nvSpPr>
        <p:spPr>
          <a:xfrm>
            <a:off x="6444209" y="5060766"/>
            <a:ext cx="2133600" cy="1295584"/>
          </a:xfrm>
          <a:prstGeom prst="wedgeEllipseCallout">
            <a:avLst>
              <a:gd name="adj1" fmla="val -93154"/>
              <a:gd name="adj2" fmla="val -519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A5FA4DA-060F-4CD8-94E1-38298A2E370A}"/>
              </a:ext>
            </a:extLst>
          </p:cNvPr>
          <p:cNvSpPr txBox="1"/>
          <p:nvPr/>
        </p:nvSpPr>
        <p:spPr>
          <a:xfrm>
            <a:off x="6581573" y="5247664"/>
            <a:ext cx="1988045" cy="954107"/>
          </a:xfrm>
          <a:prstGeom prst="rect">
            <a:avLst/>
          </a:prstGeom>
          <a:noFill/>
        </p:spPr>
        <p:txBody>
          <a:bodyPr wrap="none" rtlCol="0">
            <a:spAutoFit/>
          </a:bodyPr>
          <a:lstStyle/>
          <a:p>
            <a:r>
              <a:rPr lang="zh-CN" altLang="en-US" dirty="0"/>
              <a:t>评估策略为</a:t>
            </a:r>
            <a:endParaRPr lang="en-US" altLang="zh-CN" dirty="0"/>
          </a:p>
          <a:p>
            <a:r>
              <a:rPr lang="zh-CN" altLang="en-US" dirty="0"/>
              <a:t>贪婪策略</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a:t>
            </a:r>
            <a:r>
              <a:rPr lang="en-US" altLang="zh-CN" dirty="0"/>
              <a:t>-</a:t>
            </a:r>
            <a:r>
              <a:rPr lang="zh-CN" altLang="en-US" dirty="0"/>
              <a:t>收敛性</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579296" cy="4281339"/>
              </a:xfrm>
            </p:spPr>
            <p:txBody>
              <a:bodyPr/>
              <a:lstStyle/>
              <a:p>
                <a:pPr>
                  <a:buFont typeface="Wingdings" panose="05000000000000000000" pitchFamily="2" charset="2"/>
                  <a:buChar char="n"/>
                </a:pPr>
                <a:r>
                  <a:rPr lang="zh-CN" altLang="en-US" dirty="0"/>
                  <a:t>当满足如下两个条件时</a:t>
                </a:r>
                <a:r>
                  <a:rPr lang="en-US" altLang="zh-CN" dirty="0"/>
                  <a:t>, Q</a:t>
                </a:r>
                <a:r>
                  <a:rPr lang="zh-CN" altLang="en-US" dirty="0"/>
                  <a:t>学习可以在时间趋于无穷时得到最优控制策略</a:t>
                </a:r>
                <a:endParaRPr lang="en-US" altLang="zh-CN" dirty="0"/>
              </a:p>
              <a:p>
                <a:pPr marL="0" indent="0">
                  <a:buNone/>
                </a:pPr>
                <a:r>
                  <a:rPr lang="en-US" altLang="zh-CN" dirty="0"/>
                  <a:t>1)</a:t>
                </a:r>
              </a:p>
              <a:p>
                <a:pPr marL="0" indent="0">
                  <a:buNone/>
                </a:pPr>
                <a14:m>
                  <m:oMathPara xmlns:m="http://schemas.openxmlformats.org/officeDocument/2006/math">
                    <m:oMathParaPr>
                      <m:jc m:val="centerGroup"/>
                    </m:oMathParaPr>
                    <m:oMath xmlns:m="http://schemas.openxmlformats.org/officeDocument/2006/math">
                      <m:nary>
                        <m:naryPr>
                          <m:chr m:val="∑"/>
                          <m:limLoc m:val="subSup"/>
                          <m:ctrlPr>
                            <a:rPr lang="en-US" altLang="zh-CN" i="1" smtClean="0">
                              <a:latin typeface="Cambria Math" panose="02040503050406030204" pitchFamily="18" charset="0"/>
                            </a:rPr>
                          </m:ctrlPr>
                        </m:naryPr>
                        <m:sub>
                          <m:r>
                            <m:rPr>
                              <m:brk m:alnAt="25"/>
                            </m:rPr>
                            <a:rPr lang="en-US" altLang="zh-CN" b="0" i="1" smtClean="0">
                              <a:latin typeface="Cambria Math" panose="02040503050406030204" pitchFamily="18" charset="0"/>
                            </a:rPr>
                            <m:t>𝑡</m:t>
                          </m:r>
                          <m:r>
                            <a:rPr lang="en-US" altLang="zh-CN" b="0" i="1" smtClean="0">
                              <a:latin typeface="Cambria Math" panose="02040503050406030204" pitchFamily="18" charset="0"/>
                            </a:rPr>
                            <m:t>=0</m:t>
                          </m:r>
                        </m:sub>
                        <m:sup>
                          <m:r>
                            <a:rPr lang="en-US" altLang="zh-CN" i="1" smtClean="0">
                              <a:latin typeface="Cambria Math" panose="02040503050406030204" pitchFamily="18" charset="0"/>
                              <a:ea typeface="Cambria Math" panose="02040503050406030204" pitchFamily="18" charset="0"/>
                            </a:rPr>
                            <m:t>∞</m:t>
                          </m:r>
                        </m:sup>
                        <m:e>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e>
                      </m:nary>
                      <m:r>
                        <a:rPr lang="en-US" altLang="zh-CN" b="0" i="1" smtClean="0">
                          <a:latin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 ,</m:t>
                      </m:r>
                      <m:nary>
                        <m:naryPr>
                          <m:chr m:val="∑"/>
                          <m:limLoc m:val="subSup"/>
                          <m:ctrlPr>
                            <a:rPr lang="en-US" altLang="zh-CN" b="0" i="1" smtClean="0">
                              <a:latin typeface="Cambria Math" panose="02040503050406030204" pitchFamily="18" charset="0"/>
                              <a:ea typeface="Cambria Math" panose="02040503050406030204" pitchFamily="18" charset="0"/>
                            </a:rPr>
                          </m:ctrlPr>
                        </m:naryPr>
                        <m:sub>
                          <m:r>
                            <m:rPr>
                              <m:brk m:alnAt="25"/>
                            </m:rP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=0</m:t>
                          </m:r>
                        </m:sub>
                        <m:sup>
                          <m:r>
                            <a:rPr lang="en-US" altLang="zh-CN" b="0" i="1" smtClean="0">
                              <a:latin typeface="Cambria Math" panose="02040503050406030204" pitchFamily="18" charset="0"/>
                              <a:ea typeface="Cambria Math" panose="02040503050406030204" pitchFamily="18" charset="0"/>
                            </a:rPr>
                            <m:t>∞</m:t>
                          </m:r>
                        </m:sup>
                        <m:e>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𝑡</m:t>
                              </m:r>
                            </m:sub>
                          </m:sSub>
                        </m:e>
                      </m:nary>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r>
                  <a:rPr lang="en-US" altLang="zh-CN" dirty="0"/>
                  <a:t>2)</a:t>
                </a:r>
                <a:r>
                  <a:rPr lang="zh-CN" altLang="en-US" dirty="0"/>
                  <a:t>所有的状态动作都能够被无限次地遍历</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579296" cy="4281339"/>
              </a:xfrm>
              <a:blipFill rotWithShape="0">
                <a:blip r:embed="rId2"/>
                <a:stretch>
                  <a:fillRect l="-1421" t="-1567" r="-853"/>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SARSA</a:t>
            </a:r>
            <a:r>
              <a:rPr lang="zh-CN" altLang="en-US"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9036496" cy="4569371"/>
              </a:xfrm>
            </p:spPr>
            <p:txBody>
              <a:bodyPr/>
              <a:lstStyle/>
              <a:p>
                <a:r>
                  <a:rPr lang="en-US" altLang="zh-CN" dirty="0" err="1">
                    <a:latin typeface="Times New Roman" panose="02020603050405020304" pitchFamily="18" charset="0"/>
                    <a:cs typeface="Times New Roman" panose="02020603050405020304" pitchFamily="18" charset="0"/>
                  </a:rPr>
                  <a:t>Rummery</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和</a:t>
                </a:r>
                <a:r>
                  <a:rPr lang="en-US" altLang="zh-CN" dirty="0" err="1">
                    <a:latin typeface="Times New Roman" panose="02020603050405020304" pitchFamily="18" charset="0"/>
                    <a:cs typeface="Times New Roman" panose="02020603050405020304" pitchFamily="18" charset="0"/>
                  </a:rPr>
                  <a:t>Niranjan</a:t>
                </a:r>
                <a:r>
                  <a:rPr lang="zh-CN" altLang="en-US" dirty="0">
                    <a:latin typeface="Times New Roman" panose="02020603050405020304" pitchFamily="18" charset="0"/>
                    <a:cs typeface="Times New Roman" panose="02020603050405020304" pitchFamily="18" charset="0"/>
                  </a:rPr>
                  <a:t>提出，</a:t>
                </a:r>
                <a:r>
                  <a:rPr lang="en-US" altLang="zh-CN" dirty="0">
                    <a:latin typeface="Times New Roman" panose="02020603050405020304" pitchFamily="18" charset="0"/>
                    <a:cs typeface="Times New Roman" panose="02020603050405020304" pitchFamily="18" charset="0"/>
                  </a:rPr>
                  <a:t>1994</a:t>
                </a: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学习采用值函数的最大值进行迭代，而</a:t>
                </a:r>
                <a:r>
                  <a:rPr lang="en-US" altLang="zh-CN" dirty="0">
                    <a:latin typeface="Times New Roman" panose="02020603050405020304" pitchFamily="18" charset="0"/>
                    <a:cs typeface="Times New Roman" panose="02020603050405020304" pitchFamily="18" charset="0"/>
                  </a:rPr>
                  <a:t>SARSA</a:t>
                </a:r>
                <a:r>
                  <a:rPr lang="zh-CN" altLang="en-US" dirty="0">
                    <a:latin typeface="Times New Roman" panose="02020603050405020304" pitchFamily="18" charset="0"/>
                    <a:cs typeface="Times New Roman" panose="02020603050405020304" pitchFamily="18" charset="0"/>
                  </a:rPr>
                  <a:t>采用实际的</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值进行迭代，它严格的根据执行某个策略所获得的经验来更新值函数</a:t>
                </a:r>
                <a:endParaRPr lang="en-US" altLang="zh-CN"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𝛾</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𝑠</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𝑎</m:t>
                              </m:r>
                            </m:e>
                            <m:sup>
                              <m:r>
                                <a:rPr lang="en-US" altLang="zh-CN" i="1">
                                  <a:latin typeface="Cambria Math" panose="02040503050406030204" pitchFamily="18" charset="0"/>
                                  <a:ea typeface="Cambria Math" panose="02040503050406030204" pitchFamily="18" charset="0"/>
                                </a:rPr>
                                <m:t>′</m:t>
                              </m:r>
                            </m:sup>
                          </m:sSup>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学习算法中选择策略和值函数的迭代相互独立（异策略）</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SARSA</a:t>
                </a:r>
                <a:r>
                  <a:rPr lang="zh-CN" altLang="en-US" dirty="0">
                    <a:latin typeface="Times New Roman" panose="02020603050405020304" pitchFamily="18" charset="0"/>
                    <a:cs typeface="Times New Roman" panose="02020603050405020304" pitchFamily="18" charset="0"/>
                  </a:rPr>
                  <a:t>以严格的</a:t>
                </a:r>
                <a:r>
                  <a:rPr lang="en-US" altLang="zh-CN" dirty="0">
                    <a:latin typeface="Times New Roman" panose="02020603050405020304" pitchFamily="18" charset="0"/>
                    <a:cs typeface="Times New Roman" panose="02020603050405020304" pitchFamily="18" charset="0"/>
                  </a:rPr>
                  <a:t>TD</a:t>
                </a:r>
                <a:r>
                  <a:rPr lang="zh-CN" altLang="en-US" dirty="0">
                    <a:latin typeface="Times New Roman" panose="02020603050405020304" pitchFamily="18" charset="0"/>
                    <a:cs typeface="Times New Roman" panose="02020603050405020304" pitchFamily="18" charset="0"/>
                  </a:rPr>
                  <a:t>学习形式实现行为值函数的迭代，即选择策略和值函数的迭代一致（同策略的时序差分学习）</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9036496" cy="4569371"/>
              </a:xfrm>
              <a:blipFill>
                <a:blip r:embed="rId2"/>
                <a:stretch>
                  <a:fillRect l="-1215" t="-1733" r="-202" b="-4267"/>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强值函数方法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368152"/>
              </a:xfrm>
            </p:spPr>
            <p:txBody>
              <a:bodyPr/>
              <a:lstStyle/>
              <a:p>
                <a:r>
                  <a:rPr lang="zh-CN" altLang="en-US" dirty="0"/>
                  <a:t>时序差分学习方法</a:t>
                </a:r>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b="1" i="1">
                          <a:latin typeface="Cambria Math" panose="02040503050406030204" pitchFamily="18" charset="0"/>
                          <a:ea typeface="Cambria Math" panose="02040503050406030204" pitchFamily="18" charset="0"/>
                        </a:rPr>
                        <m:t>+</m:t>
                      </m:r>
                      <m:f>
                        <m:fPr>
                          <m:ctrlPr>
                            <a:rPr lang="en-US" altLang="zh-CN" b="1" i="1">
                              <a:latin typeface="Cambria Math" panose="02040503050406030204" pitchFamily="18" charset="0"/>
                              <a:ea typeface="Cambria Math" panose="02040503050406030204" pitchFamily="18" charset="0"/>
                            </a:rPr>
                          </m:ctrlPr>
                        </m:fPr>
                        <m:num>
                          <m:r>
                            <a:rPr lang="en-US" altLang="zh-CN" b="1" i="1">
                              <a:latin typeface="Cambria Math" panose="02040503050406030204" pitchFamily="18" charset="0"/>
                              <a:ea typeface="Cambria Math" panose="02040503050406030204" pitchFamily="18" charset="0"/>
                            </a:rPr>
                            <m:t>𝟏</m:t>
                          </m:r>
                        </m:num>
                        <m:den>
                          <m:r>
                            <a:rPr lang="en-US" altLang="zh-CN" b="1" i="1">
                              <a:latin typeface="Cambria Math" panose="02040503050406030204" pitchFamily="18" charset="0"/>
                              <a:ea typeface="Cambria Math" panose="02040503050406030204" pitchFamily="18" charset="0"/>
                            </a:rPr>
                            <m:t>𝒌</m:t>
                          </m:r>
                        </m:den>
                      </m:f>
                      <m:r>
                        <a:rPr lang="en-US" altLang="zh-CN" b="1"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𝜏</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e>
                              </m:d>
                            </m:sup>
                          </m:sSup>
                        </m:e>
                      </m:d>
                      <m:r>
                        <a:rPr lang="en-US" altLang="zh-CN" b="1"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b="1" i="1">
                          <a:latin typeface="Cambria Math" panose="02040503050406030204" pitchFamily="18" charset="0"/>
                          <a:ea typeface="Cambria Math" panose="02040503050406030204" pitchFamily="18" charset="0"/>
                        </a:rPr>
                        <m:t>)</m:t>
                      </m:r>
                    </m:oMath>
                  </m:oMathPara>
                </a14:m>
                <a:endParaRPr lang="zh-CN" altLang="en-US" dirty="0"/>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368152"/>
              </a:xfrm>
              <a:blipFill rotWithShape="0">
                <a:blip r:embed="rId2"/>
                <a:stretch>
                  <a:fillRect l="-1333" t="-4911"/>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32519" y="3607937"/>
                <a:ext cx="7778733" cy="586827"/>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𝐺</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𝜏</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e>
                              </m:d>
                            </m:sup>
                          </m:sSup>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𝑄</m:t>
                              </m:r>
                            </m:e>
                          </m:acc>
                        </m:e>
                        <m:sub>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−1</m:t>
                          </m:r>
                        </m:sub>
                        <m:sup>
                          <m:r>
                            <a:rPr lang="zh-CN" altLang="en-US" i="1">
                              <a:latin typeface="Cambria Math" panose="02040503050406030204" pitchFamily="18" charset="0"/>
                              <a:ea typeface="Cambria Math" panose="02040503050406030204" pitchFamily="18" charset="0"/>
                            </a:rPr>
                            <m:t>𝜋</m:t>
                          </m:r>
                        </m:sup>
                      </m:sSub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e>
                      </m:d>
                      <m:r>
                        <a:rPr lang="en-US" altLang="zh-CN"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732519" y="3607937"/>
                <a:ext cx="7778733" cy="586827"/>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8" name="下箭头 7"/>
          <p:cNvSpPr/>
          <p:nvPr/>
        </p:nvSpPr>
        <p:spPr>
          <a:xfrm>
            <a:off x="3779912" y="3107064"/>
            <a:ext cx="288032" cy="500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11560" y="4475216"/>
                <a:ext cx="8259633" cy="586827"/>
              </a:xfrm>
              <a:prstGeom prst="rect">
                <a:avLst/>
              </a:prstGeom>
              <a:noFill/>
            </p:spPr>
            <p:txBody>
              <a:bodyPr wrap="none" rtlCol="0">
                <a:spAutoFit/>
              </a:bodyPr>
              <a:lstStyle/>
              <a:p>
                <a:r>
                  <a:rPr lang="zh-CN" altLang="en-US" b="0" dirty="0"/>
                  <a:t>借助于动态规划来计算</a:t>
                </a:r>
                <a14:m>
                  <m:oMath xmlns:m="http://schemas.openxmlformats.org/officeDocument/2006/math">
                    <m:r>
                      <a:rPr lang="en-US" altLang="zh-CN" b="0" i="1">
                        <a:latin typeface="Cambria Math" panose="02040503050406030204" pitchFamily="18" charset="0"/>
                        <a:ea typeface="Cambria Math" panose="02040503050406030204" pitchFamily="18" charset="0"/>
                      </a:rPr>
                      <m:t>𝐺</m:t>
                    </m:r>
                    <m:d>
                      <m:dPr>
                        <m:ctrlPr>
                          <a:rPr lang="en-US" altLang="zh-CN" b="0" i="1">
                            <a:latin typeface="Cambria Math" panose="02040503050406030204" pitchFamily="18" charset="0"/>
                            <a:ea typeface="Cambria Math" panose="02040503050406030204" pitchFamily="18" charset="0"/>
                          </a:rPr>
                        </m:ctrlPr>
                      </m:dPr>
                      <m:e>
                        <m:sSup>
                          <m:sSupPr>
                            <m:ctrlPr>
                              <a:rPr lang="en-US" altLang="zh-CN" b="0" i="1">
                                <a:latin typeface="Cambria Math" panose="02040503050406030204" pitchFamily="18" charset="0"/>
                                <a:ea typeface="Cambria Math" panose="02040503050406030204" pitchFamily="18" charset="0"/>
                              </a:rPr>
                            </m:ctrlPr>
                          </m:sSupPr>
                          <m:e>
                            <m:r>
                              <a:rPr lang="zh-CN" altLang="en-US" b="0" i="1">
                                <a:latin typeface="Cambria Math" panose="02040503050406030204" pitchFamily="18" charset="0"/>
                                <a:ea typeface="Cambria Math" panose="02040503050406030204" pitchFamily="18" charset="0"/>
                              </a:rPr>
                              <m:t>𝜏</m:t>
                            </m:r>
                          </m:e>
                          <m:sup>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𝑘</m:t>
                                </m:r>
                              </m:e>
                            </m:d>
                          </m:sup>
                        </m:sSup>
                      </m:e>
                    </m:d>
                    <m:r>
                      <a:rPr lang="en-US" altLang="zh-CN" b="0" i="0" smtClean="0">
                        <a:latin typeface="Cambria Math" panose="02040503050406030204" pitchFamily="18" charset="0"/>
                        <a:ea typeface="Cambria Math" panose="02040503050406030204" pitchFamily="18" charset="0"/>
                      </a:rPr>
                      <m:t>,</m:t>
                    </m:r>
                  </m:oMath>
                </a14:m>
                <a:r>
                  <a:rPr lang="zh-CN" altLang="en-US" b="0" dirty="0"/>
                  <a:t>不需要得到完整轨迹</a:t>
                </a:r>
              </a:p>
            </p:txBody>
          </p:sp>
        </mc:Choice>
        <mc:Fallback xmlns="">
          <p:sp>
            <p:nvSpPr>
              <p:cNvPr id="9" name="文本框 8"/>
              <p:cNvSpPr txBox="1">
                <a:spLocks noRot="1" noChangeAspect="1" noMove="1" noResize="1" noEditPoints="1" noAdjustHandles="1" noChangeArrowheads="1" noChangeShapeType="1" noTextEdit="1"/>
              </p:cNvSpPr>
              <p:nvPr/>
            </p:nvSpPr>
            <p:spPr>
              <a:xfrm>
                <a:off x="611560" y="4475216"/>
                <a:ext cx="8259633" cy="586827"/>
              </a:xfrm>
              <a:prstGeom prst="rect">
                <a:avLst/>
              </a:prstGeom>
              <a:blipFill rotWithShape="0">
                <a:blip r:embed="rId4"/>
                <a:stretch>
                  <a:fillRect l="-1476" t="-8333" r="-295" b="-1979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74915" y="5277424"/>
                <a:ext cx="8332922" cy="1017715"/>
              </a:xfrm>
              <a:prstGeom prst="rect">
                <a:avLst/>
              </a:prstGeom>
              <a:noFill/>
            </p:spPr>
            <p:txBody>
              <a:bodyPr wrap="none" rtlCol="0">
                <a:spAutoFit/>
              </a:bodyPr>
              <a:lstStyle/>
              <a:p>
                <a:r>
                  <a:rPr lang="zh-CN" altLang="en-US" b="0" dirty="0"/>
                  <a:t>从</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zh-CN" altLang="en-US" b="0" i="1">
                        <a:latin typeface="Cambria Math" panose="02040503050406030204" pitchFamily="18" charset="0"/>
                      </a:rPr>
                      <m:t>开始</m:t>
                    </m:r>
                  </m:oMath>
                </a14:m>
                <a:r>
                  <a:rPr lang="zh-CN" altLang="en-US" b="0" dirty="0"/>
                  <a:t>，采样下一个状态和动作</a:t>
                </a:r>
                <a14:m>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oMath>
                </a14:m>
                <a:r>
                  <a:rPr lang="zh-CN" altLang="en-US" b="0" dirty="0"/>
                  <a:t>得到奖励</a:t>
                </a:r>
                <a:endParaRPr lang="en-US" altLang="zh-CN" b="0" dirty="0"/>
              </a:p>
              <a:p>
                <a14:m>
                  <m:oMath xmlns:m="http://schemas.openxmlformats.org/officeDocument/2006/math">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oMath>
                </a14:m>
                <a:r>
                  <a:rPr lang="zh-CN" altLang="en-US" b="0" dirty="0"/>
                  <a:t>利用贝尔曼方程近似估计</a:t>
                </a:r>
                <a14:m>
                  <m:oMath xmlns:m="http://schemas.openxmlformats.org/officeDocument/2006/math">
                    <m:r>
                      <a:rPr lang="en-US" altLang="zh-CN" b="0" i="1">
                        <a:latin typeface="Cambria Math" panose="02040503050406030204" pitchFamily="18" charset="0"/>
                        <a:ea typeface="Cambria Math" panose="02040503050406030204" pitchFamily="18" charset="0"/>
                      </a:rPr>
                      <m:t>𝐺</m:t>
                    </m:r>
                    <m:d>
                      <m:dPr>
                        <m:ctrlPr>
                          <a:rPr lang="en-US" altLang="zh-CN" b="0" i="1">
                            <a:latin typeface="Cambria Math" panose="02040503050406030204" pitchFamily="18" charset="0"/>
                            <a:ea typeface="Cambria Math" panose="02040503050406030204" pitchFamily="18" charset="0"/>
                          </a:rPr>
                        </m:ctrlPr>
                      </m:dPr>
                      <m:e>
                        <m:sSup>
                          <m:sSupPr>
                            <m:ctrlPr>
                              <a:rPr lang="en-US" altLang="zh-CN" b="0" i="1">
                                <a:latin typeface="Cambria Math" panose="02040503050406030204" pitchFamily="18" charset="0"/>
                                <a:ea typeface="Cambria Math" panose="02040503050406030204" pitchFamily="18" charset="0"/>
                              </a:rPr>
                            </m:ctrlPr>
                          </m:sSupPr>
                          <m:e>
                            <m:r>
                              <a:rPr lang="zh-CN" altLang="en-US" b="0" i="1">
                                <a:latin typeface="Cambria Math" panose="02040503050406030204" pitchFamily="18" charset="0"/>
                                <a:ea typeface="Cambria Math" panose="02040503050406030204" pitchFamily="18" charset="0"/>
                              </a:rPr>
                              <m:t>𝜏</m:t>
                            </m:r>
                          </m:e>
                          <m:sup>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𝑘</m:t>
                                </m:r>
                              </m:e>
                            </m:d>
                          </m:sup>
                        </m:sSup>
                      </m:e>
                    </m:d>
                  </m:oMath>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74915" y="5277424"/>
                <a:ext cx="8332922" cy="1017715"/>
              </a:xfrm>
              <a:prstGeom prst="rect">
                <a:avLst/>
              </a:prstGeom>
              <a:blipFill rotWithShape="0">
                <a:blip r:embed="rId5"/>
                <a:stretch>
                  <a:fillRect l="-1463" t="-8383" b="-10778"/>
                </a:stretch>
              </a:blipFill>
            </p:spPr>
            <p:txBody>
              <a:bodyPr/>
              <a:lstStyle/>
              <a:p>
                <a:r>
                  <a:rPr lang="zh-CN" altLang="en-US">
                    <a:noFill/>
                  </a:rPr>
                  <a:t> </a:t>
                </a:r>
                <a:endParaRPr lang="zh-CN" altLang="en-US">
                  <a:noFill/>
                </a:endParaRPr>
              </a:p>
            </p:txBody>
          </p:sp>
        </mc:Fallback>
      </mc:AlternateContent>
      <p:sp>
        <p:nvSpPr>
          <p:cNvPr id="12" name="标题 1"/>
          <p:cNvSpPr>
            <a:spLocks noGrp="1"/>
          </p:cNvSpPr>
          <p:nvPr>
            <p:ph type="title"/>
          </p:nvPr>
        </p:nvSpPr>
        <p:spPr>
          <a:xfrm>
            <a:off x="446999" y="561599"/>
            <a:ext cx="8229600" cy="1143000"/>
          </a:xfrm>
        </p:spPr>
        <p:txBody>
          <a:bodyPr/>
          <a:lstStyle/>
          <a:p>
            <a:r>
              <a:rPr lang="en-US" altLang="zh-CN" dirty="0"/>
              <a:t>SARSA</a:t>
            </a:r>
            <a:r>
              <a:rPr lang="zh-CN" altLang="en-US" dirty="0"/>
              <a:t>学习算法</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87</a:t>
            </a:fld>
            <a:endParaRPr lang="en-US" altLang="zh-CN" dirty="0"/>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864096"/>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𝑇</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e>
                      </m:d>
                      <m:r>
                        <a:rPr lang="en-US" altLang="zh-CN" b="0" i="1" smtClean="0">
                          <a:latin typeface="Cambria Math" panose="02040503050406030204" pitchFamily="18" charset="0"/>
                        </a:rPr>
                        <m:t>=</m:t>
                      </m:r>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𝜏</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𝑇</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𝑘</m:t>
                                  </m:r>
                                </m:e>
                              </m:d>
                            </m:sup>
                          </m:sSubSup>
                        </m:e>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i="1">
                                      <a:latin typeface="Cambria Math" panose="02040503050406030204" pitchFamily="18" charset="0"/>
                                    </a:rPr>
                                    <m:t>1</m:t>
                                  </m:r>
                                </m:sub>
                              </m:sSub>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e>
                      </m:d>
                    </m:oMath>
                  </m:oMathPara>
                </a14:m>
                <a:endParaRPr lang="en-US" altLang="zh-CN" sz="2400" b="0" i="1" dirty="0">
                  <a:latin typeface="Cambria Math" panose="02040503050406030204" pitchFamily="18" charset="0"/>
                </a:endParaRP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864096"/>
              </a:xfrm>
              <a:blipFill rotWithShape="0">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79712" y="2633000"/>
                <a:ext cx="4454040" cy="5458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𝑟</m:t>
                      </m:r>
                      <m:d>
                        <m:dPr>
                          <m:ctrlPr>
                            <a:rPr lang="en-US" altLang="zh-CN" b="0"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𝑠</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𝑎</m:t>
                          </m:r>
                          <m:r>
                            <a:rPr lang="en-US" altLang="zh-CN" b="0" i="1">
                              <a:latin typeface="Cambria Math" panose="02040503050406030204" pitchFamily="18" charset="0"/>
                              <a:ea typeface="Cambria Math" panose="02040503050406030204" pitchFamily="18" charset="0"/>
                            </a:rPr>
                            <m:t>,</m:t>
                          </m:r>
                          <m:sSup>
                            <m:sSupPr>
                              <m:ctrlPr>
                                <a:rPr lang="en-US" altLang="zh-CN" b="0" i="1">
                                  <a:latin typeface="Cambria Math" panose="02040503050406030204" pitchFamily="18" charset="0"/>
                                  <a:ea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rPr>
                                <m:t>𝑠</m:t>
                              </m:r>
                            </m:e>
                            <m:sup>
                              <m:r>
                                <a:rPr lang="en-US" altLang="zh-CN" b="0" i="1">
                                  <a:latin typeface="Cambria Math" panose="02040503050406030204" pitchFamily="18" charset="0"/>
                                  <a:ea typeface="Cambria Math" panose="02040503050406030204" pitchFamily="18" charset="0"/>
                                </a:rPr>
                                <m:t>′</m:t>
                              </m:r>
                            </m:sup>
                          </m:sSup>
                        </m:e>
                      </m:d>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𝛾</m:t>
                      </m:r>
                      <m:sSubSup>
                        <m:sSubSupPr>
                          <m:ctrlPr>
                            <a:rPr lang="en-US" altLang="zh-CN" b="0" i="1">
                              <a:latin typeface="Cambria Math" panose="02040503050406030204" pitchFamily="18" charset="0"/>
                              <a:ea typeface="Cambria Math" panose="02040503050406030204" pitchFamily="18" charset="0"/>
                            </a:rPr>
                          </m:ctrlPr>
                        </m:sSubSupPr>
                        <m:e>
                          <m:acc>
                            <m:accPr>
                              <m:chr m:val="̂"/>
                              <m:ctrlPr>
                                <a:rPr lang="en-US" altLang="zh-CN" b="0" i="1">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𝑄</m:t>
                              </m:r>
                            </m:e>
                          </m:acc>
                        </m:e>
                        <m:sub>
                          <m:r>
                            <a:rPr lang="en-US" altLang="zh-CN" b="0" i="1">
                              <a:latin typeface="Cambria Math" panose="02040503050406030204" pitchFamily="18" charset="0"/>
                              <a:ea typeface="Cambria Math" panose="02040503050406030204" pitchFamily="18" charset="0"/>
                            </a:rPr>
                            <m:t>𝑘</m:t>
                          </m:r>
                          <m:r>
                            <a:rPr lang="en-US" altLang="zh-CN" b="0" i="1">
                              <a:latin typeface="Cambria Math" panose="02040503050406030204" pitchFamily="18" charset="0"/>
                              <a:ea typeface="Cambria Math" panose="02040503050406030204" pitchFamily="18" charset="0"/>
                            </a:rPr>
                            <m:t>−1</m:t>
                          </m:r>
                        </m:sub>
                        <m:sup>
                          <m:r>
                            <a:rPr lang="zh-CN" altLang="en-US" b="0" i="1">
                              <a:latin typeface="Cambria Math" panose="02040503050406030204" pitchFamily="18" charset="0"/>
                              <a:ea typeface="Cambria Math" panose="02040503050406030204" pitchFamily="18" charset="0"/>
                            </a:rPr>
                            <m:t>𝜋</m:t>
                          </m:r>
                        </m:sup>
                      </m:sSubSup>
                      <m:r>
                        <a:rPr lang="en-US" altLang="zh-CN" b="0" i="1">
                          <a:latin typeface="Cambria Math" panose="02040503050406030204" pitchFamily="18" charset="0"/>
                          <a:ea typeface="Cambria Math" panose="02040503050406030204" pitchFamily="18" charset="0"/>
                        </a:rPr>
                        <m:t>(</m:t>
                      </m:r>
                      <m:sSup>
                        <m:sSupPr>
                          <m:ctrlPr>
                            <a:rPr lang="en-US" altLang="zh-CN" b="0" i="1">
                              <a:latin typeface="Cambria Math" panose="02040503050406030204" pitchFamily="18" charset="0"/>
                              <a:ea typeface="Cambria Math" panose="02040503050406030204" pitchFamily="18" charset="0"/>
                            </a:rPr>
                          </m:ctrlPr>
                        </m:sSupPr>
                        <m:e>
                          <m:r>
                            <a:rPr lang="en-US" altLang="zh-CN" b="0" i="1">
                              <a:latin typeface="Cambria Math" panose="02040503050406030204" pitchFamily="18" charset="0"/>
                              <a:ea typeface="Cambria Math" panose="02040503050406030204" pitchFamily="18" charset="0"/>
                            </a:rPr>
                            <m:t>𝑠</m:t>
                          </m:r>
                        </m:e>
                        <m:sup>
                          <m:r>
                            <a:rPr lang="en-US" altLang="zh-CN" b="0" i="1">
                              <a:latin typeface="Cambria Math" panose="02040503050406030204" pitchFamily="18" charset="0"/>
                              <a:ea typeface="Cambria Math" panose="02040503050406030204" pitchFamily="18" charset="0"/>
                            </a:rPr>
                            <m:t>′</m:t>
                          </m:r>
                        </m:sup>
                      </m:sSup>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𝑎</m:t>
                      </m:r>
                      <m:r>
                        <a:rPr lang="en-US" altLang="zh-CN" b="0"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79712" y="2633000"/>
                <a:ext cx="4454040" cy="545855"/>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25760" y="3648791"/>
                <a:ext cx="8892480" cy="481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𝜶</m:t>
                      </m:r>
                      <m:r>
                        <a:rPr lang="en-US" altLang="zh-CN" sz="240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𝑟</m:t>
                      </m:r>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e>
                      </m:d>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𝛾</m:t>
                      </m:r>
                      <m:sSubSup>
                        <m:sSubSupPr>
                          <m:ctrlPr>
                            <a:rPr lang="en-US" altLang="zh-CN" sz="2400" b="0" i="1">
                              <a:latin typeface="Cambria Math" panose="02040503050406030204" pitchFamily="18" charset="0"/>
                              <a:ea typeface="Cambria Math" panose="02040503050406030204" pitchFamily="18" charset="0"/>
                            </a:rPr>
                          </m:ctrlPr>
                        </m:sSubSupPr>
                        <m:e>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b="0" i="1">
                              <a:latin typeface="Cambria Math" panose="02040503050406030204" pitchFamily="18" charset="0"/>
                              <a:ea typeface="Cambria Math" panose="02040503050406030204" pitchFamily="18" charset="0"/>
                            </a:rPr>
                            <m:t>𝜋</m:t>
                          </m:r>
                        </m:sup>
                      </m:sSubSup>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𝑎</m:t>
                          </m:r>
                        </m:e>
                      </m:d>
                      <m:r>
                        <a:rPr lang="en-US" altLang="zh-CN" sz="240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25760" y="3648791"/>
                <a:ext cx="8892480" cy="481094"/>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59632" y="4180685"/>
                <a:ext cx="7032886" cy="481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𝜶</m:t>
                          </m:r>
                        </m:e>
                      </m:d>
                      <m:sSubSup>
                        <m:sSubSupPr>
                          <m:ctrlPr>
                            <a:rPr lang="en-US" altLang="zh-CN" sz="2400" i="1">
                              <a:latin typeface="Cambria Math" panose="02040503050406030204" pitchFamily="18" charset="0"/>
                              <a:ea typeface="Cambria Math" panose="02040503050406030204" pitchFamily="18" charset="0"/>
                            </a:rPr>
                          </m:ctrlPr>
                        </m:sSub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𝑄</m:t>
                              </m:r>
                            </m:e>
                          </m:acc>
                        </m:e>
                        <m:sub>
                          <m:r>
                            <a:rPr lang="en-US" altLang="zh-CN" sz="2400" i="1">
                              <a:latin typeface="Cambria Math" panose="02040503050406030204" pitchFamily="18" charset="0"/>
                              <a:ea typeface="Cambria Math" panose="02040503050406030204" pitchFamily="18" charset="0"/>
                            </a:rPr>
                            <m:t>𝑘</m:t>
                          </m:r>
                          <m:r>
                            <a:rPr lang="en-US" altLang="zh-CN" sz="2400" i="1">
                              <a:latin typeface="Cambria Math" panose="02040503050406030204" pitchFamily="18" charset="0"/>
                              <a:ea typeface="Cambria Math" panose="02040503050406030204" pitchFamily="18" charset="0"/>
                            </a:rPr>
                            <m:t>−1</m:t>
                          </m:r>
                        </m:sub>
                        <m:sup>
                          <m:r>
                            <a:rPr lang="zh-CN" altLang="en-US" sz="2400" i="1">
                              <a:latin typeface="Cambria Math" panose="02040503050406030204" pitchFamily="18" charset="0"/>
                              <a:ea typeface="Cambria Math" panose="02040503050406030204" pitchFamily="18" charset="0"/>
                            </a:rPr>
                            <m:t>𝜋</m:t>
                          </m:r>
                        </m:sup>
                      </m:sSubSup>
                      <m:d>
                        <m:dPr>
                          <m:ctrlPr>
                            <a:rPr lang="en-US" altLang="zh-CN" sz="2400" i="1">
                              <a:latin typeface="Cambria Math" panose="02040503050406030204" pitchFamily="18" charset="0"/>
                              <a:ea typeface="Cambria Math" panose="02040503050406030204" pitchFamily="18" charset="0"/>
                            </a:rPr>
                          </m:ctrlPr>
                        </m:dPr>
                        <m:e>
                          <m:r>
                            <a:rPr lang="en-US" altLang="zh-CN" sz="2400" i="1" smtClean="0">
                              <a:solidFill>
                                <a:srgbClr val="FF0000"/>
                              </a:solidFill>
                              <a:latin typeface="Cambria Math" panose="02040503050406030204" pitchFamily="18" charset="0"/>
                              <a:ea typeface="Cambria Math" panose="02040503050406030204" pitchFamily="18" charset="0"/>
                            </a:rPr>
                            <m:t>𝑠</m:t>
                          </m:r>
                          <m:r>
                            <a:rPr lang="en-US" altLang="zh-CN" sz="2400" i="1" smtClean="0">
                              <a:solidFill>
                                <a:srgbClr val="FF0000"/>
                              </a:solidFill>
                              <a:latin typeface="Cambria Math" panose="02040503050406030204" pitchFamily="18" charset="0"/>
                              <a:ea typeface="Cambria Math" panose="02040503050406030204" pitchFamily="18" charset="0"/>
                            </a:rPr>
                            <m:t>,</m:t>
                          </m:r>
                          <m:r>
                            <a:rPr lang="en-US" altLang="zh-CN" sz="2400" i="1" smtClean="0">
                              <a:solidFill>
                                <a:srgbClr val="FF0000"/>
                              </a:solidFill>
                              <a:latin typeface="Cambria Math" panose="02040503050406030204" pitchFamily="18" charset="0"/>
                              <a:ea typeface="Cambria Math" panose="02040503050406030204" pitchFamily="18" charset="0"/>
                            </a:rPr>
                            <m:t>𝑎</m:t>
                          </m:r>
                        </m:e>
                      </m:d>
                      <m:r>
                        <a:rPr lang="en-US" altLang="zh-CN" sz="2400" b="1" i="1" smtClean="0">
                          <a:latin typeface="Cambria Math" panose="02040503050406030204" pitchFamily="18" charset="0"/>
                          <a:ea typeface="Cambria Math" panose="02040503050406030204" pitchFamily="18" charset="0"/>
                        </a:rPr>
                        <m:t>+</m:t>
                      </m:r>
                      <m:r>
                        <a:rPr lang="zh-CN" altLang="en-US" sz="2400" b="1" i="1" smtClean="0">
                          <a:latin typeface="Cambria Math" panose="02040503050406030204" pitchFamily="18" charset="0"/>
                          <a:ea typeface="Cambria Math" panose="02040503050406030204" pitchFamily="18" charset="0"/>
                        </a:rPr>
                        <m:t>𝜶</m:t>
                      </m:r>
                      <m:r>
                        <a:rPr lang="en-US" altLang="zh-CN" sz="2400" b="1" i="1" smtClean="0">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𝑟</m:t>
                      </m:r>
                      <m:d>
                        <m:dPr>
                          <m:ctrlPr>
                            <a:rPr lang="en-US" altLang="zh-CN" sz="2400" b="0" i="1">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r>
                            <a:rPr lang="en-US" altLang="zh-CN" sz="2400" b="0" i="1">
                              <a:latin typeface="Cambria Math" panose="02040503050406030204" pitchFamily="18" charset="0"/>
                              <a:ea typeface="Cambria Math" panose="02040503050406030204" pitchFamily="18" charset="0"/>
                            </a:rPr>
                            <m:t>,</m:t>
                          </m:r>
                          <m:sSup>
                            <m:sSupPr>
                              <m:ctrlPr>
                                <a:rPr lang="en-US" altLang="zh-CN" sz="2400" b="0" i="1">
                                  <a:latin typeface="Cambria Math" panose="02040503050406030204" pitchFamily="18" charset="0"/>
                                  <a:ea typeface="Cambria Math" panose="02040503050406030204" pitchFamily="18" charset="0"/>
                                </a:rPr>
                              </m:ctrlPr>
                            </m:sSupPr>
                            <m:e>
                              <m:r>
                                <a:rPr lang="en-US" altLang="zh-CN" sz="2400" b="0" i="1">
                                  <a:latin typeface="Cambria Math" panose="02040503050406030204" pitchFamily="18" charset="0"/>
                                  <a:ea typeface="Cambria Math" panose="02040503050406030204" pitchFamily="18" charset="0"/>
                                </a:rPr>
                                <m:t>𝑠</m:t>
                              </m:r>
                            </m:e>
                            <m:sup>
                              <m:r>
                                <a:rPr lang="en-US" altLang="zh-CN" sz="2400" b="0" i="1">
                                  <a:latin typeface="Cambria Math" panose="02040503050406030204" pitchFamily="18" charset="0"/>
                                  <a:ea typeface="Cambria Math" panose="02040503050406030204" pitchFamily="18" charset="0"/>
                                </a:rPr>
                                <m:t>′</m:t>
                              </m:r>
                            </m:sup>
                          </m:sSup>
                        </m:e>
                      </m:d>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𝛾</m:t>
                      </m:r>
                      <m:sSubSup>
                        <m:sSubSupPr>
                          <m:ctrlPr>
                            <a:rPr lang="en-US" altLang="zh-CN" sz="2400" b="0" i="1">
                              <a:latin typeface="Cambria Math" panose="02040503050406030204" pitchFamily="18" charset="0"/>
                              <a:ea typeface="Cambria Math" panose="02040503050406030204" pitchFamily="18" charset="0"/>
                            </a:rPr>
                          </m:ctrlPr>
                        </m:sSubSupPr>
                        <m:e>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𝑄</m:t>
                              </m:r>
                            </m:e>
                          </m:acc>
                        </m:e>
                        <m:sub>
                          <m:r>
                            <a:rPr lang="en-US" altLang="zh-CN" sz="2400" b="0" i="1">
                              <a:latin typeface="Cambria Math" panose="02040503050406030204" pitchFamily="18" charset="0"/>
                              <a:ea typeface="Cambria Math" panose="02040503050406030204" pitchFamily="18" charset="0"/>
                            </a:rPr>
                            <m:t>𝑘</m:t>
                          </m:r>
                          <m:r>
                            <a:rPr lang="en-US" altLang="zh-CN" sz="2400" b="0" i="1">
                              <a:latin typeface="Cambria Math" panose="02040503050406030204" pitchFamily="18" charset="0"/>
                              <a:ea typeface="Cambria Math" panose="02040503050406030204" pitchFamily="18" charset="0"/>
                            </a:rPr>
                            <m:t>−1</m:t>
                          </m:r>
                        </m:sub>
                        <m:sup>
                          <m:r>
                            <a:rPr lang="zh-CN" altLang="en-US" sz="2400" b="0" i="1">
                              <a:latin typeface="Cambria Math" panose="02040503050406030204" pitchFamily="18" charset="0"/>
                              <a:ea typeface="Cambria Math" panose="02040503050406030204" pitchFamily="18" charset="0"/>
                            </a:rPr>
                            <m:t>𝜋</m:t>
                          </m:r>
                        </m:sup>
                      </m:sSubSup>
                      <m:d>
                        <m:dPr>
                          <m:ctrlPr>
                            <a:rPr lang="en-US" altLang="zh-CN" sz="2400" b="0" i="1">
                              <a:latin typeface="Cambria Math" panose="02040503050406030204" pitchFamily="18" charset="0"/>
                              <a:ea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ea typeface="Cambria Math" panose="02040503050406030204" pitchFamily="18" charset="0"/>
                                </a:rPr>
                              </m:ctrlPr>
                            </m:sSupPr>
                            <m:e>
                              <m:r>
                                <a:rPr lang="en-US" altLang="zh-CN" sz="2400" b="0" i="1">
                                  <a:solidFill>
                                    <a:srgbClr val="FF0000"/>
                                  </a:solidFill>
                                  <a:latin typeface="Cambria Math" panose="02040503050406030204" pitchFamily="18" charset="0"/>
                                  <a:ea typeface="Cambria Math" panose="02040503050406030204" pitchFamily="18" charset="0"/>
                                </a:rPr>
                                <m:t>𝑠</m:t>
                              </m:r>
                            </m:e>
                            <m:sup>
                              <m:r>
                                <a:rPr lang="en-US" altLang="zh-CN" sz="2400" b="0" i="1">
                                  <a:solidFill>
                                    <a:srgbClr val="FF0000"/>
                                  </a:solidFill>
                                  <a:latin typeface="Cambria Math" panose="02040503050406030204" pitchFamily="18" charset="0"/>
                                  <a:ea typeface="Cambria Math" panose="02040503050406030204" pitchFamily="18" charset="0"/>
                                </a:rPr>
                                <m:t>′</m:t>
                              </m:r>
                            </m:sup>
                          </m:sSup>
                          <m:r>
                            <a:rPr lang="en-US" altLang="zh-CN" sz="2400" b="0" i="1">
                              <a:solidFill>
                                <a:srgbClr val="FF0000"/>
                              </a:solidFill>
                              <a:latin typeface="Cambria Math" panose="02040503050406030204" pitchFamily="18" charset="0"/>
                              <a:ea typeface="Cambria Math" panose="02040503050406030204" pitchFamily="18" charset="0"/>
                            </a:rPr>
                            <m:t>,</m:t>
                          </m:r>
                          <m:sSup>
                            <m:sSupPr>
                              <m:ctrlPr>
                                <a:rPr lang="en-US" altLang="zh-CN" sz="2400" b="0" i="1" smtClean="0">
                                  <a:solidFill>
                                    <a:srgbClr val="FF0000"/>
                                  </a:solidFill>
                                  <a:latin typeface="Cambria Math" panose="02040503050406030204" pitchFamily="18" charset="0"/>
                                  <a:ea typeface="Cambria Math" panose="02040503050406030204" pitchFamily="18" charset="0"/>
                                </a:rPr>
                              </m:ctrlPr>
                            </m:sSupPr>
                            <m:e>
                              <m:r>
                                <a:rPr lang="en-US" altLang="zh-CN" sz="2400" b="0" i="1" smtClean="0">
                                  <a:solidFill>
                                    <a:srgbClr val="FF0000"/>
                                  </a:solidFill>
                                  <a:latin typeface="Cambria Math" panose="02040503050406030204" pitchFamily="18" charset="0"/>
                                  <a:ea typeface="Cambria Math" panose="02040503050406030204" pitchFamily="18" charset="0"/>
                                </a:rPr>
                                <m:t>𝑎</m:t>
                              </m:r>
                            </m:e>
                            <m:sup>
                              <m:r>
                                <a:rPr lang="en-US" altLang="zh-CN" sz="2400" b="0" i="1" smtClean="0">
                                  <a:solidFill>
                                    <a:srgbClr val="FF0000"/>
                                  </a:solidFill>
                                  <a:latin typeface="Cambria Math" panose="02040503050406030204" pitchFamily="18" charset="0"/>
                                  <a:ea typeface="Cambria Math" panose="02040503050406030204" pitchFamily="18" charset="0"/>
                                </a:rPr>
                                <m:t>′</m:t>
                              </m:r>
                            </m:sup>
                          </m:sSup>
                        </m:e>
                      </m:d>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59632" y="4180685"/>
                <a:ext cx="7032886" cy="481094"/>
              </a:xfrm>
              <a:prstGeom prst="rect">
                <a:avLst/>
              </a:prstGeom>
              <a:blipFill rotWithShape="0">
                <a:blip r:embed="rId5"/>
                <a:stretch>
                  <a:fillRect/>
                </a:stretch>
              </a:blipFill>
            </p:spPr>
            <p:txBody>
              <a:bodyPr/>
              <a:lstStyle/>
              <a:p>
                <a:r>
                  <a:rPr lang="zh-CN" altLang="en-US">
                    <a:noFill/>
                  </a:rPr>
                  <a:t> </a:t>
                </a:r>
                <a:endParaRPr lang="zh-CN" altLang="en-US">
                  <a:noFill/>
                </a:endParaRPr>
              </a:p>
            </p:txBody>
          </p:sp>
        </mc:Fallback>
      </mc:AlternateContent>
      <p:sp>
        <p:nvSpPr>
          <p:cNvPr id="11" name="文本框 10"/>
          <p:cNvSpPr txBox="1"/>
          <p:nvPr/>
        </p:nvSpPr>
        <p:spPr>
          <a:xfrm>
            <a:off x="483112" y="5143710"/>
            <a:ext cx="7196137" cy="523220"/>
          </a:xfrm>
          <a:prstGeom prst="rect">
            <a:avLst/>
          </a:prstGeom>
          <a:noFill/>
        </p:spPr>
        <p:txBody>
          <a:bodyPr wrap="none" rtlCol="0">
            <a:spAutoFit/>
          </a:bodyPr>
          <a:lstStyle/>
          <a:p>
            <a:r>
              <a:rPr lang="en-US" altLang="zh-CN" dirty="0"/>
              <a:t>SARSA</a:t>
            </a:r>
            <a:r>
              <a:rPr lang="zh-CN" altLang="en-US" dirty="0"/>
              <a:t>算法</a:t>
            </a:r>
            <a:r>
              <a:rPr lang="en-US" altLang="zh-CN" dirty="0"/>
              <a:t>(state action reward state action )</a:t>
            </a:r>
            <a:endParaRPr lang="zh-CN" altLang="en-US" dirty="0"/>
          </a:p>
        </p:txBody>
      </p:sp>
      <p:sp>
        <p:nvSpPr>
          <p:cNvPr id="12" name="标题 1"/>
          <p:cNvSpPr>
            <a:spLocks noGrp="1"/>
          </p:cNvSpPr>
          <p:nvPr>
            <p:ph type="title"/>
          </p:nvPr>
        </p:nvSpPr>
        <p:spPr>
          <a:xfrm>
            <a:off x="457200" y="553646"/>
            <a:ext cx="8229600" cy="1143000"/>
          </a:xfrm>
        </p:spPr>
        <p:txBody>
          <a:bodyPr/>
          <a:lstStyle/>
          <a:p>
            <a:r>
              <a:rPr lang="en-US" altLang="zh-CN" dirty="0"/>
              <a:t>SARSA</a:t>
            </a:r>
            <a:r>
              <a:rPr lang="zh-CN" altLang="en-US" dirty="0"/>
              <a:t>学习算法</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9258"/>
            <a:ext cx="8229600" cy="1143000"/>
          </a:xfrm>
        </p:spPr>
        <p:txBody>
          <a:bodyPr/>
          <a:lstStyle/>
          <a:p>
            <a:r>
              <a:rPr lang="en-US" altLang="zh-CN" sz="3200" dirty="0"/>
              <a:t>SARSA</a:t>
            </a:r>
            <a:r>
              <a:rPr lang="zh-CN" altLang="en-US" sz="3200" dirty="0"/>
              <a:t>学习算法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066428"/>
                <a:ext cx="8229600" cy="5589240"/>
              </a:xfrm>
            </p:spPr>
            <p:txBody>
              <a:bodyPr/>
              <a:lstStyle/>
              <a:p>
                <a:r>
                  <a:rPr lang="zh-CN" altLang="en-US" sz="2000" dirty="0"/>
                  <a:t>输入：状态空间</a:t>
                </a:r>
                <a14:m>
                  <m:oMath xmlns:m="http://schemas.openxmlformats.org/officeDocument/2006/math">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oMath>
                </a14:m>
                <a:r>
                  <a:rPr lang="zh-CN" altLang="en-US" sz="2000" dirty="0"/>
                  <a:t>动作空间</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oMath>
                </a14:m>
                <a:r>
                  <a:rPr lang="zh-CN" altLang="en-US" sz="2000" dirty="0"/>
                  <a:t>折扣率</a:t>
                </a:r>
                <a14:m>
                  <m:oMath xmlns:m="http://schemas.openxmlformats.org/officeDocument/2006/math">
                    <m:r>
                      <a:rPr lang="zh-CN" altLang="en-US" sz="2000" i="1" smtClean="0">
                        <a:latin typeface="Cambria Math" panose="02040503050406030204" pitchFamily="18" charset="0"/>
                      </a:rPr>
                      <m:t>𝛾</m:t>
                    </m:r>
                  </m:oMath>
                </a14:m>
                <a:r>
                  <a:rPr lang="en-US" altLang="zh-CN" sz="2000" dirty="0"/>
                  <a:t>,</a:t>
                </a:r>
                <a:r>
                  <a:rPr lang="zh-CN" altLang="en-US" sz="2000" dirty="0"/>
                  <a:t>学习率</a:t>
                </a:r>
                <a14:m>
                  <m:oMath xmlns:m="http://schemas.openxmlformats.org/officeDocument/2006/math">
                    <m:r>
                      <a:rPr lang="zh-CN" altLang="en-US" sz="2000" i="1" smtClean="0">
                        <a:latin typeface="Cambria Math" panose="02040503050406030204" pitchFamily="18" charset="0"/>
                      </a:rPr>
                      <m:t>𝛼</m:t>
                    </m:r>
                  </m:oMath>
                </a14:m>
                <a:endParaRPr lang="en-US" altLang="zh-CN" sz="2000" dirty="0"/>
              </a:p>
              <a:p>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随机初始化</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2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𝜋</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𝑎</m:t>
                        </m:r>
                      </m:e>
                      <m:e>
                        <m:r>
                          <a:rPr lang="en-US" altLang="zh-CN" sz="2000" b="0" i="1" smtClean="0">
                            <a:latin typeface="Cambria Math" panose="02040503050406030204" pitchFamily="18" charset="0"/>
                            <a:ea typeface="Cambria Math" panose="02040503050406030204" pitchFamily="18" charset="0"/>
                          </a:rPr>
                          <m:t>𝑠</m:t>
                        </m:r>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𝐴</m:t>
                            </m:r>
                          </m:e>
                        </m:d>
                      </m:den>
                    </m:f>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3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4        </a:t>
                </a:r>
                <a:r>
                  <a:rPr lang="zh-CN" altLang="en-US" sz="2000" dirty="0">
                    <a:latin typeface="Times New Roman" panose="02020603050405020304" pitchFamily="18" charset="0"/>
                    <a:cs typeface="Times New Roman" panose="02020603050405020304" pitchFamily="18" charset="0"/>
                  </a:rPr>
                  <a:t>初始化起始状态</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5        </a:t>
                </a:r>
                <a:r>
                  <a:rPr lang="zh-CN" altLang="en-US" sz="2000" dirty="0">
                    <a:latin typeface="Times New Roman" panose="02020603050405020304" pitchFamily="18" charset="0"/>
                    <a:cs typeface="Times New Roman" panose="02020603050405020304" pitchFamily="18" charset="0"/>
                  </a:rPr>
                  <a:t>选择动作</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sSup>
                      <m:sSupPr>
                        <m:ctrlPr>
                          <a:rPr lang="en-US" altLang="zh-CN" sz="2000" b="0" i="1" smtClean="0">
                            <a:solidFill>
                              <a:srgbClr val="FF0000"/>
                            </a:solidFill>
                            <a:latin typeface="Cambria Math" panose="02040503050406030204" pitchFamily="18" charset="0"/>
                          </a:rPr>
                        </m:ctrlPr>
                      </m:sSupPr>
                      <m:e>
                        <m:r>
                          <a:rPr lang="zh-CN" altLang="en-US" sz="2000" b="0" i="1" smtClean="0">
                            <a:solidFill>
                              <a:srgbClr val="FF0000"/>
                            </a:solidFill>
                            <a:latin typeface="Cambria Math" panose="02040503050406030204" pitchFamily="18" charset="0"/>
                          </a:rPr>
                          <m:t>𝜋</m:t>
                        </m:r>
                      </m:e>
                      <m:sup>
                        <m:r>
                          <a:rPr lang="zh-CN" altLang="en-US" sz="2000" b="0" i="1" smtClean="0">
                            <a:solidFill>
                              <a:srgbClr val="FF0000"/>
                            </a:solidFill>
                            <a:latin typeface="Cambria Math" panose="02040503050406030204" pitchFamily="18" charset="0"/>
                          </a:rPr>
                          <m:t>𝜖</m:t>
                        </m:r>
                      </m:sup>
                    </m:sSup>
                    <m:r>
                      <a:rPr lang="en-US" altLang="zh-CN" sz="2000" b="0" i="1" smtClean="0">
                        <a:solidFill>
                          <a:srgbClr val="FF0000"/>
                        </a:solidFill>
                        <a:latin typeface="Cambria Math" panose="02040503050406030204" pitchFamily="18" charset="0"/>
                      </a:rPr>
                      <m:t>(</m:t>
                    </m:r>
                    <m:r>
                      <a:rPr lang="en-US" altLang="zh-CN" sz="2000" b="0" i="1" smtClean="0">
                        <a:solidFill>
                          <a:srgbClr val="FF0000"/>
                        </a:solidFill>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6        </a:t>
                </a:r>
                <a:r>
                  <a:rPr lang="en-US" altLang="zh-CN" sz="2000" b="1" dirty="0">
                    <a:latin typeface="Times New Roman" panose="02020603050405020304" pitchFamily="18" charset="0"/>
                    <a:cs typeface="Times New Roman" panose="02020603050405020304" pitchFamily="18" charset="0"/>
                  </a:rPr>
                  <a:t>repeat</a:t>
                </a:r>
              </a:p>
              <a:p>
                <a:r>
                  <a:rPr lang="en-US" altLang="zh-CN" sz="2000" dirty="0">
                    <a:latin typeface="Times New Roman" panose="02020603050405020304" pitchFamily="18" charset="0"/>
                    <a:cs typeface="Times New Roman" panose="02020603050405020304" pitchFamily="18" charset="0"/>
                  </a:rPr>
                  <a:t>7               </a:t>
                </a:r>
                <a:r>
                  <a:rPr lang="zh-CN" altLang="en-US" sz="2000" dirty="0">
                    <a:latin typeface="Times New Roman" panose="02020603050405020304" pitchFamily="18" charset="0"/>
                    <a:cs typeface="Times New Roman" panose="02020603050405020304" pitchFamily="18" charset="0"/>
                  </a:rPr>
                  <a:t>执行动作</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得到即时奖励</a:t>
                </a:r>
                <a14:m>
                  <m:oMath xmlns:m="http://schemas.openxmlformats.org/officeDocument/2006/math">
                    <m:r>
                      <a:rPr lang="en-US" altLang="zh-CN" sz="2000" b="0" i="1" smtClean="0">
                        <a:latin typeface="Cambria Math" panose="02040503050406030204" pitchFamily="18" charset="0"/>
                      </a:rPr>
                      <m:t>𝑟</m:t>
                    </m:r>
                  </m:oMath>
                </a14:m>
                <a:r>
                  <a:rPr lang="zh-CN" altLang="en-US" sz="2000" dirty="0">
                    <a:latin typeface="Times New Roman" panose="02020603050405020304" pitchFamily="18" charset="0"/>
                    <a:cs typeface="Times New Roman" panose="02020603050405020304" pitchFamily="18" charset="0"/>
                  </a:rPr>
                  <a:t>和新状态</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8               </a:t>
                </a:r>
                <a:r>
                  <a:rPr lang="zh-CN" altLang="en-US" sz="2000" dirty="0">
                    <a:latin typeface="Times New Roman" panose="02020603050405020304" pitchFamily="18" charset="0"/>
                    <a:cs typeface="Times New Roman" panose="02020603050405020304" pitchFamily="18" charset="0"/>
                  </a:rPr>
                  <a:t>在状态</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0" smtClean="0">
                        <a:latin typeface="Cambria Math" panose="02040503050406030204" pitchFamily="18" charset="0"/>
                      </a:rPr>
                      <m:t>,</m:t>
                    </m:r>
                    <m:r>
                      <a:rPr lang="zh-CN" altLang="en-US" sz="2000" i="1">
                        <a:latin typeface="Cambria Math" panose="02040503050406030204" pitchFamily="18" charset="0"/>
                      </a:rPr>
                      <m:t>选择</m:t>
                    </m:r>
                  </m:oMath>
                </a14:m>
                <a:r>
                  <a:rPr lang="zh-CN" altLang="en-US" sz="2000" dirty="0">
                    <a:latin typeface="Times New Roman" panose="02020603050405020304" pitchFamily="18" charset="0"/>
                    <a:cs typeface="Times New Roman" panose="02020603050405020304" pitchFamily="18" charset="0"/>
                  </a:rPr>
                  <a:t>动作</a:t>
                </a:r>
                <a14:m>
                  <m:oMath xmlns:m="http://schemas.openxmlformats.org/officeDocument/2006/math">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𝑎</m:t>
                        </m:r>
                      </m:e>
                      <m:sup>
                        <m:r>
                          <a:rPr lang="en-US" altLang="zh-CN" sz="2000" b="0" i="1" dirty="0" smtClean="0">
                            <a:latin typeface="Cambria Math" panose="02040503050406030204" pitchFamily="18" charset="0"/>
                          </a:rPr>
                          <m:t>′</m:t>
                        </m:r>
                      </m:sup>
                    </m:sSup>
                    <m:r>
                      <a:rPr lang="en-US" altLang="zh-CN" sz="2000" b="0" i="1" dirty="0" smtClean="0">
                        <a:latin typeface="Cambria Math" panose="02040503050406030204" pitchFamily="18" charset="0"/>
                      </a:rPr>
                      <m:t>=</m:t>
                    </m:r>
                    <m:sSup>
                      <m:sSupPr>
                        <m:ctrlPr>
                          <a:rPr lang="en-US" altLang="zh-CN" sz="2000" b="0" i="1" dirty="0" smtClean="0">
                            <a:solidFill>
                              <a:srgbClr val="FF0000"/>
                            </a:solidFill>
                            <a:latin typeface="Cambria Math" panose="02040503050406030204" pitchFamily="18" charset="0"/>
                          </a:rPr>
                        </m:ctrlPr>
                      </m:sSupPr>
                      <m:e>
                        <m:r>
                          <a:rPr lang="zh-CN" altLang="en-US" sz="2000" b="0" i="1" dirty="0" smtClean="0">
                            <a:solidFill>
                              <a:srgbClr val="FF0000"/>
                            </a:solidFill>
                            <a:latin typeface="Cambria Math" panose="02040503050406030204" pitchFamily="18" charset="0"/>
                          </a:rPr>
                          <m:t>𝜋</m:t>
                        </m:r>
                      </m:e>
                      <m:sup>
                        <m:r>
                          <a:rPr lang="zh-CN" altLang="en-US" sz="2000" b="0" i="1" dirty="0" smtClean="0">
                            <a:solidFill>
                              <a:srgbClr val="FF0000"/>
                            </a:solidFill>
                            <a:latin typeface="Cambria Math" panose="02040503050406030204" pitchFamily="18" charset="0"/>
                          </a:rPr>
                          <m:t>𝜖</m:t>
                        </m:r>
                      </m:sup>
                    </m:sSup>
                    <m:d>
                      <m:dPr>
                        <m:ctrlPr>
                          <a:rPr lang="en-US" altLang="zh-CN" sz="2000" b="0" i="1" dirty="0" smtClean="0">
                            <a:solidFill>
                              <a:srgbClr val="FF0000"/>
                            </a:solidFill>
                            <a:latin typeface="Cambria Math" panose="02040503050406030204" pitchFamily="18" charset="0"/>
                          </a:rPr>
                        </m:ctrlPr>
                      </m:dPr>
                      <m:e>
                        <m:sSup>
                          <m:sSupPr>
                            <m:ctrlPr>
                              <a:rPr lang="en-US" altLang="zh-CN" sz="2000" b="0" i="1" dirty="0" smtClean="0">
                                <a:solidFill>
                                  <a:srgbClr val="FF0000"/>
                                </a:solidFill>
                                <a:latin typeface="Cambria Math" panose="02040503050406030204" pitchFamily="18" charset="0"/>
                              </a:rPr>
                            </m:ctrlPr>
                          </m:sSupPr>
                          <m:e>
                            <m:r>
                              <a:rPr lang="en-US" altLang="zh-CN" sz="2000" b="0" i="1" dirty="0" smtClean="0">
                                <a:solidFill>
                                  <a:srgbClr val="FF0000"/>
                                </a:solidFill>
                                <a:latin typeface="Cambria Math" panose="02040503050406030204" pitchFamily="18" charset="0"/>
                              </a:rPr>
                              <m:t>𝑠</m:t>
                            </m:r>
                          </m:e>
                          <m:sup>
                            <m:r>
                              <a:rPr lang="en-US" altLang="zh-CN" sz="2000" b="0" i="1" dirty="0" smtClean="0">
                                <a:solidFill>
                                  <a:srgbClr val="FF0000"/>
                                </a:solidFill>
                                <a:latin typeface="Cambria Math" panose="02040503050406030204" pitchFamily="18" charset="0"/>
                              </a:rPr>
                              <m:t>′</m:t>
                            </m:r>
                          </m:sup>
                        </m:sSup>
                      </m:e>
                    </m:d>
                  </m:oMath>
                </a14:m>
                <a:endParaRPr lang="en-US" altLang="zh-CN" sz="2000" b="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9               </a:t>
                </a:r>
                <a14:m>
                  <m:oMath xmlns:m="http://schemas.openxmlformats.org/officeDocument/2006/math">
                    <m:r>
                      <a:rPr lang="en-US" altLang="zh-CN" sz="2000" b="0" i="1" smtClean="0">
                        <a:latin typeface="Cambria Math" panose="02040503050406030204" pitchFamily="18" charset="0"/>
                      </a:rPr>
                      <m:t>𝑄</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𝛼</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𝑟</m:t>
                        </m:r>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𝛾</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𝑎</m:t>
                                </m:r>
                              </m:e>
                              <m:sup>
                                <m:r>
                                  <a:rPr lang="en-US" altLang="zh-CN" sz="2000" b="0" i="1" smtClean="0">
                                    <a:latin typeface="Cambria Math" panose="02040503050406030204" pitchFamily="18" charset="0"/>
                                    <a:ea typeface="Cambria Math" panose="02040503050406030204" pitchFamily="18" charset="0"/>
                                  </a:rPr>
                                  <m:t>′</m:t>
                                </m:r>
                              </m:sup>
                            </m:sSup>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e>
                        </m:d>
                      </m:e>
                    </m:d>
                  </m:oMath>
                </a14:m>
                <a:endParaRPr lang="en-US" altLang="zh-CN" sz="2000" b="0" dirty="0">
                  <a:latin typeface="Times New Roman" panose="02020603050405020304" pitchFamily="18" charset="0"/>
                  <a:ea typeface="Cambria Math" panose="020405030504060302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10             </a:t>
                </a:r>
                <a:r>
                  <a:rPr lang="zh-CN" altLang="en-US" sz="2000" dirty="0">
                    <a:latin typeface="Times New Roman" panose="02020603050405020304" pitchFamily="18" charset="0"/>
                    <a:cs typeface="Times New Roman" panose="02020603050405020304" pitchFamily="18" charset="0"/>
                  </a:rPr>
                  <a:t>更新策略</a:t>
                </a:r>
                <a14:m>
                  <m:oMath xmlns:m="http://schemas.openxmlformats.org/officeDocument/2006/math">
                    <m:r>
                      <a:rPr lang="zh-CN" altLang="en-US" sz="2000" i="1" smtClean="0">
                        <a:latin typeface="Cambria Math" panose="02040503050406030204" pitchFamily="18" charset="0"/>
                      </a:rPr>
                      <m:t>𝜋</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lim>
                            </m:limLow>
                          </m:fName>
                          <m:e>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e>
                        </m:func>
                      </m:e>
                    </m:func>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11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12      </a:t>
                </a:r>
                <a:r>
                  <a:rPr lang="en-US" altLang="zh-CN" sz="2000" b="1" dirty="0">
                    <a:latin typeface="Times New Roman" panose="02020603050405020304" pitchFamily="18" charset="0"/>
                    <a:cs typeface="Times New Roman" panose="02020603050405020304" pitchFamily="18" charset="0"/>
                  </a:rPr>
                  <a:t>until</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0" i="1" smtClean="0">
                        <a:latin typeface="Cambria Math" panose="02040503050406030204" pitchFamily="18" charset="0"/>
                      </a:rPr>
                      <m:t>𝑠</m:t>
                    </m:r>
                  </m:oMath>
                </a14:m>
                <a:r>
                  <a:rPr lang="zh-CN" altLang="en-US" sz="2000" dirty="0">
                    <a:latin typeface="Times New Roman" panose="02020603050405020304" pitchFamily="18" charset="0"/>
                    <a:cs typeface="Times New Roman" panose="02020603050405020304" pitchFamily="18" charset="0"/>
                  </a:rPr>
                  <a:t>为终止状态或完成特定步长数</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13</a:t>
                </a:r>
                <a:r>
                  <a:rPr lang="en-US" altLang="zh-CN" sz="2000" b="1" dirty="0">
                    <a:latin typeface="Times New Roman" panose="02020603050405020304" pitchFamily="18" charset="0"/>
                    <a:cs typeface="Times New Roman" panose="02020603050405020304" pitchFamily="18" charset="0"/>
                  </a:rPr>
                  <a:t> until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𝑄</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收敛</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输出：策略</a:t>
                </a:r>
                <a14:m>
                  <m:oMath xmlns:m="http://schemas.openxmlformats.org/officeDocument/2006/math">
                    <m:r>
                      <a:rPr lang="zh-CN" altLang="en-US" sz="2000" i="1" smtClean="0">
                        <a:latin typeface="Cambria Math" panose="02040503050406030204" pitchFamily="18" charset="0"/>
                      </a:rPr>
                      <m:t>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oMath>
                </a14:m>
                <a:endParaRPr lang="en-US" altLang="zh-CN" sz="2000" dirty="0">
                  <a:latin typeface="Times New Roman" panose="02020603050405020304" pitchFamily="18" charset="0"/>
                  <a:cs typeface="Times New Roman" panose="02020603050405020304" pitchFamily="18" charset="0"/>
                </a:endParaRPr>
              </a:p>
              <a:p>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066428"/>
                <a:ext cx="8229600" cy="5589240"/>
              </a:xfrm>
              <a:blipFill>
                <a:blip r:embed="rId3"/>
                <a:stretch>
                  <a:fillRect l="-667" t="-872" b="-6652"/>
                </a:stretch>
              </a:blipFill>
            </p:spPr>
            <p:txBody>
              <a:bodyPr/>
              <a:lstStyle/>
              <a:p>
                <a:r>
                  <a:rPr lang="zh-CN" altLang="en-US">
                    <a:noFill/>
                  </a:rPr>
                  <a:t> </a:t>
                </a:r>
              </a:p>
            </p:txBody>
          </p:sp>
        </mc:Fallback>
      </mc:AlternateContent>
      <p:cxnSp>
        <p:nvCxnSpPr>
          <p:cNvPr id="8" name="直接连接符 7"/>
          <p:cNvCxnSpPr/>
          <p:nvPr/>
        </p:nvCxnSpPr>
        <p:spPr>
          <a:xfrm>
            <a:off x="1547664" y="3861048"/>
            <a:ext cx="0" cy="201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259632" y="2780928"/>
            <a:ext cx="0" cy="3384376"/>
          </a:xfrm>
          <a:prstGeom prst="line">
            <a:avLst/>
          </a:prstGeom>
        </p:spPr>
        <p:style>
          <a:lnRef idx="1">
            <a:schemeClr val="accent1"/>
          </a:lnRef>
          <a:fillRef idx="0">
            <a:schemeClr val="accent1"/>
          </a:fillRef>
          <a:effectRef idx="0">
            <a:schemeClr val="accent1"/>
          </a:effectRef>
          <a:fontRef idx="minor">
            <a:schemeClr val="tx1"/>
          </a:fontRef>
        </p:style>
      </p:cxnSp>
      <p:sp>
        <p:nvSpPr>
          <p:cNvPr id="9" name="对话气泡: 椭圆形 8">
            <a:extLst>
              <a:ext uri="{FF2B5EF4-FFF2-40B4-BE49-F238E27FC236}">
                <a16:creationId xmlns:a16="http://schemas.microsoft.com/office/drawing/2014/main" id="{E9DC567E-5028-493C-81AE-926E9D62EC43}"/>
              </a:ext>
            </a:extLst>
          </p:cNvPr>
          <p:cNvSpPr/>
          <p:nvPr/>
        </p:nvSpPr>
        <p:spPr>
          <a:xfrm>
            <a:off x="5724129" y="2204864"/>
            <a:ext cx="1800199" cy="864096"/>
          </a:xfrm>
          <a:prstGeom prst="wedgeEllipseCallout">
            <a:avLst>
              <a:gd name="adj1" fmla="val -168491"/>
              <a:gd name="adj2" fmla="val 834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606CA8A-FB84-4D4A-A322-A64B4E63ADF0}"/>
              </a:ext>
            </a:extLst>
          </p:cNvPr>
          <p:cNvSpPr txBox="1"/>
          <p:nvPr/>
        </p:nvSpPr>
        <p:spPr>
          <a:xfrm>
            <a:off x="5810543" y="2357710"/>
            <a:ext cx="1627369" cy="523220"/>
          </a:xfrm>
          <a:prstGeom prst="rect">
            <a:avLst/>
          </a:prstGeom>
          <a:noFill/>
        </p:spPr>
        <p:txBody>
          <a:bodyPr wrap="none" rtlCol="0">
            <a:spAutoFit/>
          </a:bodyPr>
          <a:lstStyle/>
          <a:p>
            <a:r>
              <a:rPr lang="zh-CN" altLang="en-US" dirty="0"/>
              <a:t>行动策略</a:t>
            </a:r>
          </a:p>
        </p:txBody>
      </p:sp>
      <p:sp>
        <p:nvSpPr>
          <p:cNvPr id="12" name="对话气泡: 椭圆形 11">
            <a:extLst>
              <a:ext uri="{FF2B5EF4-FFF2-40B4-BE49-F238E27FC236}">
                <a16:creationId xmlns:a16="http://schemas.microsoft.com/office/drawing/2014/main" id="{11CE9D2F-89DC-4B67-9728-C7FE38397F4B}"/>
              </a:ext>
            </a:extLst>
          </p:cNvPr>
          <p:cNvSpPr/>
          <p:nvPr/>
        </p:nvSpPr>
        <p:spPr>
          <a:xfrm>
            <a:off x="6984268" y="3614362"/>
            <a:ext cx="1800199" cy="864096"/>
          </a:xfrm>
          <a:prstGeom prst="wedgeEllipseCallout">
            <a:avLst>
              <a:gd name="adj1" fmla="val -150181"/>
              <a:gd name="adj2" fmla="val 415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BF4AEAD-97B1-4BE3-ABD9-BC0E4ADE5FC5}"/>
              </a:ext>
            </a:extLst>
          </p:cNvPr>
          <p:cNvSpPr txBox="1"/>
          <p:nvPr/>
        </p:nvSpPr>
        <p:spPr>
          <a:xfrm>
            <a:off x="7069774" y="3726532"/>
            <a:ext cx="1627369" cy="523220"/>
          </a:xfrm>
          <a:prstGeom prst="rect">
            <a:avLst/>
          </a:prstGeom>
          <a:noFill/>
        </p:spPr>
        <p:txBody>
          <a:bodyPr wrap="none" rtlCol="0">
            <a:spAutoFit/>
          </a:bodyPr>
          <a:lstStyle/>
          <a:p>
            <a:r>
              <a:rPr lang="zh-CN" altLang="en-US" dirty="0"/>
              <a:t>评估策略</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89</a:t>
            </a:fld>
            <a:endParaRPr lang="en-US" altLang="zh-CN"/>
          </a:p>
        </p:txBody>
      </p:sp>
      <p:sp>
        <p:nvSpPr>
          <p:cNvPr id="6" name="内容占位符 5"/>
          <p:cNvSpPr>
            <a:spLocks noGrp="1"/>
          </p:cNvSpPr>
          <p:nvPr>
            <p:ph sz="half" idx="1"/>
          </p:nvPr>
        </p:nvSpPr>
        <p:spPr>
          <a:xfrm>
            <a:off x="107504" y="1844824"/>
            <a:ext cx="8712968" cy="4281339"/>
          </a:xfrm>
        </p:spPr>
        <p:txBody>
          <a:bodyPr/>
          <a:lstStyle/>
          <a:p>
            <a:pPr>
              <a:buFont typeface="Wingdings" panose="05000000000000000000" pitchFamily="2" charset="2"/>
              <a:buChar char="n"/>
            </a:pPr>
            <a:r>
              <a:rPr lang="zh-CN" altLang="en-US" dirty="0"/>
              <a:t>表格型强化学习方法</a:t>
            </a:r>
            <a:endParaRPr lang="en-US" altLang="zh-CN" dirty="0"/>
          </a:p>
          <a:p>
            <a:r>
              <a:rPr lang="zh-CN" altLang="en-US" dirty="0"/>
              <a:t>状态空间和动作是离散的，值函数是一个表格，索引是状态</a:t>
            </a:r>
            <a:r>
              <a:rPr lang="en-US" altLang="zh-CN" dirty="0"/>
              <a:t>—</a:t>
            </a:r>
            <a:r>
              <a:rPr lang="zh-CN" altLang="en-US" dirty="0"/>
              <a:t>行为对，状态和动作空间不能太大</a:t>
            </a:r>
            <a:endParaRPr lang="en-US" altLang="zh-CN" dirty="0"/>
          </a:p>
          <a:p>
            <a:endParaRPr lang="en-US" altLang="zh-CN" dirty="0"/>
          </a:p>
          <a:p>
            <a:r>
              <a:rPr lang="zh-CN" altLang="en-US" dirty="0"/>
              <a:t>状态空间为连续空间的时候，值函数无法用一张表格来表示，需要</a:t>
            </a:r>
            <a:r>
              <a:rPr lang="zh-CN" altLang="en-US" dirty="0">
                <a:solidFill>
                  <a:srgbClr val="FF0000"/>
                </a:solidFill>
              </a:rPr>
              <a:t>利用函数逼近方法来表示值函数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656"/>
            <a:ext cx="8229600" cy="1143000"/>
          </a:xfrm>
        </p:spPr>
        <p:txBody>
          <a:bodyPr/>
          <a:lstStyle/>
          <a:p>
            <a:r>
              <a:rPr lang="zh-CN" altLang="en-US" dirty="0"/>
              <a:t>强化学习基本要素</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基本概念</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268760"/>
                <a:ext cx="9036496" cy="3312367"/>
              </a:xfrm>
            </p:spPr>
            <p:txBody>
              <a:bodyPr/>
              <a:lstStyle/>
              <a:p>
                <a:r>
                  <a:rPr lang="zh-CN" altLang="en-US" dirty="0">
                    <a:solidFill>
                      <a:srgbClr val="FF0000"/>
                    </a:solidFill>
                    <a:latin typeface="Times New Roman" panose="02020603050405020304" pitchFamily="18" charset="0"/>
                    <a:cs typeface="Times New Roman" panose="02020603050405020304" pitchFamily="18" charset="0"/>
                  </a:rPr>
                  <a:t>状态</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𝑠</m:t>
                    </m:r>
                  </m:oMath>
                </a14:m>
                <a:r>
                  <a:rPr lang="zh-CN" altLang="en-US" dirty="0">
                    <a:latin typeface="Times New Roman" panose="02020603050405020304" pitchFamily="18" charset="0"/>
                    <a:cs typeface="Times New Roman" panose="02020603050405020304" pitchFamily="18" charset="0"/>
                  </a:rPr>
                  <a:t>是对环境的描述，可以是离散的或连续的，其</a:t>
                </a:r>
                <a:r>
                  <a:rPr lang="zh-CN" altLang="en-US" dirty="0">
                    <a:solidFill>
                      <a:schemeClr val="tx1"/>
                    </a:solidFill>
                    <a:latin typeface="Times New Roman" panose="02020603050405020304" pitchFamily="18" charset="0"/>
                    <a:cs typeface="Times New Roman" panose="02020603050405020304" pitchFamily="18" charset="0"/>
                  </a:rPr>
                  <a:t>状态空间为</a:t>
                </a:r>
                <a14:m>
                  <m:oMath xmlns:m="http://schemas.openxmlformats.org/officeDocument/2006/math">
                    <m:r>
                      <a:rPr lang="en-US" altLang="zh-CN" i="1" dirty="0" smtClean="0">
                        <a:solidFill>
                          <a:schemeClr val="tx1"/>
                        </a:solidFill>
                        <a:latin typeface="Cambria Math" panose="02040503050406030204" pitchFamily="18" charset="0"/>
                        <a:cs typeface="Times New Roman" panose="02020603050405020304" pitchFamily="18" charset="0"/>
                      </a:rPr>
                      <m:t>𝑆</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动作</a:t>
                </a:r>
                <a14:m>
                  <m:oMath xmlns:m="http://schemas.openxmlformats.org/officeDocument/2006/math">
                    <m:r>
                      <a:rPr lang="en-US" altLang="zh-CN" i="1" dirty="0" smtClean="0">
                        <a:solidFill>
                          <a:srgbClr val="FF0000"/>
                        </a:solidFill>
                        <a:latin typeface="Cambria Math" panose="02040503050406030204" pitchFamily="18" charset="0"/>
                        <a:cs typeface="Times New Roman" panose="02020603050405020304" pitchFamily="18" charset="0"/>
                      </a:rPr>
                      <m:t>𝑎</m:t>
                    </m:r>
                    <m:r>
                      <a:rPr lang="en-US" altLang="zh-CN" i="1" dirty="0" smtClean="0">
                        <a:solidFill>
                          <a:srgbClr val="FF0000"/>
                        </a:solidFill>
                        <a:latin typeface="Cambria Math" panose="02040503050406030204" pitchFamily="18" charset="0"/>
                        <a:cs typeface="Times New Roman" panose="02020603050405020304" pitchFamily="18" charset="0"/>
                      </a:rPr>
                      <m:t> </m:t>
                    </m:r>
                  </m:oMath>
                </a14:m>
                <a:r>
                  <a:rPr lang="zh-CN" altLang="en-US" dirty="0">
                    <a:latin typeface="Times New Roman" panose="02020603050405020304" pitchFamily="18" charset="0"/>
                    <a:cs typeface="Times New Roman" panose="02020603050405020304" pitchFamily="18" charset="0"/>
                  </a:rPr>
                  <a:t>是对智能体行为的描述，可以是离散的或连续的，其</a:t>
                </a:r>
                <a:r>
                  <a:rPr lang="zh-CN" altLang="en-US" dirty="0">
                    <a:solidFill>
                      <a:schemeClr val="tx1"/>
                    </a:solidFill>
                    <a:latin typeface="Times New Roman" panose="02020603050405020304" pitchFamily="18" charset="0"/>
                    <a:cs typeface="Times New Roman" panose="02020603050405020304" pitchFamily="18" charset="0"/>
                  </a:rPr>
                  <a:t>动作空间为</a:t>
                </a:r>
                <a14:m>
                  <m:oMath xmlns:m="http://schemas.openxmlformats.org/officeDocument/2006/math">
                    <m:r>
                      <a:rPr lang="en-US" altLang="zh-CN" i="1" dirty="0" smtClean="0">
                        <a:solidFill>
                          <a:schemeClr val="tx1"/>
                        </a:solidFill>
                        <a:latin typeface="Cambria Math" panose="02040503050406030204" pitchFamily="18" charset="0"/>
                        <a:cs typeface="Times New Roman" panose="02020603050405020304" pitchFamily="18" charset="0"/>
                      </a:rPr>
                      <m:t>𝐴</m:t>
                    </m:r>
                  </m:oMath>
                </a14:m>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rPr>
                  <a:t>策略</a:t>
                </a:r>
                <a14:m>
                  <m:oMath xmlns:m="http://schemas.openxmlformats.org/officeDocument/2006/math">
                    <m:r>
                      <a:rPr lang="zh-CN" altLang="en-US" i="1" smtClean="0">
                        <a:solidFill>
                          <a:srgbClr val="FF0000"/>
                        </a:solidFill>
                        <a:latin typeface="Cambria Math" panose="02040503050406030204" pitchFamily="18" charset="0"/>
                        <a:cs typeface="Times New Roman" panose="02020603050405020304" pitchFamily="18" charset="0"/>
                      </a:rPr>
                      <m:t>𝜋</m:t>
                    </m:r>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0" i="1" smtClean="0">
                        <a:solidFill>
                          <a:srgbClr val="FF0000"/>
                        </a:solidFill>
                        <a:latin typeface="Cambria Math" panose="02040503050406030204" pitchFamily="18" charset="0"/>
                        <a:cs typeface="Times New Roman" panose="02020603050405020304" pitchFamily="18" charset="0"/>
                      </a:rPr>
                      <m:t>𝑎</m:t>
                    </m:r>
                    <m:r>
                      <a:rPr lang="en-US" altLang="zh-CN" b="0" i="1" smtClean="0">
                        <a:solidFill>
                          <a:srgbClr val="FF0000"/>
                        </a:solidFill>
                        <a:latin typeface="Cambria Math" panose="02040503050406030204" pitchFamily="18" charset="0"/>
                        <a:cs typeface="Times New Roman" panose="02020603050405020304" pitchFamily="18" charset="0"/>
                      </a:rPr>
                      <m:t>|</m:t>
                    </m:r>
                    <m:r>
                      <a:rPr lang="en-US" altLang="zh-CN" b="0" i="1" smtClean="0">
                        <a:solidFill>
                          <a:srgbClr val="FF0000"/>
                        </a:solidFill>
                        <a:latin typeface="Cambria Math" panose="02040503050406030204" pitchFamily="18" charset="0"/>
                        <a:cs typeface="Times New Roman" panose="02020603050405020304" pitchFamily="18" charset="0"/>
                      </a:rPr>
                      <m:t>𝑠</m:t>
                    </m:r>
                    <m:r>
                      <a:rPr lang="en-US" altLang="zh-CN" b="0" i="1" smtClean="0">
                        <a:solidFill>
                          <a:srgbClr val="FF0000"/>
                        </a:solidFill>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是智能体根据环境状态</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𝑠</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来决定下一步的动作</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𝑎</m:t>
                    </m:r>
                  </m:oMath>
                </a14:m>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的函数；智能体完成状态到每种可能行为的选择概率之间的映射。</a:t>
                </a:r>
                <a14:m>
                  <m:oMath xmlns:m="http://schemas.openxmlformats.org/officeDocument/2006/math">
                    <m:r>
                      <a:rPr lang="zh-CN" altLang="en-US" i="1">
                        <a:solidFill>
                          <a:srgbClr val="FF0000"/>
                        </a:solidFill>
                        <a:latin typeface="Cambria Math" panose="02040503050406030204" pitchFamily="18" charset="0"/>
                        <a:cs typeface="Times New Roman" panose="02020603050405020304" pitchFamily="18" charset="0"/>
                      </a:rPr>
                      <m:t>𝜋</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𝑎</m:t>
                    </m:r>
                    <m:r>
                      <a:rPr lang="en-US" altLang="zh-CN" i="1">
                        <a:solidFill>
                          <a:srgbClr val="FF0000"/>
                        </a:solidFill>
                        <a:latin typeface="Cambria Math" panose="02040503050406030204" pitchFamily="18" charset="0"/>
                        <a:cs typeface="Times New Roman" panose="02020603050405020304" pitchFamily="18" charset="0"/>
                      </a:rPr>
                      <m:t>|</m:t>
                    </m:r>
                    <m:r>
                      <a:rPr lang="en-US" altLang="zh-CN" i="1">
                        <a:solidFill>
                          <a:srgbClr val="FF0000"/>
                        </a:solidFill>
                        <a:latin typeface="Cambria Math" panose="02040503050406030204" pitchFamily="18" charset="0"/>
                        <a:cs typeface="Times New Roman" panose="02020603050405020304" pitchFamily="18" charset="0"/>
                      </a:rPr>
                      <m:t>𝑠</m:t>
                    </m:r>
                    <m:r>
                      <a:rPr lang="en-US" altLang="zh-CN" i="1">
                        <a:solidFill>
                          <a:srgbClr val="FF0000"/>
                        </a:solidFill>
                        <a:latin typeface="Cambria Math" panose="02040503050406030204" pitchFamily="18" charset="0"/>
                        <a:cs typeface="Times New Roman" panose="02020603050405020304" pitchFamily="18" charset="0"/>
                      </a:rPr>
                      <m:t>)</m:t>
                    </m:r>
                  </m:oMath>
                </a14:m>
                <a:r>
                  <a:rPr lang="zh-CN" altLang="en-US" dirty="0">
                    <a:latin typeface="Times New Roman" panose="02020603050405020304" pitchFamily="18" charset="0"/>
                    <a:cs typeface="Times New Roman" panose="02020603050405020304" pitchFamily="18" charset="0"/>
                  </a:rPr>
                  <a:t>为状态</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𝑠</m:t>
                    </m:r>
                    <m:r>
                      <a:rPr lang="zh-CN" altLang="en-US" i="1">
                        <a:latin typeface="Cambria Math" panose="02040503050406030204" pitchFamily="18" charset="0"/>
                        <a:cs typeface="Times New Roman" panose="02020603050405020304" pitchFamily="18" charset="0"/>
                      </a:rPr>
                      <m:t>时</m:t>
                    </m:r>
                  </m:oMath>
                </a14:m>
                <a:r>
                  <a:rPr lang="zh-CN" altLang="en-US" dirty="0">
                    <a:latin typeface="Times New Roman" panose="02020603050405020304" pitchFamily="18" charset="0"/>
                    <a:cs typeface="Times New Roman" panose="02020603050405020304" pitchFamily="18" charset="0"/>
                  </a:rPr>
                  <a:t>选择动作为</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𝑎</m:t>
                    </m:r>
                  </m:oMath>
                </a14:m>
                <a:r>
                  <a:rPr lang="zh-CN" altLang="en-US" dirty="0">
                    <a:latin typeface="Times New Roman" panose="02020603050405020304" pitchFamily="18" charset="0"/>
                    <a:cs typeface="Times New Roman" panose="02020603050405020304" pitchFamily="18" charset="0"/>
                  </a:rPr>
                  <a:t>的概率</a:t>
                </a:r>
                <a:endParaRPr lang="en-US" altLang="zh-CN" dirty="0">
                  <a:latin typeface="Times New Roman" panose="02020603050405020304" pitchFamily="18" charset="0"/>
                  <a:cs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268760"/>
                <a:ext cx="9036496" cy="3312367"/>
              </a:xfrm>
              <a:blipFill>
                <a:blip r:embed="rId2"/>
                <a:stretch>
                  <a:fillRect l="-1215" t="-2210" r="-877" b="-2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10858" y="4509120"/>
                <a:ext cx="8121582" cy="20683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kumimoji="0" lang="zh-CN" altLang="en-US" sz="2400" b="0" dirty="0">
                    <a:latin typeface="Times New Roman" panose="02020603050405020304" pitchFamily="18" charset="0"/>
                    <a:cs typeface="Times New Roman" panose="02020603050405020304" pitchFamily="18" charset="0"/>
                  </a:rPr>
                  <a:t>确定性策略（</a:t>
                </a:r>
                <a:r>
                  <a:rPr kumimoji="0" lang="en-US" altLang="zh-CN" sz="2400" b="0" dirty="0">
                    <a:latin typeface="Times New Roman" panose="02020603050405020304" pitchFamily="18" charset="0"/>
                    <a:cs typeface="Times New Roman" panose="02020603050405020304" pitchFamily="18" charset="0"/>
                  </a:rPr>
                  <a:t>deterministic policy</a:t>
                </a:r>
                <a:r>
                  <a:rPr kumimoji="0" lang="zh-CN" altLang="en-US" sz="2400" b="0" dirty="0">
                    <a:latin typeface="Times New Roman" panose="02020603050405020304" pitchFamily="18" charset="0"/>
                    <a:cs typeface="Times New Roman" panose="02020603050405020304" pitchFamily="18" charset="0"/>
                  </a:rPr>
                  <a:t>）</a:t>
                </a:r>
                <a:endParaRPr kumimoji="0" lang="en-US" altLang="zh-CN" sz="2400" b="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kumimoji="0" lang="zh-CN" altLang="en-US" sz="2400" b="0" dirty="0">
                    <a:latin typeface="Times New Roman" panose="02020603050405020304" pitchFamily="18" charset="0"/>
                    <a:cs typeface="Times New Roman" panose="02020603050405020304" pitchFamily="18" charset="0"/>
                  </a:rPr>
                  <a:t>    从状态空间到动作空间的映射函数</a:t>
                </a:r>
                <a14:m>
                  <m:oMath xmlns:m="http://schemas.openxmlformats.org/officeDocument/2006/math">
                    <m:r>
                      <m:rPr>
                        <m:sty m:val="p"/>
                      </m:rPr>
                      <a:rPr kumimoji="0" lang="el-GR"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π</m:t>
                    </m:r>
                    <m:r>
                      <a:rPr kumimoji="0" lang="en-US" altLang="zh-CN" sz="2400" b="0" i="1" dirty="0" smtClean="0">
                        <a:latin typeface="Cambria Math" panose="02040503050406030204" pitchFamily="18" charset="0"/>
                        <a:cs typeface="Times New Roman" panose="02020603050405020304" pitchFamily="18" charset="0"/>
                      </a:rPr>
                      <m:t>: </m:t>
                    </m:r>
                    <m:r>
                      <a:rPr kumimoji="0" lang="en-US" altLang="zh-CN" sz="2400" b="0" i="1" dirty="0">
                        <a:latin typeface="Cambria Math" panose="02040503050406030204" pitchFamily="18" charset="0"/>
                        <a:cs typeface="Times New Roman" panose="02020603050405020304" pitchFamily="18" charset="0"/>
                      </a:rPr>
                      <m:t>𝑆</m:t>
                    </m:r>
                    <m:r>
                      <a:rPr kumimoji="0" lang="en-US" altLang="zh-CN" sz="2400" b="0" i="1" dirty="0"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0" i="1" dirty="0">
                        <a:latin typeface="Cambria Math" panose="02040503050406030204" pitchFamily="18" charset="0"/>
                        <a:cs typeface="Times New Roman" panose="02020603050405020304" pitchFamily="18" charset="0"/>
                      </a:rPr>
                      <m:t>𝐴</m:t>
                    </m:r>
                  </m:oMath>
                </a14:m>
                <a:endParaRPr kumimoji="0" lang="en-US" altLang="zh-CN" sz="24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kumimoji="0" lang="zh-CN" altLang="en-US" sz="2400" b="0" dirty="0">
                    <a:latin typeface="Times New Roman" panose="02020603050405020304" pitchFamily="18" charset="0"/>
                    <a:cs typeface="Times New Roman" panose="02020603050405020304" pitchFamily="18" charset="0"/>
                  </a:rPr>
                  <a:t>随机性策略（</a:t>
                </a:r>
                <a:r>
                  <a:rPr kumimoji="0" lang="en-US" altLang="zh-CN" sz="2400" b="0" dirty="0">
                    <a:latin typeface="Times New Roman" panose="02020603050405020304" pitchFamily="18" charset="0"/>
                    <a:cs typeface="Times New Roman" panose="02020603050405020304" pitchFamily="18" charset="0"/>
                  </a:rPr>
                  <a:t>stochastic policy</a:t>
                </a:r>
                <a:r>
                  <a:rPr kumimoji="0" lang="zh-CN" altLang="en-US" sz="2400" b="0" dirty="0">
                    <a:latin typeface="Times New Roman" panose="02020603050405020304" pitchFamily="18" charset="0"/>
                    <a:cs typeface="Times New Roman" panose="02020603050405020304" pitchFamily="18" charset="0"/>
                  </a:rPr>
                  <a:t>）</a:t>
                </a:r>
                <a:endParaRPr kumimoji="0" lang="en-US" altLang="zh-CN" sz="2400" b="0" dirty="0">
                  <a:latin typeface="Times New Roman" panose="02020603050405020304" pitchFamily="18" charset="0"/>
                  <a:cs typeface="Times New Roman" panose="02020603050405020304" pitchFamily="18" charset="0"/>
                </a:endParaRPr>
              </a:p>
              <a:p>
                <a:pPr marL="0" indent="0" algn="ctr">
                  <a:buFont typeface="Arial" panose="020B0604020202020204" pitchFamily="34" charset="0"/>
                  <a:buNone/>
                </a:pPr>
                <a14:m>
                  <m:oMath xmlns:m="http://schemas.openxmlformats.org/officeDocument/2006/math">
                    <m:r>
                      <a:rPr kumimoji="0" lang="zh-CN" altLang="en-US" sz="2400" b="0" i="1" smtClean="0">
                        <a:latin typeface="Cambria Math" panose="02040503050406030204" pitchFamily="18" charset="0"/>
                        <a:cs typeface="Times New Roman" panose="02020603050405020304" pitchFamily="18" charset="0"/>
                      </a:rPr>
                      <m:t>𝜋</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r>
                      <a:rPr kumimoji="0" lang="en-US" altLang="zh-CN" sz="2400" b="0" i="1" smtClean="0">
                        <a:latin typeface="Cambria Math" panose="02040503050406030204" pitchFamily="18" charset="0"/>
                        <a:cs typeface="Times New Roman" panose="02020603050405020304" pitchFamily="18" charset="0"/>
                      </a:rPr>
                      <m:t>≜</m:t>
                    </m:r>
                    <m:r>
                      <a:rPr kumimoji="0" lang="en-US" altLang="zh-CN" sz="2400" b="0" i="1" smtClean="0">
                        <a:latin typeface="Cambria Math" panose="02040503050406030204" pitchFamily="18" charset="0"/>
                        <a:cs typeface="Times New Roman" panose="02020603050405020304" pitchFamily="18" charset="0"/>
                      </a:rPr>
                      <m:t>𝑝</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oMath>
                </a14:m>
                <a:r>
                  <a:rPr kumimoji="0" lang="en-US" altLang="zh-CN" sz="2400" b="0" dirty="0">
                    <a:latin typeface="Times New Roman" panose="02020603050405020304" pitchFamily="18" charset="0"/>
                    <a:cs typeface="Times New Roman" panose="02020603050405020304" pitchFamily="18" charset="0"/>
                  </a:rPr>
                  <a:t>        </a:t>
                </a:r>
                <a14:m>
                  <m:oMath xmlns:m="http://schemas.openxmlformats.org/officeDocument/2006/math">
                    <m:nary>
                      <m:naryPr>
                        <m:chr m:val="∑"/>
                        <m:supHide m:val="on"/>
                        <m:ctrlPr>
                          <a:rPr kumimoji="0" lang="en-US" altLang="zh-CN" sz="2400" b="0" i="1" smtClean="0">
                            <a:latin typeface="Cambria Math" panose="02040503050406030204" pitchFamily="18" charset="0"/>
                            <a:cs typeface="Times New Roman" panose="02020603050405020304" pitchFamily="18" charset="0"/>
                          </a:rPr>
                        </m:ctrlPr>
                      </m:naryPr>
                      <m:sub>
                        <m:r>
                          <m:rPr>
                            <m:brk m:alnAt="7"/>
                          </m:rPr>
                          <a:rPr kumimoji="0" lang="en-US" altLang="zh-CN" sz="2400" b="0" i="1" smtClean="0">
                            <a:latin typeface="Cambria Math" panose="02040503050406030204" pitchFamily="18" charset="0"/>
                            <a:cs typeface="Times New Roman" panose="02020603050405020304" pitchFamily="18" charset="0"/>
                          </a:rPr>
                          <m:t>𝑎</m:t>
                        </m:r>
                        <m:r>
                          <a:rPr kumimoji="0"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0" i="1" smtClean="0">
                            <a:latin typeface="Cambria Math" panose="02040503050406030204" pitchFamily="18" charset="0"/>
                            <a:ea typeface="Cambria Math" panose="02040503050406030204" pitchFamily="18" charset="0"/>
                            <a:cs typeface="Times New Roman" panose="02020603050405020304" pitchFamily="18" charset="0"/>
                          </a:rPr>
                          <m:t>𝐴</m:t>
                        </m:r>
                      </m:sub>
                      <m:sup/>
                      <m:e>
                        <m:r>
                          <a:rPr kumimoji="0" lang="zh-CN" altLang="en-US" sz="2400" b="0" i="1" smtClean="0">
                            <a:latin typeface="Cambria Math" panose="02040503050406030204" pitchFamily="18" charset="0"/>
                            <a:cs typeface="Times New Roman" panose="02020603050405020304" pitchFamily="18" charset="0"/>
                          </a:rPr>
                          <m:t>𝜋</m:t>
                        </m:r>
                        <m:d>
                          <m:dPr>
                            <m:ctrlPr>
                              <a:rPr kumimoji="0" lang="en-US" altLang="zh-CN" sz="2400" b="0" i="1" smtClean="0">
                                <a:latin typeface="Cambria Math" panose="02040503050406030204" pitchFamily="18" charset="0"/>
                                <a:cs typeface="Times New Roman" panose="02020603050405020304" pitchFamily="18" charset="0"/>
                              </a:rPr>
                            </m:ctrlPr>
                          </m:dPr>
                          <m:e>
                            <m:r>
                              <a:rPr kumimoji="0" lang="en-US" altLang="zh-CN" sz="2400" b="0" i="1" smtClean="0">
                                <a:latin typeface="Cambria Math" panose="02040503050406030204" pitchFamily="18" charset="0"/>
                                <a:cs typeface="Times New Roman" panose="02020603050405020304" pitchFamily="18" charset="0"/>
                              </a:rPr>
                              <m:t>𝑎</m:t>
                            </m:r>
                          </m:e>
                          <m:e>
                            <m:r>
                              <a:rPr kumimoji="0" lang="en-US" altLang="zh-CN" sz="2400" b="0" i="1" smtClean="0">
                                <a:latin typeface="Cambria Math" panose="02040503050406030204" pitchFamily="18" charset="0"/>
                                <a:cs typeface="Times New Roman" panose="02020603050405020304" pitchFamily="18" charset="0"/>
                              </a:rPr>
                              <m:t>𝑠</m:t>
                            </m:r>
                          </m:e>
                        </m:d>
                      </m:e>
                    </m:nary>
                    <m:r>
                      <a:rPr kumimoji="0" lang="en-US" altLang="zh-CN" sz="2400" b="0" i="1" smtClean="0">
                        <a:latin typeface="Cambria Math" panose="02040503050406030204" pitchFamily="18" charset="0"/>
                        <a:cs typeface="Times New Roman" panose="02020603050405020304" pitchFamily="18" charset="0"/>
                      </a:rPr>
                      <m:t>=1</m:t>
                    </m:r>
                  </m:oMath>
                </a14:m>
                <a:endParaRPr kumimoji="0" lang="en-US" altLang="zh-CN" sz="2400" b="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kumimoji="0" lang="zh-CN" altLang="en-US" sz="2400" b="0" dirty="0"/>
                  <a:t> 引入一定随机性能更好地探索环境，能使策略具有多样性</a:t>
                </a:r>
                <a:endParaRPr kumimoji="0" lang="en-US" altLang="zh-CN" sz="3200" b="0" dirty="0">
                  <a:latin typeface="Times New Roman" panose="02020603050405020304" pitchFamily="18" charset="0"/>
                  <a:cs typeface="Times New Roman" panose="02020603050405020304" pitchFamily="18" charset="0"/>
                </a:endParaRPr>
              </a:p>
              <a:p>
                <a:endParaRPr kumimoji="0" lang="en-US" altLang="zh-CN" b="0" dirty="0">
                  <a:latin typeface="Times New Roman" panose="02020603050405020304" pitchFamily="18" charset="0"/>
                  <a:cs typeface="Times New Roman" panose="02020603050405020304" pitchFamily="18" charset="0"/>
                </a:endParaRPr>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10858" y="4509120"/>
                <a:ext cx="8121582" cy="2068339"/>
              </a:xfrm>
              <a:prstGeom prst="rect">
                <a:avLst/>
              </a:prstGeom>
              <a:blipFill>
                <a:blip r:embed="rId3"/>
                <a:stretch>
                  <a:fillRect l="-975" t="-3245" b="-300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90</a:t>
            </a:fld>
            <a:endParaRPr lang="en-US" altLang="zh-CN"/>
          </a:p>
        </p:txBody>
      </p:sp>
      <p:sp>
        <p:nvSpPr>
          <p:cNvPr id="7" name="文本框 6"/>
          <p:cNvSpPr txBox="1"/>
          <p:nvPr/>
        </p:nvSpPr>
        <p:spPr>
          <a:xfrm>
            <a:off x="427507" y="1795089"/>
            <a:ext cx="2810385"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蒙特卡罗方法</a:t>
            </a:r>
          </a:p>
        </p:txBody>
      </p:sp>
      <mc:AlternateContent xmlns:mc="http://schemas.openxmlformats.org/markup-compatibility/2006" xmlns:a14="http://schemas.microsoft.com/office/drawing/2010/main">
        <mc:Choice Requires="a14">
          <p:sp>
            <p:nvSpPr>
              <p:cNvPr id="8" name="文本框 7"/>
              <p:cNvSpPr txBox="1"/>
              <p:nvPr/>
            </p:nvSpPr>
            <p:spPr>
              <a:xfrm>
                <a:off x="1187624" y="2344087"/>
                <a:ext cx="58248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solidFill>
                                <a:srgbClr val="FF0000"/>
                              </a:solidFill>
                              <a:latin typeface="Cambria Math" panose="02040503050406030204" pitchFamily="18" charset="0"/>
                              <a:ea typeface="Cambria Math" panose="02040503050406030204" pitchFamily="18" charset="0"/>
                            </a:rPr>
                          </m:ctrlPr>
                        </m:sSubPr>
                        <m:e>
                          <m:r>
                            <a:rPr lang="en-US" altLang="zh-CN" b="1" i="1" smtClean="0">
                              <a:solidFill>
                                <a:srgbClr val="FF0000"/>
                              </a:solidFill>
                              <a:latin typeface="Cambria Math" panose="02040503050406030204" pitchFamily="18" charset="0"/>
                              <a:ea typeface="Cambria Math" panose="02040503050406030204" pitchFamily="18" charset="0"/>
                            </a:rPr>
                            <m:t>𝑮</m:t>
                          </m:r>
                        </m:e>
                        <m:sub>
                          <m:r>
                            <a:rPr lang="en-US" altLang="zh-CN" b="1" i="1" smtClean="0">
                              <a:solidFill>
                                <a:srgbClr val="FF0000"/>
                              </a:solidFill>
                              <a:latin typeface="Cambria Math" panose="02040503050406030204" pitchFamily="18" charset="0"/>
                              <a:ea typeface="Cambria Math" panose="02040503050406030204" pitchFamily="18" charset="0"/>
                            </a:rPr>
                            <m:t>𝒕</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87624" y="2344087"/>
                <a:ext cx="5824864" cy="523220"/>
              </a:xfrm>
              <a:prstGeom prst="rect">
                <a:avLst/>
              </a:prstGeom>
              <a:blipFill rotWithShape="0">
                <a:blip r:embed="rId3"/>
                <a:stretch>
                  <a:fillRect/>
                </a:stretch>
              </a:blipFill>
            </p:spPr>
            <p:txBody>
              <a:bodyPr/>
              <a:lstStyle/>
              <a:p>
                <a:r>
                  <a:rPr lang="zh-CN" altLang="en-US">
                    <a:noFill/>
                  </a:rPr>
                  <a:t> </a:t>
                </a:r>
                <a:endParaRPr lang="zh-CN" altLang="en-US">
                  <a:noFill/>
                </a:endParaRPr>
              </a:p>
            </p:txBody>
          </p:sp>
        </mc:Fallback>
      </mc:AlternateContent>
      <p:sp>
        <p:nvSpPr>
          <p:cNvPr id="9" name="文本框 8"/>
          <p:cNvSpPr txBox="1"/>
          <p:nvPr/>
        </p:nvSpPr>
        <p:spPr>
          <a:xfrm>
            <a:off x="513450" y="2875361"/>
            <a:ext cx="1866217"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TD</a:t>
            </a:r>
            <a:r>
              <a:rPr lang="zh-CN" altLang="en-US" dirty="0"/>
              <a:t>方法</a:t>
            </a:r>
          </a:p>
        </p:txBody>
      </p:sp>
      <mc:AlternateContent xmlns:mc="http://schemas.openxmlformats.org/markup-compatibility/2006" xmlns:a14="http://schemas.microsoft.com/office/drawing/2010/main">
        <mc:Choice Requires="a14">
          <p:sp>
            <p:nvSpPr>
              <p:cNvPr id="10" name="文本框 9"/>
              <p:cNvSpPr txBox="1"/>
              <p:nvPr/>
            </p:nvSpPr>
            <p:spPr>
              <a:xfrm>
                <a:off x="1115616" y="3416305"/>
                <a:ext cx="760746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r>
                        <a:rPr lang="en-US" altLang="zh-CN" b="1" i="1" smtClean="0">
                          <a:solidFill>
                            <a:srgbClr val="FF0000"/>
                          </a:solidFill>
                          <a:latin typeface="Cambria Math" panose="02040503050406030204" pitchFamily="18" charset="0"/>
                          <a:ea typeface="Cambria Math" panose="02040503050406030204" pitchFamily="18" charset="0"/>
                        </a:rPr>
                        <m:t>𝒓</m:t>
                      </m:r>
                      <m:r>
                        <a:rPr lang="en-US" altLang="zh-CN" b="1" i="1" smtClean="0">
                          <a:solidFill>
                            <a:srgbClr val="FF0000"/>
                          </a:solidFill>
                          <a:latin typeface="Cambria Math" panose="02040503050406030204" pitchFamily="18" charset="0"/>
                          <a:ea typeface="Cambria Math" panose="02040503050406030204" pitchFamily="18" charset="0"/>
                        </a:rPr>
                        <m:t>+</m:t>
                      </m:r>
                      <m:r>
                        <a:rPr lang="zh-CN" altLang="en-US" b="1" i="1" smtClean="0">
                          <a:solidFill>
                            <a:srgbClr val="FF0000"/>
                          </a:solidFill>
                          <a:latin typeface="Cambria Math" panose="02040503050406030204" pitchFamily="18" charset="0"/>
                          <a:ea typeface="Cambria Math" panose="02040503050406030204" pitchFamily="18" charset="0"/>
                        </a:rPr>
                        <m:t>𝜸</m:t>
                      </m:r>
                      <m:r>
                        <a:rPr lang="en-US" altLang="zh-CN" b="1" i="1" smtClean="0">
                          <a:solidFill>
                            <a:srgbClr val="FF0000"/>
                          </a:solidFill>
                          <a:latin typeface="Cambria Math" panose="02040503050406030204" pitchFamily="18" charset="0"/>
                          <a:ea typeface="Cambria Math" panose="02040503050406030204" pitchFamily="18" charset="0"/>
                        </a:rPr>
                        <m:t>𝑸</m:t>
                      </m:r>
                      <m:d>
                        <m:dPr>
                          <m:ctrlPr>
                            <a:rPr lang="en-US" altLang="zh-CN" b="1" i="1" smtClean="0">
                              <a:solidFill>
                                <a:srgbClr val="FF0000"/>
                              </a:solidFill>
                              <a:latin typeface="Cambria Math" panose="02040503050406030204" pitchFamily="18" charset="0"/>
                              <a:ea typeface="Cambria Math" panose="02040503050406030204" pitchFamily="18" charset="0"/>
                            </a:rPr>
                          </m:ctrlPr>
                        </m:dPr>
                        <m:e>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en-US" altLang="zh-CN" b="1" i="1" smtClean="0">
                                  <a:solidFill>
                                    <a:srgbClr val="FF0000"/>
                                  </a:solidFill>
                                  <a:latin typeface="Cambria Math" panose="02040503050406030204" pitchFamily="18" charset="0"/>
                                  <a:ea typeface="Cambria Math" panose="02040503050406030204" pitchFamily="18" charset="0"/>
                                </a:rPr>
                                <m:t>𝒔</m:t>
                              </m:r>
                            </m:e>
                            <m:sup>
                              <m:r>
                                <a:rPr lang="en-US" altLang="zh-CN" b="1" i="1" smtClean="0">
                                  <a:solidFill>
                                    <a:srgbClr val="FF0000"/>
                                  </a:solidFill>
                                  <a:latin typeface="Cambria Math" panose="02040503050406030204" pitchFamily="18" charset="0"/>
                                  <a:ea typeface="Cambria Math" panose="02040503050406030204" pitchFamily="18" charset="0"/>
                                </a:rPr>
                                <m:t>′</m:t>
                              </m:r>
                            </m:sup>
                          </m:sSup>
                          <m:r>
                            <a:rPr lang="en-US" altLang="zh-CN" b="1" i="1" smtClean="0">
                              <a:solidFill>
                                <a:srgbClr val="FF0000"/>
                              </a:solidFill>
                              <a:latin typeface="Cambria Math" panose="02040503050406030204" pitchFamily="18" charset="0"/>
                              <a:ea typeface="Cambria Math" panose="02040503050406030204" pitchFamily="18" charset="0"/>
                            </a:rPr>
                            <m:t>,</m:t>
                          </m:r>
                          <m:sSup>
                            <m:sSupPr>
                              <m:ctrlPr>
                                <a:rPr lang="en-US" altLang="zh-CN" b="1" i="1" smtClean="0">
                                  <a:solidFill>
                                    <a:srgbClr val="FF0000"/>
                                  </a:solidFill>
                                  <a:latin typeface="Cambria Math" panose="02040503050406030204" pitchFamily="18" charset="0"/>
                                  <a:ea typeface="Cambria Math" panose="02040503050406030204" pitchFamily="18" charset="0"/>
                                </a:rPr>
                              </m:ctrlPr>
                            </m:sSupPr>
                            <m:e>
                              <m:r>
                                <a:rPr lang="en-US" altLang="zh-CN" b="1" i="1" smtClean="0">
                                  <a:solidFill>
                                    <a:srgbClr val="FF0000"/>
                                  </a:solidFill>
                                  <a:latin typeface="Cambria Math" panose="02040503050406030204" pitchFamily="18" charset="0"/>
                                  <a:ea typeface="Cambria Math" panose="02040503050406030204" pitchFamily="18" charset="0"/>
                                </a:rPr>
                                <m:t>𝒂</m:t>
                              </m:r>
                            </m:e>
                            <m:sup>
                              <m:r>
                                <a:rPr lang="en-US" altLang="zh-CN" b="1" i="1" smtClean="0">
                                  <a:solidFill>
                                    <a:srgbClr val="FF0000"/>
                                  </a:solidFill>
                                  <a:latin typeface="Cambria Math" panose="02040503050406030204" pitchFamily="18" charset="0"/>
                                  <a:ea typeface="Cambria Math" panose="02040503050406030204" pitchFamily="18" charset="0"/>
                                </a:rPr>
                                <m:t>′</m:t>
                              </m:r>
                            </m:sup>
                          </m:sSup>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15616" y="3416305"/>
                <a:ext cx="7607467" cy="523220"/>
              </a:xfrm>
              <a:prstGeom prst="rect">
                <a:avLst/>
              </a:prstGeom>
              <a:blipFill rotWithShape="0">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84147" y="4059584"/>
                <a:ext cx="2308645"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a:t>
                </a:r>
              </a:p>
            </p:txBody>
          </p:sp>
        </mc:Choice>
        <mc:Fallback xmlns="">
          <p:sp>
            <p:nvSpPr>
              <p:cNvPr id="11" name="文本框 10"/>
              <p:cNvSpPr txBox="1">
                <a:spLocks noRot="1" noChangeAspect="1" noMove="1" noResize="1" noEditPoints="1" noAdjustHandles="1" noChangeArrowheads="1" noChangeShapeType="1" noTextEdit="1"/>
              </p:cNvSpPr>
              <p:nvPr/>
            </p:nvSpPr>
            <p:spPr>
              <a:xfrm>
                <a:off x="484147" y="4059584"/>
                <a:ext cx="2308645" cy="523220"/>
              </a:xfrm>
              <a:prstGeom prst="rect">
                <a:avLst/>
              </a:prstGeom>
              <a:blipFill rotWithShape="0">
                <a:blip r:embed="rId5"/>
                <a:stretch>
                  <a:fillRect l="-4485" t="-16279" r="-4485" b="-3255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122701" y="4558708"/>
                <a:ext cx="5861733" cy="5448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d>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r>
                        <a:rPr lang="zh-CN" altLang="en-US" b="1" i="1" smtClean="0">
                          <a:latin typeface="Cambria Math" panose="02040503050406030204" pitchFamily="18" charset="0"/>
                          <a:ea typeface="Cambria Math" panose="02040503050406030204" pitchFamily="18" charset="0"/>
                        </a:rPr>
                        <m:t>𝜶</m:t>
                      </m:r>
                      <m:r>
                        <a:rPr lang="en-US" altLang="zh-CN" b="1" i="1" smtClean="0">
                          <a:latin typeface="Cambria Math" panose="02040503050406030204" pitchFamily="18" charset="0"/>
                          <a:ea typeface="Cambria Math" panose="02040503050406030204" pitchFamily="18" charset="0"/>
                        </a:rPr>
                        <m:t>(</m:t>
                      </m:r>
                      <m:sSubSup>
                        <m:sSubSupPr>
                          <m:ctrlPr>
                            <a:rPr lang="en-US" altLang="zh-CN" b="1" i="1" smtClean="0">
                              <a:solidFill>
                                <a:srgbClr val="FF0000"/>
                              </a:solidFill>
                              <a:latin typeface="Cambria Math" panose="02040503050406030204" pitchFamily="18" charset="0"/>
                              <a:ea typeface="Cambria Math" panose="02040503050406030204" pitchFamily="18" charset="0"/>
                            </a:rPr>
                          </m:ctrlPr>
                        </m:sSubSupPr>
                        <m:e>
                          <m:r>
                            <a:rPr lang="en-US" altLang="zh-CN" b="1" i="1" smtClean="0">
                              <a:solidFill>
                                <a:srgbClr val="FF0000"/>
                              </a:solidFill>
                              <a:latin typeface="Cambria Math" panose="02040503050406030204" pitchFamily="18" charset="0"/>
                              <a:ea typeface="Cambria Math" panose="02040503050406030204" pitchFamily="18" charset="0"/>
                            </a:rPr>
                            <m:t>𝑮</m:t>
                          </m:r>
                        </m:e>
                        <m:sub>
                          <m:r>
                            <a:rPr lang="en-US" altLang="zh-CN" b="1" i="1" smtClean="0">
                              <a:solidFill>
                                <a:srgbClr val="FF0000"/>
                              </a:solidFill>
                              <a:latin typeface="Cambria Math" panose="02040503050406030204" pitchFamily="18" charset="0"/>
                              <a:ea typeface="Cambria Math" panose="02040503050406030204" pitchFamily="18" charset="0"/>
                            </a:rPr>
                            <m:t>𝒕</m:t>
                          </m:r>
                        </m:sub>
                        <m:sup>
                          <m:r>
                            <a:rPr lang="zh-CN" altLang="en-US" b="1" i="1" smtClean="0">
                              <a:solidFill>
                                <a:srgbClr val="FF0000"/>
                              </a:solidFill>
                              <a:latin typeface="Cambria Math" panose="02040503050406030204" pitchFamily="18" charset="0"/>
                              <a:ea typeface="Cambria Math" panose="02040503050406030204" pitchFamily="18" charset="0"/>
                            </a:rPr>
                            <m:t>𝝀</m:t>
                          </m:r>
                        </m:sup>
                      </m:sSubSup>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𝑸</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𝒔</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e>
                      </m:d>
                      <m:r>
                        <a:rPr lang="en-US" altLang="zh-CN"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122701" y="4558708"/>
                <a:ext cx="5861733" cy="544893"/>
              </a:xfrm>
              <a:prstGeom prst="rect">
                <a:avLst/>
              </a:prstGeom>
              <a:blipFill rotWithShape="0">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48722" y="6021258"/>
                <a:ext cx="8438849" cy="670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rPr>
                        <m:t>𝑸</m:t>
                      </m:r>
                      <m:d>
                        <m:dPr>
                          <m:ctrlPr>
                            <a:rPr lang="en-US" altLang="zh-CN" i="1">
                              <a:latin typeface="Cambria Math" panose="02040503050406030204" pitchFamily="18" charset="0"/>
                            </a:rPr>
                          </m:ctrlPr>
                        </m:dPr>
                        <m:e>
                          <m:r>
                            <a:rPr lang="en-US" altLang="zh-CN" b="1" i="1">
                              <a:latin typeface="Cambria Math" panose="02040503050406030204" pitchFamily="18" charset="0"/>
                            </a:rPr>
                            <m:t>𝒔</m:t>
                          </m:r>
                          <m:r>
                            <a:rPr lang="en-US" altLang="zh-CN" b="1" i="1">
                              <a:latin typeface="Cambria Math" panose="02040503050406030204" pitchFamily="18" charset="0"/>
                            </a:rPr>
                            <m:t>,</m:t>
                          </m:r>
                          <m:r>
                            <a:rPr lang="en-US" altLang="zh-CN" b="1" i="1">
                              <a:latin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𝒔</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r>
                        <a:rPr lang="zh-CN" altLang="en-US" b="1" i="1">
                          <a:latin typeface="Cambria Math" panose="02040503050406030204" pitchFamily="18" charset="0"/>
                          <a:ea typeface="Cambria Math" panose="02040503050406030204" pitchFamily="18" charset="0"/>
                        </a:rPr>
                        <m:t>𝜶</m:t>
                      </m:r>
                      <m:r>
                        <a:rPr lang="en-US" altLang="zh-CN" b="1" i="1">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𝒓</m:t>
                      </m:r>
                      <m:r>
                        <a:rPr lang="en-US" altLang="zh-CN" i="1" smtClean="0">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ea typeface="Cambria Math" panose="02040503050406030204" pitchFamily="18" charset="0"/>
                        </a:rPr>
                        <m:t>𝜸</m:t>
                      </m:r>
                      <m:func>
                        <m:funcPr>
                          <m:ctrlPr>
                            <a:rPr lang="en-US" altLang="zh-CN" i="1">
                              <a:solidFill>
                                <a:srgbClr val="FF0000"/>
                              </a:solidFill>
                              <a:latin typeface="Cambria Math" panose="02040503050406030204" pitchFamily="18" charset="0"/>
                              <a:ea typeface="Cambria Math" panose="02040503050406030204" pitchFamily="18" charset="0"/>
                            </a:rPr>
                          </m:ctrlPr>
                        </m:funcPr>
                        <m:fName>
                          <m:limLow>
                            <m:limLowPr>
                              <m:ctrlPr>
                                <a:rPr lang="en-US" altLang="zh-CN" i="1">
                                  <a:solidFill>
                                    <a:srgbClr val="FF0000"/>
                                  </a:solidFill>
                                  <a:latin typeface="Cambria Math" panose="02040503050406030204" pitchFamily="18" charset="0"/>
                                  <a:ea typeface="Cambria Math" panose="02040503050406030204" pitchFamily="18" charset="0"/>
                                </a:rPr>
                              </m:ctrlPr>
                            </m:limLowPr>
                            <m:e>
                              <m:r>
                                <a:rPr lang="en-US" altLang="zh-CN" i="1">
                                  <a:solidFill>
                                    <a:srgbClr val="FF0000"/>
                                  </a:solidFill>
                                  <a:latin typeface="Cambria Math" panose="02040503050406030204" pitchFamily="18" charset="0"/>
                                  <a:ea typeface="Cambria Math" panose="02040503050406030204" pitchFamily="18" charset="0"/>
                                </a:rPr>
                                <m:t>𝐦𝐚𝐱</m:t>
                              </m:r>
                            </m:e>
                            <m:lim>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𝒂</m:t>
                                  </m:r>
                                </m:e>
                                <m:sup>
                                  <m:r>
                                    <a:rPr lang="en-US" altLang="zh-CN" i="1">
                                      <a:solidFill>
                                        <a:srgbClr val="FF0000"/>
                                      </a:solidFill>
                                      <a:latin typeface="Cambria Math" panose="02040503050406030204" pitchFamily="18" charset="0"/>
                                      <a:ea typeface="Cambria Math" panose="02040503050406030204" pitchFamily="18" charset="0"/>
                                    </a:rPr>
                                    <m:t>′</m:t>
                                  </m:r>
                                </m:sup>
                              </m:sSup>
                            </m:lim>
                          </m:limLow>
                        </m:fName>
                        <m:e>
                          <m:r>
                            <a:rPr lang="en-US" altLang="zh-CN" i="1">
                              <a:solidFill>
                                <a:srgbClr val="FF0000"/>
                              </a:solidFill>
                              <a:latin typeface="Cambria Math" panose="02040503050406030204" pitchFamily="18" charset="0"/>
                              <a:ea typeface="Cambria Math" panose="02040503050406030204" pitchFamily="18" charset="0"/>
                            </a:rPr>
                            <m:t>𝑸</m:t>
                          </m:r>
                          <m:d>
                            <m:dPr>
                              <m:ctrlPr>
                                <a:rPr lang="en-US" altLang="zh-CN" i="1">
                                  <a:solidFill>
                                    <a:srgbClr val="FF0000"/>
                                  </a:solidFill>
                                  <a:latin typeface="Cambria Math" panose="02040503050406030204" pitchFamily="18" charset="0"/>
                                  <a:ea typeface="Cambria Math" panose="02040503050406030204" pitchFamily="18" charset="0"/>
                                </a:rPr>
                              </m:ctrlPr>
                            </m:dPr>
                            <m:e>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𝒔</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ea typeface="Cambria Math" panose="02040503050406030204" pitchFamily="18" charset="0"/>
                                </a:rPr>
                                <m:t>,</m:t>
                              </m:r>
                              <m:sSup>
                                <m:sSupPr>
                                  <m:ctrlPr>
                                    <a:rPr lang="en-US" altLang="zh-CN" i="1">
                                      <a:solidFill>
                                        <a:srgbClr val="FF0000"/>
                                      </a:solidFill>
                                      <a:latin typeface="Cambria Math" panose="02040503050406030204" pitchFamily="18" charset="0"/>
                                      <a:ea typeface="Cambria Math" panose="02040503050406030204" pitchFamily="18" charset="0"/>
                                    </a:rPr>
                                  </m:ctrlPr>
                                </m:sSupPr>
                                <m:e>
                                  <m:r>
                                    <a:rPr lang="en-US" altLang="zh-CN" i="1">
                                      <a:solidFill>
                                        <a:srgbClr val="FF0000"/>
                                      </a:solidFill>
                                      <a:latin typeface="Cambria Math" panose="02040503050406030204" pitchFamily="18" charset="0"/>
                                      <a:ea typeface="Cambria Math" panose="02040503050406030204" pitchFamily="18" charset="0"/>
                                    </a:rPr>
                                    <m:t>𝒂</m:t>
                                  </m:r>
                                </m:e>
                                <m:sup>
                                  <m:r>
                                    <a:rPr lang="en-US" altLang="zh-CN" i="1">
                                      <a:solidFill>
                                        <a:srgbClr val="FF0000"/>
                                      </a:solidFill>
                                      <a:latin typeface="Cambria Math" panose="02040503050406030204" pitchFamily="18" charset="0"/>
                                      <a:ea typeface="Cambria Math" panose="02040503050406030204" pitchFamily="18" charset="0"/>
                                    </a:rPr>
                                    <m:t>′</m:t>
                                  </m:r>
                                </m:sup>
                              </m:sSup>
                            </m:e>
                          </m:d>
                        </m:e>
                      </m:func>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𝒂</m:t>
                          </m:r>
                        </m:e>
                      </m:d>
                      <m:r>
                        <a:rPr lang="en-US" altLang="zh-CN" b="1" i="1">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48722" y="6021258"/>
                <a:ext cx="8438849" cy="670183"/>
              </a:xfrm>
              <a:prstGeom prst="rect">
                <a:avLst/>
              </a:prstGeom>
              <a:blipFill rotWithShape="0">
                <a:blip r:embed="rId7"/>
                <a:stretch>
                  <a:fillRect/>
                </a:stretch>
              </a:blipFill>
            </p:spPr>
            <p:txBody>
              <a:bodyPr/>
              <a:lstStyle/>
              <a:p>
                <a:r>
                  <a:rPr lang="zh-CN" altLang="en-US">
                    <a:noFill/>
                  </a:rPr>
                  <a:t> </a:t>
                </a:r>
                <a:endParaRPr lang="zh-CN" altLang="en-US">
                  <a:noFill/>
                </a:endParaRPr>
              </a:p>
            </p:txBody>
          </p:sp>
        </mc:Fallback>
      </mc:AlternateContent>
      <p:sp>
        <p:nvSpPr>
          <p:cNvPr id="14" name="文本框 13"/>
          <p:cNvSpPr txBox="1"/>
          <p:nvPr/>
        </p:nvSpPr>
        <p:spPr>
          <a:xfrm>
            <a:off x="484147" y="5310085"/>
            <a:ext cx="2367956" cy="523220"/>
          </a:xfrm>
          <a:prstGeom prst="rect">
            <a:avLst/>
          </a:prstGeom>
          <a:noFill/>
        </p:spPr>
        <p:txBody>
          <a:bodyPr wrap="none" rtlCol="0">
            <a:spAutoFit/>
          </a:bodyPr>
          <a:lstStyle/>
          <a:p>
            <a:pPr marL="457200" indent="-457200">
              <a:buFont typeface="Wingdings" panose="05000000000000000000" pitchFamily="2" charset="2"/>
              <a:buChar char="n"/>
            </a:pPr>
            <a:r>
              <a:rPr lang="en-US" altLang="zh-CN" dirty="0"/>
              <a:t>Q</a:t>
            </a:r>
            <a:r>
              <a:rPr lang="zh-CN" altLang="en-US" dirty="0"/>
              <a:t>学习方法</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64642"/>
                <a:ext cx="8229600" cy="936104"/>
              </a:xfrm>
            </p:spPr>
            <p:txBody>
              <a:bodyPr/>
              <a:lstStyle/>
              <a:p>
                <a:r>
                  <a:rPr lang="zh-CN" altLang="en-US" dirty="0"/>
                  <a:t>函数逼近过程是一个监督学习过程，数据和标签对为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64642"/>
                <a:ext cx="8229600" cy="936104"/>
              </a:xfrm>
              <a:blipFill>
                <a:blip r:embed="rId2"/>
                <a:stretch>
                  <a:fillRect l="-1333" t="-7190" b="-18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5"/>
              <p:cNvSpPr txBox="1">
                <a:spLocks/>
              </p:cNvSpPr>
              <p:nvPr/>
            </p:nvSpPr>
            <p:spPr bwMode="auto">
              <a:xfrm>
                <a:off x="452874" y="2707642"/>
                <a:ext cx="8435280" cy="35034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LiSu" panose="02010509060101010101" pitchFamily="49" charset="-122"/>
                    <a:ea typeface="LiSu"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LiSu"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2000" kern="1200">
                    <a:solidFill>
                      <a:schemeClr val="tx1"/>
                    </a:solidFill>
                    <a:latin typeface="LiSu" panose="02010509060101010101" pitchFamily="49" charset="-122"/>
                    <a:ea typeface="LiSu"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sz="1800" kern="1200">
                    <a:solidFill>
                      <a:schemeClr val="tx1"/>
                    </a:solidFill>
                    <a:latin typeface="LiSu" panose="02010509060101010101" pitchFamily="49" charset="-122"/>
                    <a:ea typeface="LiSu"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训练目标：</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rPr>
                          </m:ctrlPr>
                        </m:funcPr>
                        <m:fName>
                          <m:limLow>
                            <m:limLowPr>
                              <m:ctrlPr>
                                <a:rPr kumimoji="0" lang="en-US" altLang="zh-CN" b="0" i="1" smtClean="0">
                                  <a:latin typeface="Cambria Math" panose="02040503050406030204" pitchFamily="18" charset="0"/>
                                </a:rPr>
                              </m:ctrlPr>
                            </m:limLowPr>
                            <m:e>
                              <m:r>
                                <m:rPr>
                                  <m:sty m:val="p"/>
                                </m:rPr>
                                <a:rPr kumimoji="0" lang="en-US" altLang="zh-CN" b="0" smtClean="0">
                                  <a:latin typeface="Cambria Math" panose="02040503050406030204" pitchFamily="18" charset="0"/>
                                </a:rPr>
                                <m:t>min</m:t>
                              </m:r>
                            </m:e>
                            <m:lim>
                              <m:r>
                                <a:rPr kumimoji="0" lang="zh-CN" altLang="en-US" b="0" i="1" smtClean="0">
                                  <a:latin typeface="Cambria Math" panose="02040503050406030204" pitchFamily="18" charset="0"/>
                                </a:rPr>
                                <m:t>𝜃</m:t>
                              </m:r>
                            </m:lim>
                          </m:limLow>
                        </m:fName>
                        <m:e>
                          <m:sSup>
                            <m:sSupPr>
                              <m:ctrlPr>
                                <a:rPr kumimoji="0" lang="en-US" altLang="zh-CN" b="0" i="1" smtClean="0">
                                  <a:latin typeface="Cambria Math" panose="02040503050406030204" pitchFamily="18" charset="0"/>
                                </a:rPr>
                              </m:ctrlPr>
                            </m:sSupPr>
                            <m:e>
                              <m:d>
                                <m:dPr>
                                  <m:ctrlPr>
                                    <a:rPr kumimoji="0" lang="en-US" altLang="zh-CN" b="0" i="1" smtClean="0">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𝑄</m:t>
                                      </m:r>
                                    </m:e>
                                  </m:acc>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𝑎</m:t>
                                  </m:r>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𝜃</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e>
                      </m:func>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rPr>
                          </m:ctrlPr>
                        </m:funcPr>
                        <m:fName>
                          <m:limLow>
                            <m:limLowPr>
                              <m:ctrlPr>
                                <a:rPr kumimoji="0" lang="en-US" altLang="zh-CN" b="0" i="1" smtClean="0">
                                  <a:latin typeface="Cambria Math" panose="02040503050406030204" pitchFamily="18" charset="0"/>
                                </a:rPr>
                              </m:ctrlPr>
                            </m:limLowPr>
                            <m:e>
                              <m:r>
                                <m:rPr>
                                  <m:sty m:val="p"/>
                                </m:rPr>
                                <a:rPr kumimoji="0" lang="en-US" altLang="zh-CN" b="0" smtClean="0">
                                  <a:latin typeface="Cambria Math" panose="02040503050406030204" pitchFamily="18" charset="0"/>
                                </a:rPr>
                                <m:t>min</m:t>
                              </m:r>
                            </m:e>
                            <m:lim>
                              <m:r>
                                <a:rPr kumimoji="0" lang="zh-CN" altLang="en-US" b="0" i="1" smtClean="0">
                                  <a:latin typeface="Cambria Math" panose="02040503050406030204" pitchFamily="18" charset="0"/>
                                </a:rPr>
                                <m:t>𝜃</m:t>
                              </m:r>
                            </m:lim>
                          </m:limLow>
                        </m:fName>
                        <m:e>
                          <m:sSup>
                            <m:sSupPr>
                              <m:ctrlPr>
                                <a:rPr kumimoji="0" lang="en-US" altLang="zh-CN" b="0" i="1" smtClean="0">
                                  <a:latin typeface="Cambria Math" panose="02040503050406030204" pitchFamily="18" charset="0"/>
                                </a:rPr>
                              </m:ctrlPr>
                            </m:sSupPr>
                            <m:e>
                              <m:d>
                                <m:dPr>
                                  <m:ctrlPr>
                                    <a:rPr kumimoji="0" lang="en-US" altLang="zh-CN" b="0" i="1" smtClean="0">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smtClean="0">
                                      <a:latin typeface="Cambria Math" panose="02040503050406030204" pitchFamily="18" charset="0"/>
                                    </a:rPr>
                                    <m:t> (</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r>
                                    <a:rPr kumimoji="0" lang="zh-CN" altLang="en-US" b="0" i="1">
                                      <a:latin typeface="Cambria Math" panose="02040503050406030204" pitchFamily="18" charset="0"/>
                                    </a:rPr>
                                    <m:t>𝜃</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e>
                      </m:func>
                    </m:oMath>
                  </m:oMathPara>
                </a14:m>
                <a:endParaRPr kumimoji="0" lang="en-US" altLang="zh-CN" b="0" dirty="0"/>
              </a:p>
              <a:p>
                <a:pPr marL="0" indent="0">
                  <a:buFont typeface="Arial" panose="020B0604020202020204" pitchFamily="34" charset="0"/>
                  <a:buNone/>
                </a:pPr>
                <a:r>
                  <a:rPr kumimoji="0" lang="zh-CN" altLang="en-US" b="0" dirty="0"/>
                  <a:t>随机梯度下降</a:t>
                </a:r>
                <a:endParaRPr kumimoji="0"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m:rPr>
                              <m:sty m:val="p"/>
                            </m:rPr>
                            <a:rPr kumimoji="0" lang="en-US" altLang="zh-CN" b="0" i="1">
                              <a:latin typeface="Cambria Math" panose="02040503050406030204" pitchFamily="18" charset="0"/>
                            </a:rPr>
                            <m:t>t</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𝜃</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𝛼</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𝑈</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𝑠</m:t>
                          </m:r>
                        </m:e>
                        <m:sub>
                          <m:r>
                            <a:rPr kumimoji="0" lang="en-US" altLang="zh-CN" b="0" i="1" smtClean="0">
                              <a:latin typeface="Cambria Math" panose="02040503050406030204" pitchFamily="18" charset="0"/>
                            </a:rPr>
                            <m:t>𝑡</m:t>
                          </m:r>
                        </m:sub>
                      </m:sSub>
                      <m:r>
                        <a:rPr kumimoji="0"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zh-CN" altLang="en-US" b="0" i="1">
                              <a:latin typeface="Cambria Math" panose="02040503050406030204" pitchFamily="18" charset="0"/>
                            </a:rPr>
                            <m:t>𝜃</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m:t>
                          </m:r>
                        </m:e>
                        <m:sub>
                          <m:r>
                            <a:rPr kumimoji="0" lang="zh-CN" altLang="en-US" b="0" i="1" smtClean="0">
                              <a:latin typeface="Cambria Math" panose="02040503050406030204" pitchFamily="18" charset="0"/>
                            </a:rPr>
                            <m:t>𝜃</m:t>
                          </m:r>
                        </m:sub>
                      </m:sSub>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zh-CN" altLang="en-US" b="0" i="1">
                              <a:latin typeface="Cambria Math" panose="02040503050406030204" pitchFamily="18" charset="0"/>
                            </a:rPr>
                            <m:t>𝜃</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rPr>
                        <m:t>)</m:t>
                      </m:r>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22" name="内容占位符 5"/>
              <p:cNvSpPr txBox="1">
                <a:spLocks noRot="1" noChangeAspect="1" noMove="1" noResize="1" noEditPoints="1" noAdjustHandles="1" noChangeArrowheads="1" noChangeShapeType="1" noTextEdit="1"/>
              </p:cNvSpPr>
              <p:nvPr/>
            </p:nvSpPr>
            <p:spPr bwMode="auto">
              <a:xfrm>
                <a:off x="452874" y="2707642"/>
                <a:ext cx="8435280" cy="3503415"/>
              </a:xfrm>
              <a:prstGeom prst="rect">
                <a:avLst/>
              </a:prstGeom>
              <a:blipFill>
                <a:blip r:embed="rId3"/>
                <a:stretch>
                  <a:fillRect l="-1445" t="-17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5"/>
                <a:ext cx="8435280" cy="4511526"/>
              </a:xfrm>
            </p:spPr>
            <p:txBody>
              <a:bodyPr/>
              <a:lstStyle/>
              <a:p>
                <a:pPr>
                  <a:buFont typeface="Wingdings" panose="05000000000000000000" pitchFamily="2" charset="2"/>
                  <a:buChar char="n"/>
                </a:pPr>
                <a:r>
                  <a:rPr lang="zh-CN" altLang="en-US" dirty="0"/>
                  <a:t>基于蒙特卡罗方法的函数逼近</a:t>
                </a:r>
                <a:endParaRPr lang="en-US" altLang="zh-CN" dirty="0"/>
              </a:p>
              <a:p>
                <a:pPr marL="0" indent="0">
                  <a:buNone/>
                </a:pPr>
                <a:r>
                  <a:rPr lang="zh-CN" altLang="en-US" dirty="0"/>
                  <a:t>给定要评估的策略</a:t>
                </a:r>
                <a14:m>
                  <m:oMath xmlns:m="http://schemas.openxmlformats.org/officeDocument/2006/math">
                    <m:r>
                      <a:rPr lang="zh-CN" altLang="en-US" i="1" smtClean="0">
                        <a:latin typeface="Cambria Math" panose="02040503050406030204" pitchFamily="18" charset="0"/>
                      </a:rPr>
                      <m:t>𝜋</m:t>
                    </m:r>
                  </m:oMath>
                </a14:m>
                <a:r>
                  <a:rPr lang="zh-CN" altLang="en-US" dirty="0"/>
                  <a:t>，产生一次实验</a:t>
                </a:r>
                <a:endParaRPr lang="en-US" altLang="zh-CN" dirty="0"/>
              </a:p>
              <a:p>
                <a:pPr marL="0" indent="0">
                  <a:buNone/>
                </a:pPr>
                <a:endParaRPr lang="en-US" altLang="zh-CN" dirty="0"/>
              </a:p>
              <a:p>
                <a:pPr marL="0" indent="0">
                  <a:buNone/>
                </a:pPr>
                <a:endParaRPr lang="en-US" altLang="zh-CN" dirty="0"/>
              </a:p>
              <a:p>
                <a:pPr marL="0" indent="0">
                  <a:buNone/>
                </a:pPr>
                <a:r>
                  <a:rPr lang="zh-CN" altLang="en-US" dirty="0"/>
                  <a:t>收集数据</a:t>
                </a:r>
                <a14:m>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b="0" i="1" smtClean="0">
                                <a:latin typeface="Cambria Math" panose="02040503050406030204" pitchFamily="18" charset="0"/>
                              </a:rPr>
                              <m:t>𝑇</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a:rPr lang="en-US" altLang="zh-CN" b="0" i="1" smtClean="0">
                                <a:latin typeface="Cambria Math" panose="02040503050406030204" pitchFamily="18" charset="0"/>
                              </a:rPr>
                              <m:t>𝑇</m:t>
                            </m:r>
                          </m:sub>
                        </m:sSub>
                      </m:e>
                    </m:d>
                  </m:oMath>
                </a14:m>
                <a:endParaRPr lang="en-US" altLang="zh-CN" dirty="0"/>
              </a:p>
              <a:p>
                <a:pPr marL="0" indent="0">
                  <a:buNone/>
                </a:pPr>
                <a:endParaRPr lang="en-US" altLang="zh-CN" dirty="0"/>
              </a:p>
              <a:p>
                <a:pPr marL="0" indent="0">
                  <a:buNone/>
                </a:pPr>
                <a:r>
                  <a:rPr lang="zh-CN" altLang="en-US" dirty="0"/>
                  <a:t>更新：</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b="0" i="1" smtClean="0">
                        <a:latin typeface="Cambria Math" panose="02040503050406030204" pitchFamily="18" charset="0"/>
                      </a:rPr>
                      <m:t>𝑇</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𝛼</m:t>
                      </m:r>
                      <m:d>
                        <m:dPr>
                          <m:ctrlPr>
                            <a:rPr lang="en-US" altLang="zh-CN"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𝐺</m:t>
                              </m:r>
                            </m:e>
                            <m:sub>
                              <m:r>
                                <m:rPr>
                                  <m:sty m:val="p"/>
                                </m:rPr>
                                <a:rPr lang="en-US" altLang="zh-CN" i="1">
                                  <a:latin typeface="Cambria Math" panose="02040503050406030204" pitchFamily="18" charset="0"/>
                                </a:rPr>
                                <m:t>t</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𝑉</m:t>
                              </m:r>
                            </m:e>
                          </m:acc>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smtClean="0">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𝜃</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𝑉</m:t>
                          </m:r>
                        </m:e>
                      </m:acc>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5"/>
                <a:ext cx="8435280" cy="4511526"/>
              </a:xfrm>
              <a:blipFill>
                <a:blip r:embed="rId2"/>
                <a:stretch>
                  <a:fillRect l="-1445" t="-1486"/>
                </a:stretch>
              </a:blipFill>
            </p:spPr>
            <p:txBody>
              <a:bodyPr/>
              <a:lstStyle/>
              <a:p>
                <a:r>
                  <a:rPr lang="zh-CN" altLang="en-US">
                    <a:noFill/>
                  </a:rPr>
                  <a:t> </a:t>
                </a:r>
              </a:p>
            </p:txBody>
          </p:sp>
        </mc:Fallback>
      </mc:AlternateContent>
      <p:sp>
        <p:nvSpPr>
          <p:cNvPr id="7" name="椭圆 7"/>
          <p:cNvSpPr/>
          <p:nvPr/>
        </p:nvSpPr>
        <p:spPr>
          <a:xfrm>
            <a:off x="223255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8"/>
          <p:cNvSpPr/>
          <p:nvPr/>
        </p:nvSpPr>
        <p:spPr>
          <a:xfrm>
            <a:off x="331267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9"/>
          <p:cNvSpPr/>
          <p:nvPr/>
        </p:nvSpPr>
        <p:spPr>
          <a:xfrm>
            <a:off x="4392793"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10"/>
          <p:cNvSpPr/>
          <p:nvPr/>
        </p:nvSpPr>
        <p:spPr>
          <a:xfrm>
            <a:off x="2808617" y="340409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1"/>
          <p:cNvSpPr/>
          <p:nvPr/>
        </p:nvSpPr>
        <p:spPr>
          <a:xfrm>
            <a:off x="3886247" y="3394232"/>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2"/>
          <p:cNvSpPr/>
          <p:nvPr/>
        </p:nvSpPr>
        <p:spPr>
          <a:xfrm>
            <a:off x="5506449" y="335200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3"/>
          <p:cNvSpPr/>
          <p:nvPr/>
        </p:nvSpPr>
        <p:spPr>
          <a:xfrm>
            <a:off x="6185568" y="3404097"/>
            <a:ext cx="144016" cy="1118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4"/>
          <p:cNvSpPr/>
          <p:nvPr/>
        </p:nvSpPr>
        <p:spPr>
          <a:xfrm>
            <a:off x="6769057" y="3415804"/>
            <a:ext cx="144016" cy="154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6"/>
          <p:cNvCxnSpPr>
            <a:stCxn id="10" idx="2"/>
            <a:endCxn id="10" idx="2"/>
          </p:cNvCxnSpPr>
          <p:nvPr/>
        </p:nvCxnSpPr>
        <p:spPr>
          <a:xfrm>
            <a:off x="2808617" y="34600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8"/>
          <p:cNvCxnSpPr>
            <a:stCxn id="7" idx="6"/>
            <a:endCxn id="10" idx="2"/>
          </p:cNvCxnSpPr>
          <p:nvPr/>
        </p:nvCxnSpPr>
        <p:spPr>
          <a:xfrm>
            <a:off x="2448577" y="346001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20"/>
          <p:cNvCxnSpPr>
            <a:stCxn id="10" idx="6"/>
            <a:endCxn id="8" idx="2"/>
          </p:cNvCxnSpPr>
          <p:nvPr/>
        </p:nvCxnSpPr>
        <p:spPr>
          <a:xfrm>
            <a:off x="2952633" y="3460017"/>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25"/>
          <p:cNvCxnSpPr>
            <a:stCxn id="8" idx="6"/>
            <a:endCxn id="11" idx="2"/>
          </p:cNvCxnSpPr>
          <p:nvPr/>
        </p:nvCxnSpPr>
        <p:spPr>
          <a:xfrm flipV="1">
            <a:off x="3528697" y="3450152"/>
            <a:ext cx="35755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27"/>
          <p:cNvCxnSpPr>
            <a:stCxn id="11" idx="6"/>
            <a:endCxn id="9" idx="2"/>
          </p:cNvCxnSpPr>
          <p:nvPr/>
        </p:nvCxnSpPr>
        <p:spPr>
          <a:xfrm>
            <a:off x="4030263" y="3450152"/>
            <a:ext cx="362530" cy="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29"/>
          <p:cNvCxnSpPr>
            <a:stCxn id="9" idx="6"/>
            <a:endCxn id="12" idx="2"/>
          </p:cNvCxnSpPr>
          <p:nvPr/>
        </p:nvCxnSpPr>
        <p:spPr>
          <a:xfrm>
            <a:off x="4608817" y="3460017"/>
            <a:ext cx="89763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31"/>
          <p:cNvCxnSpPr>
            <a:stCxn id="12" idx="6"/>
            <a:endCxn id="13" idx="2"/>
          </p:cNvCxnSpPr>
          <p:nvPr/>
        </p:nvCxnSpPr>
        <p:spPr>
          <a:xfrm>
            <a:off x="5722473" y="3460017"/>
            <a:ext cx="463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34"/>
          <p:cNvCxnSpPr/>
          <p:nvPr/>
        </p:nvCxnSpPr>
        <p:spPr>
          <a:xfrm>
            <a:off x="6308493" y="3460017"/>
            <a:ext cx="460564" cy="8563"/>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35"/>
          <p:cNvSpPr txBox="1"/>
          <p:nvPr/>
        </p:nvSpPr>
        <p:spPr>
          <a:xfrm>
            <a:off x="680339" y="3275351"/>
            <a:ext cx="1114408" cy="369332"/>
          </a:xfrm>
          <a:prstGeom prst="rect">
            <a:avLst/>
          </a:prstGeom>
          <a:noFill/>
        </p:spPr>
        <p:txBody>
          <a:bodyPr wrap="none" rtlCol="0">
            <a:spAutoFit/>
          </a:bodyPr>
          <a:lstStyle/>
          <a:p>
            <a:r>
              <a:rPr lang="zh-CN" altLang="en-US" sz="1800" dirty="0">
                <a:latin typeface="仿宋" pitchFamily="49" charset="-122"/>
                <a:ea typeface="仿宋" pitchFamily="49" charset="-122"/>
              </a:rPr>
              <a:t>一次试验</a:t>
            </a:r>
          </a:p>
        </p:txBody>
      </p:sp>
      <mc:AlternateContent xmlns:mc="http://schemas.openxmlformats.org/markup-compatibility/2006" xmlns:a14="http://schemas.microsoft.com/office/drawing/2010/main">
        <mc:Choice Requires="a14">
          <p:sp>
            <p:nvSpPr>
              <p:cNvPr id="24" name="文本框 53"/>
              <p:cNvSpPr txBox="1"/>
              <p:nvPr/>
            </p:nvSpPr>
            <p:spPr>
              <a:xfrm>
                <a:off x="7018278" y="3151950"/>
                <a:ext cx="5046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sub>
                      </m:sSub>
                    </m:oMath>
                  </m:oMathPara>
                </a14:m>
                <a:endParaRPr lang="zh-CN" altLang="en-US" dirty="0"/>
              </a:p>
            </p:txBody>
          </p:sp>
        </mc:Choice>
        <mc:Fallback xmlns="">
          <p:sp>
            <p:nvSpPr>
              <p:cNvPr id="24" name="文本框 53"/>
              <p:cNvSpPr txBox="1">
                <a:spLocks noRot="1" noChangeAspect="1" noMove="1" noResize="1" noEditPoints="1" noAdjustHandles="1" noChangeArrowheads="1" noChangeShapeType="1" noTextEdit="1"/>
              </p:cNvSpPr>
              <p:nvPr/>
            </p:nvSpPr>
            <p:spPr>
              <a:xfrm>
                <a:off x="7018278" y="3151950"/>
                <a:ext cx="504689" cy="400110"/>
              </a:xfrm>
              <a:prstGeom prst="rect">
                <a:avLst/>
              </a:prstGeom>
              <a:blipFill>
                <a:blip r:embed="rId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55"/>
              <p:cNvSpPr txBox="1"/>
              <p:nvPr/>
            </p:nvSpPr>
            <p:spPr>
              <a:xfrm>
                <a:off x="1889112" y="2990458"/>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𝟎</m:t>
                          </m:r>
                        </m:sub>
                      </m:sSub>
                    </m:oMath>
                  </m:oMathPara>
                </a14:m>
                <a:endParaRPr lang="zh-CN" altLang="en-US" dirty="0"/>
              </a:p>
            </p:txBody>
          </p:sp>
        </mc:Choice>
        <mc:Fallback xmlns="">
          <p:sp>
            <p:nvSpPr>
              <p:cNvPr id="25" name="文本框 55"/>
              <p:cNvSpPr txBox="1">
                <a:spLocks noRot="1" noChangeAspect="1" noMove="1" noResize="1" noEditPoints="1" noAdjustHandles="1" noChangeArrowheads="1" noChangeShapeType="1" noTextEdit="1"/>
              </p:cNvSpPr>
              <p:nvPr/>
            </p:nvSpPr>
            <p:spPr>
              <a:xfrm>
                <a:off x="1889112" y="2990458"/>
                <a:ext cx="499880" cy="400110"/>
              </a:xfrm>
              <a:prstGeom prst="rect">
                <a:avLst/>
              </a:prstGeom>
              <a:blipFill>
                <a:blip r:embed="rId4"/>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55"/>
              <p:cNvSpPr txBox="1"/>
              <p:nvPr/>
            </p:nvSpPr>
            <p:spPr>
              <a:xfrm>
                <a:off x="3169932" y="293983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28" name="文本框 55"/>
              <p:cNvSpPr txBox="1">
                <a:spLocks noRot="1" noChangeAspect="1" noMove="1" noResize="1" noEditPoints="1" noAdjustHandles="1" noChangeArrowheads="1" noChangeShapeType="1" noTextEdit="1"/>
              </p:cNvSpPr>
              <p:nvPr/>
            </p:nvSpPr>
            <p:spPr>
              <a:xfrm>
                <a:off x="3169932" y="2939836"/>
                <a:ext cx="499880" cy="400110"/>
              </a:xfrm>
              <a:prstGeom prst="rect">
                <a:avLst/>
              </a:prstGeom>
              <a:blipFill>
                <a:blip r:embed="rId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55"/>
              <p:cNvSpPr txBox="1"/>
              <p:nvPr/>
            </p:nvSpPr>
            <p:spPr>
              <a:xfrm>
                <a:off x="4250865" y="293080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29" name="文本框 55"/>
              <p:cNvSpPr txBox="1">
                <a:spLocks noRot="1" noChangeAspect="1" noMove="1" noResize="1" noEditPoints="1" noAdjustHandles="1" noChangeArrowheads="1" noChangeShapeType="1" noTextEdit="1"/>
              </p:cNvSpPr>
              <p:nvPr/>
            </p:nvSpPr>
            <p:spPr>
              <a:xfrm>
                <a:off x="4250865" y="2930806"/>
                <a:ext cx="499880" cy="400110"/>
              </a:xfrm>
              <a:prstGeom prst="rect">
                <a:avLst/>
              </a:prstGeom>
              <a:blipFill>
                <a:blip r:embed="rId6"/>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55"/>
              <p:cNvSpPr txBox="1"/>
              <p:nvPr/>
            </p:nvSpPr>
            <p:spPr>
              <a:xfrm>
                <a:off x="5354565" y="2939836"/>
                <a:ext cx="7531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𝒔</m:t>
                          </m:r>
                        </m:e>
                        <m:sub>
                          <m:r>
                            <a:rPr lang="en-US" altLang="zh-CN" sz="2000" b="1" i="1" smtClean="0">
                              <a:latin typeface="Cambria Math" panose="02040503050406030204" pitchFamily="18" charset="0"/>
                            </a:rPr>
                            <m:t>𝑻</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30" name="文本框 55"/>
              <p:cNvSpPr txBox="1">
                <a:spLocks noRot="1" noChangeAspect="1" noMove="1" noResize="1" noEditPoints="1" noAdjustHandles="1" noChangeArrowheads="1" noChangeShapeType="1" noTextEdit="1"/>
              </p:cNvSpPr>
              <p:nvPr/>
            </p:nvSpPr>
            <p:spPr>
              <a:xfrm>
                <a:off x="5354565" y="2939836"/>
                <a:ext cx="753155" cy="400110"/>
              </a:xfrm>
              <a:prstGeom prst="rect">
                <a:avLst/>
              </a:prstGeom>
              <a:blipFill>
                <a:blip r:embed="rId7"/>
                <a:stretch>
                  <a:fillRect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706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56792"/>
                <a:ext cx="8435280" cy="5164683"/>
              </a:xfrm>
            </p:spPr>
            <p:txBody>
              <a:bodyPr/>
              <a:lstStyle/>
              <a:p>
                <a:pPr>
                  <a:buFont typeface="Wingdings" panose="05000000000000000000" pitchFamily="2" charset="2"/>
                  <a:buChar char="n"/>
                </a:pPr>
                <a:r>
                  <a:rPr lang="zh-CN" altLang="en-US" dirty="0"/>
                  <a:t>基于</a:t>
                </a:r>
                <a:r>
                  <a:rPr lang="zh-CN" altLang="en-US" dirty="0">
                    <a:solidFill>
                      <a:srgbClr val="FF0000"/>
                    </a:solidFill>
                  </a:rPr>
                  <a:t>半梯度</a:t>
                </a:r>
                <a:r>
                  <a:rPr lang="zh-CN" altLang="en-US" dirty="0"/>
                  <a:t>的</a:t>
                </a:r>
                <a:r>
                  <a:rPr lang="en-US" altLang="zh-CN" dirty="0">
                    <a:latin typeface="Times New Roman" panose="02020603050405020304" pitchFamily="18" charset="0"/>
                    <a:cs typeface="Times New Roman" panose="02020603050405020304" pitchFamily="18" charset="0"/>
                  </a:rPr>
                  <a:t>TD(0)</a:t>
                </a:r>
                <a:r>
                  <a:rPr lang="zh-CN" altLang="en-US" dirty="0"/>
                  <a:t>值函数逼近</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TD(0)</a:t>
                </a:r>
                <a:r>
                  <a:rPr lang="zh-CN" altLang="en-US" dirty="0"/>
                  <a:t>目标函数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𝛾</m:t>
                    </m:r>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oMath>
                </a14:m>
                <a:endParaRPr lang="en-US" altLang="zh-CN" dirty="0"/>
              </a:p>
              <a:p>
                <a:pPr marL="0" indent="0">
                  <a:buNone/>
                </a:pPr>
                <a:r>
                  <a:rPr lang="zh-CN" altLang="en-US" dirty="0"/>
                  <a:t>算法：</a:t>
                </a:r>
                <a:endParaRPr lang="en-US" altLang="zh-CN" dirty="0"/>
              </a:p>
              <a:p>
                <a:pPr marL="0" indent="0">
                  <a:buNone/>
                </a:pPr>
                <a:r>
                  <a:rPr lang="en-US" altLang="zh-CN" dirty="0"/>
                  <a:t>  </a:t>
                </a:r>
                <a:r>
                  <a:rPr lang="zh-CN" altLang="en-US" sz="2000" dirty="0"/>
                  <a:t>初始化函数参数</a:t>
                </a:r>
                <a14:m>
                  <m:oMath xmlns:m="http://schemas.openxmlformats.org/officeDocument/2006/math">
                    <m:r>
                      <a:rPr lang="zh-CN" altLang="en-US" sz="2000" i="1" smtClean="0">
                        <a:latin typeface="Cambria Math" panose="02040503050406030204" pitchFamily="18" charset="0"/>
                      </a:rPr>
                      <m:t>𝜃</m:t>
                    </m:r>
                  </m:oMath>
                </a14:m>
                <a:r>
                  <a:rPr lang="zh-CN" altLang="en-US" sz="2000" dirty="0"/>
                  <a:t>（如</a:t>
                </a:r>
                <a14:m>
                  <m:oMath xmlns:m="http://schemas.openxmlformats.org/officeDocument/2006/math">
                    <m:r>
                      <a:rPr lang="zh-CN" altLang="en-US" sz="2000" i="1" smtClean="0">
                        <a:latin typeface="Cambria Math" panose="02040503050406030204" pitchFamily="18" charset="0"/>
                      </a:rPr>
                      <m:t>𝜃</m:t>
                    </m:r>
                    <m:r>
                      <a:rPr lang="en-US" altLang="zh-CN" sz="2000" i="1">
                        <a:latin typeface="Cambria Math" panose="02040503050406030204" pitchFamily="18" charset="0"/>
                      </a:rPr>
                      <m:t>=</m:t>
                    </m:r>
                  </m:oMath>
                </a14:m>
                <a:r>
                  <a:rPr lang="en-US" altLang="zh-CN" sz="2000" dirty="0"/>
                  <a:t>0</a:t>
                </a:r>
                <a:r>
                  <a:rPr lang="zh-CN" altLang="en-US" sz="2000" dirty="0"/>
                  <a:t>）</a:t>
                </a:r>
                <a:endParaRPr lang="en-US" altLang="zh-CN" sz="2000" dirty="0"/>
              </a:p>
              <a:p>
                <a:pPr marL="0" indent="0">
                  <a:buNone/>
                </a:pPr>
                <a:r>
                  <a:rPr lang="en-US" altLang="zh-CN" sz="2000" dirty="0">
                    <a:latin typeface="Times New Roman" panose="02020603050405020304" pitchFamily="18" charset="0"/>
                    <a:cs typeface="Times New Roman" panose="02020603050405020304" pitchFamily="18" charset="0"/>
                  </a:rPr>
                  <a:t>Repeat</a:t>
                </a:r>
              </a:p>
              <a:p>
                <a:pPr marL="0" indent="0">
                  <a:buNone/>
                </a:pPr>
                <a:r>
                  <a:rPr lang="en-US" altLang="zh-CN" sz="2000" dirty="0"/>
                  <a:t>  </a:t>
                </a:r>
                <a:r>
                  <a:rPr lang="zh-CN" altLang="en-US" sz="2000" dirty="0"/>
                  <a:t>初始化状态</a:t>
                </a:r>
                <a:r>
                  <a:rPr lang="en-US" altLang="zh-CN" sz="2000" dirty="0"/>
                  <a:t>s</a:t>
                </a:r>
              </a:p>
              <a:p>
                <a:pPr marL="0" indent="0">
                  <a:buNone/>
                </a:pPr>
                <a:r>
                  <a:rPr lang="en-US" altLang="zh-CN" sz="2000" dirty="0"/>
                  <a:t>   </a:t>
                </a:r>
                <a:r>
                  <a:rPr lang="en-US" altLang="zh-CN" sz="2000" dirty="0">
                    <a:latin typeface="Times New Roman" panose="02020603050405020304" pitchFamily="18" charset="0"/>
                    <a:cs typeface="Times New Roman" panose="02020603050405020304" pitchFamily="18" charset="0"/>
                  </a:rPr>
                  <a:t>Repeat</a:t>
                </a:r>
              </a:p>
              <a:p>
                <a:pPr marL="0" indent="0">
                  <a:buNone/>
                </a:pPr>
                <a:r>
                  <a:rPr lang="en-US" altLang="zh-CN" sz="2000" dirty="0"/>
                  <a:t>     </a:t>
                </a:r>
                <a:r>
                  <a:rPr lang="zh-CN" altLang="en-US" sz="2000" dirty="0"/>
                  <a:t>选择动作</a:t>
                </a:r>
                <a14:m>
                  <m:oMath xmlns:m="http://schemas.openxmlformats.org/officeDocument/2006/math">
                    <m:r>
                      <m:rPr>
                        <m:sty m:val="p"/>
                      </m:rPr>
                      <a:rPr lang="en-US" altLang="zh-CN" sz="2000" i="1" dirty="0">
                        <a:latin typeface="Cambria Math" panose="02040503050406030204" pitchFamily="18" charset="0"/>
                      </a:rPr>
                      <m:t>a</m:t>
                    </m:r>
                    <m:r>
                      <a:rPr lang="en-US" altLang="zh-CN" sz="2000" i="1" dirty="0" smtClean="0">
                        <a:latin typeface="Cambria Math" panose="02040503050406030204" pitchFamily="18" charset="0"/>
                        <a:ea typeface="Cambria Math" panose="02040503050406030204" pitchFamily="18" charset="0"/>
                      </a:rPr>
                      <m:t>∼</m:t>
                    </m:r>
                    <m:r>
                      <a:rPr lang="zh-CN" altLang="en-US" sz="2000" i="1" dirty="0" smtClean="0">
                        <a:latin typeface="Cambria Math" panose="02040503050406030204" pitchFamily="18" charset="0"/>
                        <a:ea typeface="Cambria Math" panose="02040503050406030204" pitchFamily="18" charset="0"/>
                      </a:rPr>
                      <m:t>𝜋</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𝑠</m:t>
                    </m:r>
                    <m:r>
                      <a:rPr lang="en-US" altLang="zh-CN" sz="2000" b="0" i="1" dirty="0" smtClean="0">
                        <a:latin typeface="Cambria Math" panose="02040503050406030204" pitchFamily="18" charset="0"/>
                        <a:ea typeface="Cambria Math" panose="02040503050406030204" pitchFamily="18" charset="0"/>
                      </a:rPr>
                      <m:t>)</m:t>
                    </m:r>
                  </m:oMath>
                </a14:m>
                <a:endParaRPr lang="en-US" altLang="zh-CN" sz="2000" dirty="0"/>
              </a:p>
              <a:p>
                <a:pPr marL="0" indent="0">
                  <a:buNone/>
                </a:pPr>
                <a:r>
                  <a:rPr lang="en-US" altLang="zh-CN" sz="2000" dirty="0"/>
                  <a:t>     </a:t>
                </a:r>
                <a:r>
                  <a:rPr lang="zh-CN" altLang="en-US" sz="2000" dirty="0"/>
                  <a:t>采用动作</a:t>
                </a:r>
                <a14:m>
                  <m:oMath xmlns:m="http://schemas.openxmlformats.org/officeDocument/2006/math">
                    <m:r>
                      <m:rPr>
                        <m:sty m:val="p"/>
                      </m:rPr>
                      <a:rPr lang="en-US" altLang="zh-CN" sz="2000" i="1" dirty="0">
                        <a:latin typeface="Cambria Math" panose="02040503050406030204" pitchFamily="18" charset="0"/>
                      </a:rPr>
                      <m:t>a</m:t>
                    </m:r>
                  </m:oMath>
                </a14:m>
                <a:r>
                  <a:rPr lang="en-US" altLang="zh-CN" sz="2000" dirty="0"/>
                  <a:t>,</a:t>
                </a:r>
                <a:r>
                  <a:rPr lang="zh-CN" altLang="en-US" sz="2000" dirty="0"/>
                  <a:t>观测回报</a:t>
                </a:r>
                <a14:m>
                  <m:oMath xmlns:m="http://schemas.openxmlformats.org/officeDocument/2006/math">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oMath>
                </a14:m>
                <a:endParaRPr lang="en-US" altLang="zh-CN" sz="2000" dirty="0"/>
              </a:p>
              <a:p>
                <a:pPr marL="0" indent="0">
                  <a:buNone/>
                </a:pP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𝑅</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𝛾</m:t>
                        </m:r>
                        <m:acc>
                          <m:accPr>
                            <m:chr m:val="̂"/>
                            <m:ctrlPr>
                              <a:rPr lang="zh-CN" altLang="en-US" sz="2000" b="0" i="1" smtClean="0">
                                <a:latin typeface="Cambria Math" panose="02040503050406030204" pitchFamily="18" charset="0"/>
                              </a:rPr>
                            </m:ctrlPr>
                          </m:accPr>
                          <m:e>
                            <m:r>
                              <a:rPr lang="en-US" altLang="zh-CN" sz="2000" b="0" i="1" smtClean="0">
                                <a:latin typeface="Cambria Math" panose="02040503050406030204" pitchFamily="18" charset="0"/>
                              </a:rPr>
                              <m:t>𝑉</m:t>
                            </m:r>
                          </m:e>
                        </m:acc>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e>
                        </m:d>
                        <m:r>
                          <a:rPr lang="en-US" altLang="zh-CN" sz="2000" b="0" i="1" smtClean="0">
                            <a:latin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𝑉</m:t>
                            </m:r>
                          </m:e>
                        </m:acc>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𝑡</m:t>
                                </m:r>
                              </m:sub>
                            </m:sSub>
                          </m:e>
                        </m:d>
                      </m:e>
                    </m:d>
                    <m:r>
                      <a:rPr lang="en-US" altLang="zh-CN" sz="2000" b="0" i="1" smtClean="0">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𝑉</m:t>
                        </m:r>
                      </m:e>
                    </m:acc>
                    <m:d>
                      <m:dPr>
                        <m:ctrlPr>
                          <a:rPr lang="en-US" altLang="zh-CN" sz="2000" i="1">
                            <a:latin typeface="Cambria Math" panose="02040503050406030204" pitchFamily="18" charset="0"/>
                          </a:rPr>
                        </m:ctrlPr>
                      </m:dPr>
                      <m:e>
                        <m:r>
                          <a:rPr lang="en-US" altLang="zh-CN" sz="2000" i="1">
                            <a:latin typeface="Cambria Math" panose="02040503050406030204" pitchFamily="18" charset="0"/>
                          </a:rPr>
                          <m:t>𝑠</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𝑡</m:t>
                            </m:r>
                          </m:sub>
                        </m:sSub>
                      </m:e>
                    </m:d>
                  </m:oMath>
                </a14:m>
                <a:endParaRPr lang="en-US" altLang="zh-CN" sz="2000" dirty="0"/>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oMath>
                </a14:m>
                <a:endParaRPr lang="en-US" altLang="zh-CN" sz="2000" b="0" dirty="0">
                  <a:ea typeface="Cambria Math" panose="02040503050406030204" pitchFamily="18" charset="0"/>
                </a:endParaRPr>
              </a:p>
              <a:p>
                <a:pPr marL="0" indent="0">
                  <a:buNone/>
                </a:pPr>
                <a:r>
                  <a:rPr lang="en-US" altLang="zh-CN" sz="2000" dirty="0"/>
                  <a:t>     </a:t>
                </a:r>
                <a:r>
                  <a:rPr lang="zh-CN" altLang="en-US" sz="2000" dirty="0"/>
                  <a:t>直到</a:t>
                </a:r>
                <a14:m>
                  <m:oMath xmlns:m="http://schemas.openxmlformats.org/officeDocument/2006/math">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𝑠</m:t>
                        </m:r>
                      </m:e>
                      <m:sup>
                        <m:r>
                          <a:rPr lang="en-US" altLang="zh-CN" sz="2000" i="1">
                            <a:latin typeface="Cambria Math" panose="02040503050406030204" pitchFamily="18" charset="0"/>
                            <a:ea typeface="Cambria Math" panose="02040503050406030204" pitchFamily="18" charset="0"/>
                          </a:rPr>
                          <m:t>′</m:t>
                        </m:r>
                      </m:sup>
                    </m:sSup>
                  </m:oMath>
                </a14:m>
                <a:r>
                  <a:rPr lang="zh-CN" altLang="en-US" sz="2000" dirty="0"/>
                  <a:t>是终止状态</a:t>
                </a:r>
                <a:endParaRPr lang="en-US" altLang="zh-CN" sz="20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56792"/>
                <a:ext cx="8435280" cy="5164683"/>
              </a:xfrm>
              <a:blipFill>
                <a:blip r:embed="rId2"/>
                <a:stretch>
                  <a:fillRect l="-1445" t="-1533" b="-20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681732" y="4167181"/>
                <a:ext cx="3282757" cy="769185"/>
              </a:xfrm>
              <a:prstGeom prst="rect">
                <a:avLst/>
              </a:prstGeom>
              <a:ln>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kumimoji="0" lang="en-US" altLang="zh-CN" b="0" i="1">
                              <a:latin typeface="Cambria Math" panose="02040503050406030204" pitchFamily="18" charset="0"/>
                            </a:rPr>
                          </m:ctrlPr>
                        </m:funcPr>
                        <m:fName>
                          <m:limLow>
                            <m:limLowPr>
                              <m:ctrlPr>
                                <a:rPr kumimoji="0" lang="en-US" altLang="zh-CN" b="0" i="1">
                                  <a:latin typeface="Cambria Math" panose="02040503050406030204" pitchFamily="18" charset="0"/>
                                </a:rPr>
                              </m:ctrlPr>
                            </m:limLowPr>
                            <m:e>
                              <m:r>
                                <m:rPr>
                                  <m:sty m:val="p"/>
                                </m:rPr>
                                <a:rPr kumimoji="0" lang="en-US" altLang="zh-CN" b="0">
                                  <a:latin typeface="Cambria Math" panose="02040503050406030204" pitchFamily="18" charset="0"/>
                                </a:rPr>
                                <m:t>min</m:t>
                              </m:r>
                            </m:e>
                            <m:lim>
                              <m:r>
                                <a:rPr kumimoji="0" lang="zh-CN" altLang="en-US" b="0" i="1">
                                  <a:latin typeface="Cambria Math" panose="02040503050406030204" pitchFamily="18" charset="0"/>
                                </a:rPr>
                                <m:t>𝜃</m:t>
                              </m:r>
                            </m:lim>
                          </m:limLow>
                        </m:fName>
                        <m:e>
                          <m:sSup>
                            <m:sSupPr>
                              <m:ctrlPr>
                                <a:rPr kumimoji="0" lang="en-US" altLang="zh-CN" b="0" i="1">
                                  <a:latin typeface="Cambria Math" panose="02040503050406030204" pitchFamily="18" charset="0"/>
                                </a:rPr>
                              </m:ctrlPr>
                            </m:sSupPr>
                            <m:e>
                              <m:d>
                                <m:dPr>
                                  <m:ctrlPr>
                                    <a:rPr kumimoji="0"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𝑈</m:t>
                                      </m:r>
                                    </m:e>
                                    <m:sub>
                                      <m:r>
                                        <a:rPr lang="en-US" altLang="zh-CN" b="0" i="1">
                                          <a:latin typeface="Cambria Math" panose="02040503050406030204" pitchFamily="18" charset="0"/>
                                        </a:rPr>
                                        <m:t>𝑡</m:t>
                                      </m:r>
                                    </m:sub>
                                  </m:sSub>
                                  <m:r>
                                    <a:rPr kumimoji="0" lang="en-US" altLang="zh-CN" b="0" i="1">
                                      <a:latin typeface="Cambria Math" panose="02040503050406030204" pitchFamily="18" charset="0"/>
                                    </a:rPr>
                                    <m:t>−</m:t>
                                  </m:r>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𝑉</m:t>
                                      </m:r>
                                    </m:e>
                                  </m:acc>
                                  <m:r>
                                    <a:rPr kumimoji="0" lang="en-US" altLang="zh-CN" b="0" i="1">
                                      <a:latin typeface="Cambria Math" panose="02040503050406030204" pitchFamily="18" charset="0"/>
                                    </a:rPr>
                                    <m:t> (</m:t>
                                  </m:r>
                                  <m:r>
                                    <a:rPr kumimoji="0" lang="en-US" altLang="zh-CN" b="0" i="1">
                                      <a:latin typeface="Cambria Math" panose="02040503050406030204" pitchFamily="18" charset="0"/>
                                    </a:rPr>
                                    <m:t>𝑠</m:t>
                                  </m:r>
                                  <m:r>
                                    <a:rPr kumimoji="0" lang="en-US" altLang="zh-CN" b="0" i="1">
                                      <a:latin typeface="Cambria Math" panose="02040503050406030204" pitchFamily="18" charset="0"/>
                                    </a:rPr>
                                    <m:t>,</m:t>
                                  </m:r>
                                  <m:r>
                                    <a:rPr kumimoji="0" lang="zh-CN" altLang="en-US" b="0" i="1">
                                      <a:latin typeface="Cambria Math" panose="02040503050406030204" pitchFamily="18" charset="0"/>
                                    </a:rPr>
                                    <m:t>𝜃</m:t>
                                  </m:r>
                                  <m:r>
                                    <a:rPr kumimoji="0" lang="en-US" altLang="zh-CN" b="0" i="1">
                                      <a:latin typeface="Cambria Math" panose="02040503050406030204" pitchFamily="18" charset="0"/>
                                    </a:rPr>
                                    <m:t>)</m:t>
                                  </m:r>
                                </m:e>
                              </m:d>
                            </m:e>
                            <m:sup>
                              <m:r>
                                <a:rPr kumimoji="0" lang="en-US" altLang="zh-CN" b="0" i="1">
                                  <a:latin typeface="Cambria Math" panose="02040503050406030204" pitchFamily="18" charset="0"/>
                                </a:rPr>
                                <m:t>2</m:t>
                              </m:r>
                            </m:sup>
                          </m:sSup>
                        </m:e>
                      </m:func>
                    </m:oMath>
                  </m:oMathPara>
                </a14:m>
                <a:endParaRPr lang="zh-CN" alt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5681732" y="4167181"/>
                <a:ext cx="3282757" cy="769185"/>
              </a:xfrm>
              <a:prstGeom prst="rect">
                <a:avLst/>
              </a:prstGeom>
              <a:blipFill>
                <a:blip r:embed="rId3"/>
                <a:stretch>
                  <a:fillRect/>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1507814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844824"/>
                <a:ext cx="8435280" cy="4876651"/>
              </a:xfrm>
            </p:spPr>
            <p:txBody>
              <a:bodyPr/>
              <a:lstStyle/>
              <a:p>
                <a:pPr>
                  <a:buFont typeface="Wingdings" panose="05000000000000000000" pitchFamily="2" charset="2"/>
                  <a:buChar char="n"/>
                </a:pPr>
                <a:r>
                  <a:rPr lang="zh-CN" altLang="en-US" dirty="0"/>
                  <a:t>值函数逼近：深度</a:t>
                </a:r>
                <a:r>
                  <a:rPr lang="en-US" altLang="zh-CN" dirty="0"/>
                  <a:t>Q</a:t>
                </a:r>
                <a:r>
                  <a:rPr lang="zh-CN" altLang="en-US" dirty="0"/>
                  <a:t>网络</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deep Q-networks, DQN), </a:t>
                </a:r>
                <a:r>
                  <a:rPr lang="en-US" altLang="zh-CN" dirty="0" err="1">
                    <a:latin typeface="Times New Roman" panose="02020603050405020304" pitchFamily="18" charset="0"/>
                    <a:cs typeface="Times New Roman" panose="02020603050405020304" pitchFamily="18" charset="0"/>
                  </a:rPr>
                  <a:t>Mnih</a:t>
                </a:r>
                <a:r>
                  <a:rPr lang="en-US" altLang="zh-CN" dirty="0">
                    <a:latin typeface="Times New Roman" panose="02020603050405020304" pitchFamily="18" charset="0"/>
                    <a:cs typeface="Times New Roman" panose="02020603050405020304" pitchFamily="18" charset="0"/>
                  </a:rPr>
                  <a:t> et al.[2015] </a:t>
                </a:r>
                <a:r>
                  <a:rPr lang="zh-CN" altLang="en-US" dirty="0">
                    <a:latin typeface="Times New Roman" panose="02020603050405020304" pitchFamily="18" charset="0"/>
                    <a:cs typeface="Times New Roman" panose="02020603050405020304" pitchFamily="18" charset="0"/>
                  </a:rPr>
                  <a:t>提出</a:t>
                </a:r>
                <a:endParaRPr lang="en-US" altLang="zh-CN" dirty="0"/>
              </a:p>
              <a:p>
                <a:pPr marL="0" indent="0">
                  <a:buNone/>
                </a:pPr>
                <a:r>
                  <a:rPr lang="zh-CN" altLang="en-US" dirty="0"/>
                  <a:t>在连续的状态和动作空间中计算函数</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𝑄</m:t>
                        </m:r>
                      </m:e>
                      <m:sup>
                        <m:r>
                          <a:rPr lang="zh-CN" altLang="en-US" i="1" smtClean="0">
                            <a:latin typeface="Cambria Math" panose="02040503050406030204" pitchFamily="18" charset="0"/>
                          </a:rPr>
                          <m:t>𝜋</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d>
                  </m:oMath>
                </a14:m>
                <a:r>
                  <a:rPr lang="zh-CN" altLang="en-US" dirty="0"/>
                  <a:t>可以用一个函数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𝑄</m:t>
                        </m:r>
                      </m:e>
                      <m:sub>
                        <m:r>
                          <a:rPr lang="zh-CN" altLang="el-GR" i="1" smtClean="0">
                            <a:latin typeface="Cambria Math" panose="02040503050406030204" pitchFamily="18" charset="0"/>
                            <a:ea typeface="Cambria Math" panose="02040503050406030204" pitchFamily="18" charset="0"/>
                          </a:rPr>
                          <m:t>𝜙</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来近似计算</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𝑄</m:t>
                          </m:r>
                        </m:e>
                        <m:sup>
                          <m:r>
                            <a:rPr lang="zh-CN" altLang="en-US" i="1" smtClean="0">
                              <a:latin typeface="Cambria Math" panose="02040503050406030204" pitchFamily="18" charset="0"/>
                              <a:ea typeface="Cambria Math" panose="02040503050406030204" pitchFamily="18" charset="0"/>
                            </a:rPr>
                            <m:t>𝜋</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marL="0" indent="0">
                  <a:buNone/>
                </a:pPr>
                <a14:m>
                  <m:oMath xmlns:m="http://schemas.openxmlformats.org/officeDocument/2006/math">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oMath>
                </a14:m>
                <a:r>
                  <a:rPr lang="zh-CN" altLang="en-US" dirty="0"/>
                  <a:t>分别是状态</a:t>
                </a:r>
                <a14:m>
                  <m:oMath xmlns:m="http://schemas.openxmlformats.org/officeDocument/2006/math">
                    <m:r>
                      <a:rPr lang="en-US" altLang="zh-CN" b="0" i="1" smtClean="0">
                        <a:latin typeface="Cambria Math" panose="02040503050406030204" pitchFamily="18" charset="0"/>
                      </a:rPr>
                      <m:t>𝑠</m:t>
                    </m:r>
                  </m:oMath>
                </a14:m>
                <a:r>
                  <a:rPr lang="zh-CN" altLang="en-US" dirty="0"/>
                  <a:t>和动作</a:t>
                </a:r>
                <a14:m>
                  <m:oMath xmlns:m="http://schemas.openxmlformats.org/officeDocument/2006/math">
                    <m:r>
                      <a:rPr lang="en-US" altLang="zh-CN" i="1">
                        <a:latin typeface="Cambria Math" panose="02040503050406030204" pitchFamily="18" charset="0"/>
                      </a:rPr>
                      <m:t>𝑎</m:t>
                    </m:r>
                  </m:oMath>
                </a14:m>
                <a:r>
                  <a:rPr lang="zh-CN" altLang="en-US" dirty="0"/>
                  <a:t>的向量</a:t>
                </a:r>
                <a:endParaRPr lang="en-US" altLang="zh-CN" dirty="0"/>
              </a:p>
              <a:p>
                <a:pPr marL="0" indent="0">
                  <a:buNone/>
                </a:pPr>
                <a:endParaRPr lang="en-US" altLang="zh-CN" dirty="0"/>
              </a:p>
              <a:p>
                <a:pPr marL="0" indent="0">
                  <a:buNone/>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r>
                      <a:rPr lang="en-US" altLang="zh-CN" b="1" i="1">
                        <a:latin typeface="Cambria Math" panose="02040503050406030204" pitchFamily="18" charset="0"/>
                      </a:rPr>
                      <m:t>𝒂</m:t>
                    </m:r>
                    <m:r>
                      <a:rPr lang="en-US" altLang="zh-CN" i="1">
                        <a:latin typeface="Cambria Math" panose="02040503050406030204" pitchFamily="18" charset="0"/>
                      </a:rPr>
                      <m:t>)</m:t>
                    </m:r>
                    <m:r>
                      <a:rPr lang="zh-CN" altLang="en-US" i="1">
                        <a:latin typeface="Cambria Math" panose="02040503050406030204" pitchFamily="18" charset="0"/>
                      </a:rPr>
                      <m:t>是</m:t>
                    </m:r>
                  </m:oMath>
                </a14:m>
                <a:r>
                  <a:rPr lang="zh-CN" altLang="en-US" dirty="0"/>
                  <a:t>一个参数为</a:t>
                </a:r>
                <a14:m>
                  <m:oMath xmlns:m="http://schemas.openxmlformats.org/officeDocument/2006/math">
                    <m:r>
                      <a:rPr lang="zh-CN" altLang="en-US" i="1" smtClean="0">
                        <a:latin typeface="Cambria Math" panose="02040503050406030204" pitchFamily="18" charset="0"/>
                      </a:rPr>
                      <m:t>𝜙</m:t>
                    </m:r>
                  </m:oMath>
                </a14:m>
                <a:r>
                  <a:rPr lang="zh-CN" altLang="en-US" dirty="0"/>
                  <a:t>的函数，可以用神经网络实现，输出一个实数，称为</a:t>
                </a:r>
                <a14:m>
                  <m:oMath xmlns:m="http://schemas.openxmlformats.org/officeDocument/2006/math">
                    <m:r>
                      <m:rPr>
                        <m:sty m:val="p"/>
                      </m:rPr>
                      <a:rPr lang="en-US" altLang="zh-CN" i="1" dirty="0">
                        <a:latin typeface="Cambria Math" panose="02040503050406030204" pitchFamily="18" charset="0"/>
                      </a:rPr>
                      <m:t>Q</m:t>
                    </m:r>
                    <m:r>
                      <a:rPr lang="zh-CN" altLang="en-US" i="1" dirty="0" smtClean="0">
                        <a:latin typeface="Cambria Math" panose="02040503050406030204" pitchFamily="18" charset="0"/>
                      </a:rPr>
                      <m:t>网络</m:t>
                    </m:r>
                  </m:oMath>
                </a14:m>
                <a:endParaRPr lang="en-US" altLang="zh-CN" dirty="0"/>
              </a:p>
              <a:p>
                <a:pPr marL="0" indent="0">
                  <a:buNone/>
                </a:pPr>
                <a:r>
                  <a:rPr lang="zh-CN" altLang="en-US" dirty="0"/>
                  <a:t>学习参数</a:t>
                </a:r>
                <a14:m>
                  <m:oMath xmlns:m="http://schemas.openxmlformats.org/officeDocument/2006/math">
                    <m:r>
                      <a:rPr lang="zh-CN" altLang="en-US" i="1" smtClean="0">
                        <a:latin typeface="Cambria Math" panose="02040503050406030204" pitchFamily="18" charset="0"/>
                      </a:rPr>
                      <m:t>𝜙</m:t>
                    </m:r>
                  </m:oMath>
                </a14:m>
                <a:r>
                  <a:rPr lang="en-US" altLang="zh-CN" dirty="0"/>
                  <a:t>,</a:t>
                </a:r>
                <a:r>
                  <a:rPr lang="zh-CN" altLang="en-US" dirty="0"/>
                  <a:t>逼近值函数</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𝑄</m:t>
                        </m:r>
                      </m:e>
                      <m:sup>
                        <m:r>
                          <a:rPr lang="zh-CN" altLang="en-US" i="1">
                            <a:latin typeface="Cambria Math" panose="02040503050406030204" pitchFamily="18" charset="0"/>
                            <a:ea typeface="Cambria Math" panose="02040503050406030204" pitchFamily="18" charset="0"/>
                          </a:rPr>
                          <m:t>𝜋</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𝑎</m:t>
                    </m:r>
                    <m:r>
                      <a:rPr lang="en-US" altLang="zh-CN" i="1">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844824"/>
                <a:ext cx="8435280" cy="4876651"/>
              </a:xfrm>
              <a:blipFill>
                <a:blip r:embed="rId2"/>
                <a:stretch>
                  <a:fillRect l="-1445" t="-1750" b="-3875"/>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743595"/>
                <a:ext cx="8507288" cy="2376264"/>
              </a:xfrm>
            </p:spPr>
            <p:txBody>
              <a:bodyPr/>
              <a:lstStyle/>
              <a:p>
                <a:pPr marL="0" indent="0">
                  <a:buNone/>
                </a:pPr>
                <a:r>
                  <a:rPr lang="zh-CN" altLang="en-US" dirty="0"/>
                  <a:t>如果动作为有限离散的</a:t>
                </a:r>
                <a14:m>
                  <m:oMath xmlns:m="http://schemas.openxmlformats.org/officeDocument/2006/math">
                    <m:r>
                      <a:rPr lang="en-US" altLang="zh-CN" b="0" i="1" smtClean="0">
                        <a:latin typeface="Cambria Math" panose="02040503050406030204" pitchFamily="18" charset="0"/>
                      </a:rPr>
                      <m:t>𝑚</m:t>
                    </m:r>
                  </m:oMath>
                </a14:m>
                <a:r>
                  <a:rPr lang="zh-CN" altLang="en-US" dirty="0"/>
                  <a:t>个，可让</a:t>
                </a:r>
                <a:r>
                  <a:rPr lang="en-US" altLang="zh-CN" dirty="0"/>
                  <a:t>Q</a:t>
                </a:r>
                <a:r>
                  <a:rPr lang="zh-CN" altLang="en-US" dirty="0"/>
                  <a:t>网络输出一个</a:t>
                </a:r>
                <a14:m>
                  <m:oMath xmlns:m="http://schemas.openxmlformats.org/officeDocument/2006/math">
                    <m:r>
                      <a:rPr lang="en-US" altLang="zh-CN" b="0" i="1" smtClean="0">
                        <a:latin typeface="Cambria Math" panose="02040503050406030204" pitchFamily="18" charset="0"/>
                      </a:rPr>
                      <m:t>𝑚</m:t>
                    </m:r>
                  </m:oMath>
                </a14:m>
                <a:r>
                  <a:rPr lang="zh-CN" altLang="en-US" dirty="0"/>
                  <a:t>维向量</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1" i="1">
                          <a:latin typeface="Cambria Math" panose="02040503050406030204" pitchFamily="18" charset="0"/>
                        </a:rPr>
                        <m:t>𝒔</m:t>
                      </m:r>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b="0" i="1">
                                    <a:latin typeface="Cambria Math" panose="02040503050406030204" pitchFamily="18" charset="0"/>
                                  </a:rPr>
                                  <m:t>𝑠</m:t>
                                </m:r>
                                <m:r>
                                  <a:rPr lang="en-US" altLang="zh-CN" b="0"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e>
                            </m:mr>
                            <m:mr>
                              <m:e>
                                <m:r>
                                  <a:rPr lang="en-US" altLang="zh-CN" i="1" smtClean="0">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𝑚</m:t>
                                    </m:r>
                                  </m:sub>
                                </m:sSub>
                                <m:r>
                                  <a:rPr lang="en-US" altLang="zh-CN" i="1">
                                    <a:latin typeface="Cambria Math" panose="02040503050406030204" pitchFamily="18" charset="0"/>
                                  </a:rPr>
                                  <m:t>)</m:t>
                                </m:r>
                              </m:e>
                            </m:mr>
                          </m:m>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𝑄</m:t>
                                    </m:r>
                                  </m:e>
                                  <m:sub>
                                    <m:r>
                                      <a:rPr lang="zh-CN" altLang="en-US" i="1" smtClean="0">
                                        <a:latin typeface="Cambria Math" panose="02040503050406030204" pitchFamily="18" charset="0"/>
                                      </a:rPr>
                                      <m:t>𝜙</m:t>
                                    </m:r>
                                  </m:sub>
                                  <m:sup>
                                    <m:r>
                                      <a:rPr lang="zh-CN" altLang="en-US" i="1" smtClean="0">
                                        <a:latin typeface="Cambria Math" panose="02040503050406030204" pitchFamily="18" charset="0"/>
                                      </a:rPr>
                                      <m:t>𝜋</m:t>
                                    </m:r>
                                  </m:sup>
                                </m:sSubSup>
                                <m:r>
                                  <a:rPr lang="en-US" altLang="zh-CN" i="1" smtClean="0">
                                    <a:latin typeface="Cambria Math" panose="02040503050406030204" pitchFamily="18" charset="0"/>
                                  </a:rPr>
                                  <m:t> </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e>
                            </m:mr>
                            <m:mr>
                              <m:e>
                                <m:r>
                                  <a:rPr lang="en-US" altLang="zh-CN" i="1">
                                    <a:latin typeface="Cambria Math" panose="02040503050406030204" pitchFamily="18" charset="0"/>
                                    <a:ea typeface="Cambria Math" panose="02040503050406030204" pitchFamily="18" charset="0"/>
                                  </a:rPr>
                                  <m:t>⋮</m:t>
                                </m:r>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𝑄</m:t>
                                    </m:r>
                                  </m:e>
                                  <m:sub>
                                    <m:r>
                                      <a:rPr lang="zh-CN" altLang="en-US" i="1">
                                        <a:latin typeface="Cambria Math" panose="02040503050406030204" pitchFamily="18" charset="0"/>
                                      </a:rPr>
                                      <m:t>𝜙</m:t>
                                    </m:r>
                                  </m:sub>
                                  <m:sup>
                                    <m:r>
                                      <a:rPr lang="zh-CN" altLang="en-US" i="1">
                                        <a:latin typeface="Cambria Math" panose="02040503050406030204" pitchFamily="18" charset="0"/>
                                      </a:rPr>
                                      <m:t>𝜋</m:t>
                                    </m:r>
                                  </m:sup>
                                </m:sSubSup>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m:t>
                                    </m:r>
                                  </m:sub>
                                </m:sSub>
                                <m:r>
                                  <a:rPr lang="en-US" altLang="zh-CN" i="1">
                                    <a:latin typeface="Cambria Math" panose="02040503050406030204" pitchFamily="18" charset="0"/>
                                  </a:rPr>
                                  <m:t>)</m:t>
                                </m:r>
                              </m:e>
                            </m:mr>
                          </m:m>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743595"/>
                <a:ext cx="8507288" cy="2376264"/>
              </a:xfrm>
              <a:blipFill>
                <a:blip r:embed="rId2"/>
                <a:stretch>
                  <a:fillRect l="-1433" t="-3077" r="-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11560" y="4371105"/>
                <a:ext cx="6756978" cy="561629"/>
              </a:xfrm>
              <a:prstGeom prst="rect">
                <a:avLst/>
              </a:prstGeom>
              <a:noFill/>
            </p:spPr>
            <p:txBody>
              <a:bodyPr wrap="none" rtlCol="0">
                <a:spAutoFit/>
              </a:bodyPr>
              <a:lstStyle/>
              <a:p>
                <a:r>
                  <a:rPr lang="zh-CN" altLang="en-US" dirty="0"/>
                  <a:t>蒙特卡罗方法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逼近平均回报</a:t>
                </a:r>
                <a14:m>
                  <m:oMath xmlns:m="http://schemas.openxmlformats.org/officeDocument/2006/math">
                    <m:r>
                      <a:rPr lang="en-US" altLang="zh-CN" b="1" i="1" smtClean="0">
                        <a:latin typeface="Cambria Math" panose="02040503050406030204" pitchFamily="18" charset="0"/>
                      </a:rPr>
                      <m:t>𝑮</m:t>
                    </m:r>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b="1" i="1" smtClean="0">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11560" y="4371105"/>
                <a:ext cx="6756978" cy="561629"/>
              </a:xfrm>
              <a:prstGeom prst="rect">
                <a:avLst/>
              </a:prstGeom>
              <a:blipFill rotWithShape="0">
                <a:blip r:embed="rId3"/>
                <a:stretch>
                  <a:fillRect l="-1803" t="-14130" b="-19565"/>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0366" y="4932734"/>
                <a:ext cx="6181629" cy="561629"/>
              </a:xfrm>
              <a:prstGeom prst="rect">
                <a:avLst/>
              </a:prstGeom>
              <a:noFill/>
            </p:spPr>
            <p:txBody>
              <a:bodyPr wrap="none" rtlCol="0">
                <a:spAutoFit/>
              </a:bodyPr>
              <a:lstStyle/>
              <a:p>
                <a:r>
                  <a:rPr lang="en-US" altLang="zh-CN" dirty="0"/>
                  <a:t>TD</a:t>
                </a:r>
                <a:r>
                  <a:rPr lang="zh-CN" altLang="en-US" dirty="0"/>
                  <a:t>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r>
                      <a:rPr lang="en-US" altLang="zh-CN" b="1" i="1" smtClean="0">
                        <a:latin typeface="Cambria Math" panose="02040503050406030204" pitchFamily="18" charset="0"/>
                      </a:rPr>
                      <m:t>𝑬</m:t>
                    </m:r>
                    <m:r>
                      <a:rPr lang="en-US" altLang="zh-CN" b="1" i="1" smtClean="0">
                        <a:latin typeface="Cambria Math" panose="02040503050406030204" pitchFamily="18" charset="0"/>
                      </a:rPr>
                      <m:t>[</m:t>
                    </m:r>
                    <m:r>
                      <a:rPr lang="en-US" altLang="zh-CN" b="1" i="1" smtClean="0">
                        <a:latin typeface="Cambria Math" panose="02040503050406030204" pitchFamily="18" charset="0"/>
                      </a:rPr>
                      <m:t>𝒓</m:t>
                    </m:r>
                    <m:r>
                      <a:rPr lang="en-US" altLang="zh-CN" b="1" i="1" smtClean="0">
                        <a:latin typeface="Cambria Math" panose="02040503050406030204" pitchFamily="18" charset="0"/>
                      </a:rPr>
                      <m:t>+</m:t>
                    </m:r>
                    <m:r>
                      <a:rPr lang="zh-CN" altLang="en-US" b="1" i="1" smtClean="0">
                        <a:latin typeface="Cambria Math" panose="02040503050406030204" pitchFamily="18" charset="0"/>
                      </a:rPr>
                      <m:t>𝜸</m:t>
                    </m:r>
                    <m:r>
                      <a:rPr lang="en-US" altLang="zh-CN" b="1" i="1" smtClean="0">
                        <a:latin typeface="Cambria Math" panose="02040503050406030204" pitchFamily="18" charset="0"/>
                      </a:rPr>
                      <m:t>𝑸</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𝒂</m:t>
                        </m:r>
                      </m:e>
                      <m:sup>
                        <m:r>
                          <a:rPr lang="en-US" altLang="zh-CN" b="1" i="1" smtClean="0">
                            <a:latin typeface="Cambria Math" panose="02040503050406030204" pitchFamily="18" charset="0"/>
                          </a:rPr>
                          <m:t>′</m:t>
                        </m:r>
                      </m:sup>
                    </m:sSup>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00366" y="4932734"/>
                <a:ext cx="6181629" cy="561629"/>
              </a:xfrm>
              <a:prstGeom prst="rect">
                <a:avLst/>
              </a:prstGeom>
              <a:blipFill rotWithShape="0">
                <a:blip r:embed="rId4"/>
                <a:stretch>
                  <a:fillRect l="-1970" t="-14130" b="-2391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00365" y="5518766"/>
                <a:ext cx="4526047" cy="561629"/>
              </a:xfrm>
              <a:prstGeom prst="rect">
                <a:avLst/>
              </a:prstGeom>
              <a:noFill/>
            </p:spPr>
            <p:txBody>
              <a:bodyPr wrap="none" rtlCol="0">
                <a:spAutoFit/>
              </a:bodyPr>
              <a:lstStyle/>
              <a:p>
                <a:r>
                  <a:rPr lang="en-US" altLang="zh-CN" dirty="0"/>
                  <a:t>TD(</a:t>
                </a:r>
                <a14:m>
                  <m:oMath xmlns:m="http://schemas.openxmlformats.org/officeDocument/2006/math">
                    <m:r>
                      <a:rPr lang="zh-CN" altLang="en-US" i="1" smtClean="0">
                        <a:latin typeface="Cambria Math" panose="02040503050406030204" pitchFamily="18" charset="0"/>
                      </a:rPr>
                      <m:t>𝝀</m:t>
                    </m:r>
                  </m:oMath>
                </a14:m>
                <a:r>
                  <a:rPr lang="en-US" altLang="zh-CN" dirty="0"/>
                  <a:t>)</a:t>
                </a:r>
                <a:r>
                  <a:rPr lang="zh-CN" altLang="en-US" dirty="0"/>
                  <a:t>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𝑮</m:t>
                        </m:r>
                      </m:e>
                      <m:sub>
                        <m:r>
                          <a:rPr lang="en-US" altLang="zh-CN" i="1">
                            <a:latin typeface="Cambria Math" panose="02040503050406030204" pitchFamily="18" charset="0"/>
                            <a:ea typeface="Cambria Math" panose="02040503050406030204" pitchFamily="18" charset="0"/>
                          </a:rPr>
                          <m:t>𝒕</m:t>
                        </m:r>
                      </m:sub>
                      <m:sup>
                        <m:r>
                          <a:rPr lang="zh-CN" altLang="en-US" i="1">
                            <a:latin typeface="Cambria Math" panose="02040503050406030204" pitchFamily="18" charset="0"/>
                            <a:ea typeface="Cambria Math" panose="02040503050406030204" pitchFamily="18" charset="0"/>
                          </a:rPr>
                          <m:t>𝝀</m:t>
                        </m:r>
                      </m:sup>
                    </m:sSubSup>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00365" y="5518766"/>
                <a:ext cx="4526047" cy="561629"/>
              </a:xfrm>
              <a:prstGeom prst="rect">
                <a:avLst/>
              </a:prstGeom>
              <a:blipFill rotWithShape="0">
                <a:blip r:embed="rId5"/>
                <a:stretch>
                  <a:fillRect l="-2692" t="-14130" b="-2391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00365" y="6021258"/>
                <a:ext cx="7162474" cy="670183"/>
              </a:xfrm>
              <a:prstGeom prst="rect">
                <a:avLst/>
              </a:prstGeom>
              <a:noFill/>
            </p:spPr>
            <p:txBody>
              <a:bodyPr wrap="none" rtlCol="0">
                <a:spAutoFit/>
              </a:bodyPr>
              <a:lstStyle/>
              <a:p>
                <a:r>
                  <a:rPr lang="en-US" altLang="zh-CN" dirty="0"/>
                  <a:t>Q</a:t>
                </a:r>
                <a:r>
                  <a:rPr lang="zh-CN" altLang="en-US" dirty="0"/>
                  <a:t>学习方法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oMath>
                </a14:m>
                <a:r>
                  <a:rPr lang="zh-CN" altLang="en-US" dirty="0"/>
                  <a:t>逼近</a:t>
                </a:r>
                <a14:m>
                  <m:oMath xmlns:m="http://schemas.openxmlformats.org/officeDocument/2006/math">
                    <m:r>
                      <a:rPr lang="en-US" altLang="zh-CN" i="1">
                        <a:latin typeface="Cambria Math" panose="02040503050406030204" pitchFamily="18" charset="0"/>
                        <a:ea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𝜸</m:t>
                    </m:r>
                    <m:func>
                      <m:funcPr>
                        <m:ctrlPr>
                          <a:rPr lang="en-US" altLang="zh-CN" i="1">
                            <a:latin typeface="Cambria Math" panose="02040503050406030204" pitchFamily="18" charset="0"/>
                            <a:ea typeface="Cambria Math" panose="02040503050406030204" pitchFamily="18" charset="0"/>
                          </a:rPr>
                        </m:ctrlPr>
                      </m:funcPr>
                      <m:fName>
                        <m:limLow>
                          <m:limLowPr>
                            <m:ctrlPr>
                              <a:rPr lang="en-US" altLang="zh-CN" i="1">
                                <a:latin typeface="Cambria Math" panose="02040503050406030204" pitchFamily="18" charset="0"/>
                                <a:ea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𝐦𝐚𝐱</m:t>
                            </m:r>
                          </m:e>
                          <m:lim>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lim>
                        </m:limLow>
                      </m:fName>
                      <m:e>
                        <m:r>
                          <a:rPr lang="en-US" altLang="zh-CN" i="1">
                            <a:latin typeface="Cambria Math" panose="02040503050406030204" pitchFamily="18" charset="0"/>
                            <a:ea typeface="Cambria Math" panose="02040503050406030204" pitchFamily="18" charset="0"/>
                          </a:rPr>
                          <m:t>𝑸</m:t>
                        </m:r>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𝒔</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e>
                        </m:d>
                      </m:e>
                    </m:func>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00365" y="6021258"/>
                <a:ext cx="7162474" cy="670183"/>
              </a:xfrm>
              <a:prstGeom prst="rect">
                <a:avLst/>
              </a:prstGeom>
              <a:blipFill rotWithShape="0">
                <a:blip r:embed="rId6"/>
                <a:stretch>
                  <a:fillRect l="-1702" t="-12727" b="-3636"/>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130999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训练目标函数</a:t>
                </a:r>
                <a:r>
                  <a:rPr lang="en-US" altLang="zh-CN" dirty="0">
                    <a:latin typeface="Times New Roman" panose="02020603050405020304" pitchFamily="18" charset="0"/>
                    <a:cs typeface="Times New Roman" panose="02020603050405020304" pitchFamily="18" charset="0"/>
                  </a:rPr>
                  <a:t>(Q</a:t>
                </a:r>
                <a:r>
                  <a:rPr lang="zh-CN" altLang="en-US" dirty="0">
                    <a:latin typeface="Times New Roman" panose="02020603050405020304" pitchFamily="18" charset="0"/>
                    <a:cs typeface="Times New Roman" panose="02020603050405020304" pitchFamily="18" charset="0"/>
                  </a:rPr>
                  <a:t>学习方法</a:t>
                </a:r>
                <a:r>
                  <a:rPr lang="en-US" altLang="zh-CN" dirty="0">
                    <a:latin typeface="Times New Roman" panose="020206030504050203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𝜙</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𝜸</m:t>
                              </m:r>
                              <m:func>
                                <m:funcPr>
                                  <m:ctrlPr>
                                    <a:rPr lang="en-US" altLang="zh-CN" i="1">
                                      <a:latin typeface="Cambria Math" panose="02040503050406030204" pitchFamily="18" charset="0"/>
                                      <a:ea typeface="Cambria Math" panose="02040503050406030204" pitchFamily="18" charset="0"/>
                                    </a:rPr>
                                  </m:ctrlPr>
                                </m:funcPr>
                                <m:fName>
                                  <m:limLow>
                                    <m:limLowPr>
                                      <m:ctrlPr>
                                        <a:rPr lang="en-US" altLang="zh-CN" i="1">
                                          <a:latin typeface="Cambria Math" panose="02040503050406030204" pitchFamily="18" charset="0"/>
                                          <a:ea typeface="Cambria Math" panose="02040503050406030204" pitchFamily="18" charset="0"/>
                                        </a:rPr>
                                      </m:ctrlPr>
                                    </m:limLowPr>
                                    <m:e>
                                      <m:r>
                                        <a:rPr lang="en-US" altLang="zh-CN" i="1">
                                          <a:latin typeface="Cambria Math" panose="02040503050406030204" pitchFamily="18" charset="0"/>
                                          <a:ea typeface="Cambria Math" panose="02040503050406030204" pitchFamily="18" charset="0"/>
                                        </a:rPr>
                                        <m:t>𝐦𝐚𝐱</m:t>
                                      </m:r>
                                    </m:e>
                                    <m:lim>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lim>
                                  </m:limLow>
                                </m:fNa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𝑄</m:t>
                                          </m:r>
                                        </m:e>
                                      </m:acc>
                                    </m:e>
                                    <m:sub>
                                      <m:r>
                                        <a:rPr lang="zh-CN" altLang="el-GR" i="1">
                                          <a:latin typeface="Cambria Math" panose="02040503050406030204" pitchFamily="18" charset="0"/>
                                          <a:ea typeface="Cambria Math" panose="02040503050406030204" pitchFamily="18" charset="0"/>
                                        </a:rPr>
                                        <m:t>𝜙</m:t>
                                      </m:r>
                                    </m:sub>
                                  </m:sSub>
                                  <m:d>
                                    <m:dPr>
                                      <m:ctrlPr>
                                        <a:rPr lang="en-US" altLang="zh-CN" i="1">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𝒔</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𝒂</m:t>
                                          </m:r>
                                        </m:e>
                                        <m:sup>
                                          <m:r>
                                            <a:rPr lang="en-US" altLang="zh-CN" i="1">
                                              <a:latin typeface="Cambria Math" panose="02040503050406030204" pitchFamily="18" charset="0"/>
                                              <a:ea typeface="Cambria Math" panose="02040503050406030204" pitchFamily="18" charset="0"/>
                                            </a:rPr>
                                            <m:t>′</m:t>
                                          </m:r>
                                        </m:sup>
                                      </m:sSup>
                                    </m:e>
                                  </m:d>
                                </m:e>
                              </m:func>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𝑄</m:t>
                                      </m:r>
                                    </m:e>
                                  </m:acc>
                                </m:e>
                                <m:sub>
                                  <m:r>
                                    <a:rPr lang="zh-CN" altLang="el-GR" i="1">
                                      <a:latin typeface="Cambria Math" panose="02040503050406030204" pitchFamily="18" charset="0"/>
                                      <a:ea typeface="Cambria Math" panose="02040503050406030204" pitchFamily="18" charset="0"/>
                                    </a:rPr>
                                    <m:t>𝜙</m:t>
                                  </m:r>
                                </m:sub>
                              </m:sSub>
                              <m:r>
                                <a:rPr lang="en-US" altLang="zh-CN" i="1">
                                  <a:latin typeface="Cambria Math" panose="02040503050406030204" pitchFamily="18" charset="0"/>
                                </a:rPr>
                                <m:t>(</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i="1">
                                  <a:latin typeface="Cambria Math" panose="02040503050406030204" pitchFamily="18" charset="0"/>
                                </a:rPr>
                                <m:t>𝒂</m:t>
                              </m:r>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1309994"/>
              </a:xfrm>
              <a:blipFill>
                <a:blip r:embed="rId2"/>
                <a:stretch>
                  <a:fillRect l="-1259" t="-6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1748" y="3429000"/>
                <a:ext cx="8229600" cy="17863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增量式学习方法：随机梯度下降</a:t>
                </a:r>
                <a:endParaRPr kumimoji="0" lang="en-US" altLang="zh-CN" b="0" dirty="0"/>
              </a:p>
              <a:p>
                <a:pPr marL="0" indent="0">
                  <a:buFont typeface="Arial" panose="020B0604020202020204" pitchFamily="34" charset="0"/>
                  <a:buNone/>
                </a:pPr>
                <a:r>
                  <a:rPr kumimoji="0" lang="zh-CN" altLang="en-US" b="0" dirty="0"/>
                  <a:t>假定数据和标签对为</a:t>
                </a:r>
                <a14:m>
                  <m:oMath xmlns:m="http://schemas.openxmlformats.org/officeDocument/2006/math">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𝑠</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oMath>
                </a14:m>
                <a:r>
                  <a:rPr kumimoji="0" lang="en-US" altLang="zh-CN" b="0" dirty="0"/>
                  <a:t>,</a:t>
                </a:r>
                <a:r>
                  <a:rPr kumimoji="0" lang="zh-CN" altLang="en-US" b="0" dirty="0"/>
                  <a:t>则参数随机梯度更新为</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𝜙</m:t>
                          </m:r>
                        </m:e>
                        <m:sub>
                          <m:r>
                            <m:rPr>
                              <m:sty m:val="p"/>
                            </m:rPr>
                            <a:rPr kumimoji="0" lang="en-US" altLang="zh-CN" b="0" i="1">
                              <a:latin typeface="Cambria Math" panose="02040503050406030204" pitchFamily="18" charset="0"/>
                            </a:rPr>
                            <m:t>t</m:t>
                          </m:r>
                          <m:r>
                            <a:rPr kumimoji="0" lang="en-US" altLang="zh-CN" b="0" i="1">
                              <a:latin typeface="Cambria Math" panose="02040503050406030204" pitchFamily="18" charset="0"/>
                            </a:rPr>
                            <m:t>+1</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𝜙</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𝛼</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𝑡</m:t>
                          </m:r>
                        </m:sub>
                      </m:sSub>
                      <m:r>
                        <a:rPr kumimoji="0" lang="en-US" altLang="zh-CN" b="0" i="1" smtClean="0">
                          <a:latin typeface="Cambria Math" panose="02040503050406030204" pitchFamily="18" charset="0"/>
                        </a:rPr>
                        <m:t>−</m:t>
                      </m:r>
                      <m:sSub>
                        <m:sSubPr>
                          <m:ctrlPr>
                            <a:rPr kumimoji="0" lang="en-US" altLang="zh-CN" b="0" i="1">
                              <a:latin typeface="Cambria Math" panose="02040503050406030204" pitchFamily="18" charset="0"/>
                            </a:rPr>
                          </m:ctrlPr>
                        </m:sSubPr>
                        <m:e>
                          <m:acc>
                            <m:accPr>
                              <m:chr m:val="̂"/>
                              <m:ctrlPr>
                                <a:rPr kumimoji="0" lang="en-US" altLang="zh-CN" b="0" i="1" smtClean="0">
                                  <a:latin typeface="Cambria Math" panose="02040503050406030204" pitchFamily="18" charset="0"/>
                                </a:rPr>
                              </m:ctrlPr>
                            </m:accPr>
                            <m:e>
                              <m:r>
                                <a:rPr kumimoji="0" lang="en-US" altLang="zh-CN" b="0" i="1">
                                  <a:latin typeface="Cambria Math" panose="02040503050406030204" pitchFamily="18" charset="0"/>
                                </a:rPr>
                                <m:t>𝑄</m:t>
                              </m:r>
                            </m:e>
                          </m:acc>
                        </m:e>
                        <m:sub>
                          <m:sSub>
                            <m:sSubPr>
                              <m:ctrlPr>
                                <a:rPr kumimoji="0" lang="en-US" altLang="zh-CN" b="0" i="1" smtClean="0">
                                  <a:latin typeface="Cambria Math" panose="02040503050406030204" pitchFamily="18" charset="0"/>
                                </a:rPr>
                              </m:ctrlPr>
                            </m:sSubPr>
                            <m:e>
                              <m:r>
                                <a:rPr kumimoji="0" lang="zh-CN" altLang="el-GR" b="0" i="1">
                                  <a:latin typeface="Cambria Math" panose="02040503050406030204" pitchFamily="18" charset="0"/>
                                  <a:ea typeface="Cambria Math" panose="02040503050406030204" pitchFamily="18" charset="0"/>
                                </a:rPr>
                                <m:t>𝜙</m:t>
                              </m:r>
                            </m:e>
                            <m:sub>
                              <m:r>
                                <a:rPr kumimoji="0" lang="en-US" altLang="zh-CN" b="0" i="1" smtClean="0">
                                  <a:latin typeface="Cambria Math" panose="02040503050406030204" pitchFamily="18" charset="0"/>
                                </a:rPr>
                                <m:t>𝑡</m:t>
                              </m:r>
                            </m:sub>
                          </m:sSub>
                        </m:sub>
                      </m:sSub>
                      <m:r>
                        <a:rPr kumimoji="0" lang="en-US" altLang="zh-CN" b="0" i="1" smtClean="0">
                          <a:latin typeface="Cambria Math" panose="02040503050406030204" pitchFamily="18" charset="0"/>
                          <a:ea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smtClean="0">
                          <a:latin typeface="Cambria Math" panose="02040503050406030204" pitchFamily="18" charset="0"/>
                          <a:ea typeface="Cambria Math" panose="02040503050406030204" pitchFamily="18" charset="0"/>
                        </a:rPr>
                        <m:t>)</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ea typeface="Cambria Math" panose="02040503050406030204" pitchFamily="18" charset="0"/>
                            </a:rPr>
                            <m:t>𝛻</m:t>
                          </m:r>
                        </m:e>
                        <m:sub>
                          <m:r>
                            <a:rPr kumimoji="0" lang="zh-CN" altLang="en-US" b="0" i="1" smtClean="0">
                              <a:latin typeface="Cambria Math" panose="02040503050406030204" pitchFamily="18" charset="0"/>
                            </a:rPr>
                            <m:t>𝜙</m:t>
                          </m:r>
                        </m:sub>
                      </m:sSub>
                      <m:sSub>
                        <m:sSubPr>
                          <m:ctrlPr>
                            <a:rPr kumimoji="0" lang="en-US" altLang="zh-CN" b="0" i="1">
                              <a:latin typeface="Cambria Math" panose="02040503050406030204" pitchFamily="18" charset="0"/>
                            </a:rPr>
                          </m:ctrlPr>
                        </m:sSubPr>
                        <m:e>
                          <m:acc>
                            <m:accPr>
                              <m:chr m:val="̂"/>
                              <m:ctrlPr>
                                <a:rPr kumimoji="0" lang="en-US" altLang="zh-CN" b="0" i="1">
                                  <a:latin typeface="Cambria Math" panose="02040503050406030204" pitchFamily="18" charset="0"/>
                                </a:rPr>
                              </m:ctrlPr>
                            </m:accPr>
                            <m:e>
                              <m:r>
                                <a:rPr kumimoji="0" lang="en-US" altLang="zh-CN" b="0" i="1">
                                  <a:latin typeface="Cambria Math" panose="02040503050406030204" pitchFamily="18" charset="0"/>
                                </a:rPr>
                                <m:t>𝑄</m:t>
                              </m:r>
                            </m:e>
                          </m:acc>
                        </m:e>
                        <m:sub>
                          <m:sSub>
                            <m:sSubPr>
                              <m:ctrlPr>
                                <a:rPr kumimoji="0" lang="en-US" altLang="zh-CN" b="0" i="1">
                                  <a:latin typeface="Cambria Math" panose="02040503050406030204" pitchFamily="18" charset="0"/>
                                </a:rPr>
                              </m:ctrlPr>
                            </m:sSubPr>
                            <m:e>
                              <m:r>
                                <a:rPr kumimoji="0" lang="zh-CN" altLang="el-GR" b="0" i="1">
                                  <a:latin typeface="Cambria Math" panose="02040503050406030204" pitchFamily="18" charset="0"/>
                                  <a:ea typeface="Cambria Math" panose="02040503050406030204" pitchFamily="18" charset="0"/>
                                </a:rPr>
                                <m:t>𝜙</m:t>
                              </m:r>
                            </m:e>
                            <m:sub>
                              <m:r>
                                <a:rPr kumimoji="0" lang="en-US" altLang="zh-CN" b="0" i="1">
                                  <a:latin typeface="Cambria Math" panose="02040503050406030204" pitchFamily="18" charset="0"/>
                                </a:rPr>
                                <m:t>𝑡</m:t>
                              </m:r>
                            </m:sub>
                          </m:sSub>
                        </m:sub>
                      </m:sSub>
                      <m:r>
                        <a:rPr kumimoji="0" lang="en-US" altLang="zh-CN" b="0" i="1">
                          <a:latin typeface="Cambria Math" panose="02040503050406030204" pitchFamily="18" charset="0"/>
                          <a:ea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𝑠</m:t>
                          </m:r>
                        </m:e>
                        <m:sub>
                          <m:r>
                            <a:rPr kumimoji="0" lang="en-US" altLang="zh-CN" b="0" i="1">
                              <a:latin typeface="Cambria Math" panose="02040503050406030204" pitchFamily="18" charset="0"/>
                            </a:rPr>
                            <m:t>𝑡</m:t>
                          </m:r>
                        </m:sub>
                      </m:sSub>
                      <m:r>
                        <a:rPr kumimoji="0" lang="en-US" altLang="zh-CN" b="0" i="1">
                          <a:latin typeface="Cambria Math" panose="02040503050406030204" pitchFamily="18" charset="0"/>
                          <a:ea typeface="Cambria Math" panose="02040503050406030204" pitchFamily="18" charset="0"/>
                        </a:rPr>
                        <m:t>)</m:t>
                      </m:r>
                      <m:r>
                        <a:rPr kumimoji="0" lang="en-US" altLang="zh-CN" b="0" i="1">
                          <a:latin typeface="Cambria Math" panose="02040503050406030204" pitchFamily="18" charset="0"/>
                        </a:rPr>
                        <m:t>]</m:t>
                      </m:r>
                    </m:oMath>
                  </m:oMathPara>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1748" y="3429000"/>
                <a:ext cx="8229600" cy="1786348"/>
              </a:xfrm>
              <a:prstGeom prst="rect">
                <a:avLst/>
              </a:prstGeom>
              <a:blipFill rotWithShape="0">
                <a:blip r:embed="rId3"/>
                <a:stretch>
                  <a:fillRect l="-1481" t="-3754" r="-9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8" name="文本框 7"/>
          <p:cNvSpPr txBox="1"/>
          <p:nvPr/>
        </p:nvSpPr>
        <p:spPr>
          <a:xfrm>
            <a:off x="422936" y="5373516"/>
            <a:ext cx="7859844" cy="1384995"/>
          </a:xfrm>
          <a:prstGeom prst="rect">
            <a:avLst/>
          </a:prstGeom>
          <a:noFill/>
        </p:spPr>
        <p:txBody>
          <a:bodyPr wrap="none" rtlCol="0">
            <a:spAutoFit/>
          </a:bodyPr>
          <a:lstStyle/>
          <a:p>
            <a:r>
              <a:rPr lang="zh-CN" altLang="en-US" dirty="0"/>
              <a:t>目标函数问题：</a:t>
            </a:r>
            <a:endParaRPr lang="en-US" altLang="zh-CN" dirty="0"/>
          </a:p>
          <a:p>
            <a:pPr marL="457200" indent="-457200">
              <a:buFont typeface="Arial" panose="020B0604020202020204" pitchFamily="34" charset="0"/>
              <a:buChar char="•"/>
            </a:pPr>
            <a:r>
              <a:rPr lang="zh-CN" altLang="en-US" dirty="0"/>
              <a:t>目标不稳定，参数学习的目标依赖于参数本身</a:t>
            </a:r>
            <a:endParaRPr lang="en-US" altLang="zh-CN" dirty="0"/>
          </a:p>
          <a:p>
            <a:pPr marL="457200" indent="-457200">
              <a:buFont typeface="Arial" panose="020B0604020202020204" pitchFamily="34" charset="0"/>
              <a:buChar char="•"/>
            </a:pPr>
            <a:r>
              <a:rPr lang="zh-CN" altLang="en-US" dirty="0"/>
              <a:t>样本之间有很强的相关性</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97</a:t>
            </a:fld>
            <a:endParaRPr lang="en-US" altLang="zh-CN"/>
          </a:p>
        </p:txBody>
      </p:sp>
      <p:sp>
        <p:nvSpPr>
          <p:cNvPr id="6" name="内容占位符 5"/>
          <p:cNvSpPr>
            <a:spLocks noGrp="1"/>
          </p:cNvSpPr>
          <p:nvPr>
            <p:ph sz="half" idx="1"/>
          </p:nvPr>
        </p:nvSpPr>
        <p:spPr>
          <a:xfrm>
            <a:off x="107504" y="1844824"/>
            <a:ext cx="8579296" cy="4752528"/>
          </a:xfrm>
        </p:spPr>
        <p:txBody>
          <a:bodyPr/>
          <a:lstStyle/>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深度</a:t>
            </a:r>
            <a:r>
              <a:rPr lang="en-US" altLang="zh-CN" sz="2400" dirty="0">
                <a:latin typeface="Times New Roman" panose="02020603050405020304" pitchFamily="18" charset="0"/>
                <a:cs typeface="Times New Roman" panose="02020603050405020304" pitchFamily="18" charset="0"/>
              </a:rPr>
              <a:t>Q</a:t>
            </a:r>
            <a:r>
              <a:rPr lang="zh-CN" altLang="en-US" sz="2400" dirty="0">
                <a:latin typeface="Times New Roman" panose="02020603050405020304" pitchFamily="18" charset="0"/>
                <a:cs typeface="Times New Roman" panose="02020603050405020304" pitchFamily="18" charset="0"/>
              </a:rPr>
              <a:t>网络采取两个措施：</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目标网络冻结（</a:t>
            </a:r>
            <a:r>
              <a:rPr lang="en-US" altLang="zh-CN" sz="2400" dirty="0">
                <a:latin typeface="Times New Roman" panose="02020603050405020304" pitchFamily="18" charset="0"/>
                <a:cs typeface="Times New Roman" panose="02020603050405020304" pitchFamily="18" charset="0"/>
              </a:rPr>
              <a:t>freezing target networks</a:t>
            </a:r>
            <a:r>
              <a:rPr lang="zh-CN" altLang="en-US" sz="2400" dirty="0">
                <a:latin typeface="Times New Roman" panose="02020603050405020304" pitchFamily="18" charset="0"/>
                <a:cs typeface="Times New Roman" panose="02020603050405020304" pitchFamily="18" charset="0"/>
              </a:rPr>
              <a:t>），即在一个时间段内固定目标中的参数，来稳定学习目标；</a:t>
            </a:r>
            <a:endParaRPr lang="en-US" altLang="zh-CN"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经验回放（</a:t>
            </a:r>
            <a:r>
              <a:rPr lang="en-US" altLang="zh-CN" sz="2400" dirty="0">
                <a:latin typeface="Times New Roman" panose="02020603050405020304" pitchFamily="18" charset="0"/>
                <a:cs typeface="Times New Roman" panose="02020603050405020304" pitchFamily="18" charset="0"/>
              </a:rPr>
              <a:t>experience replay</a:t>
            </a:r>
            <a:r>
              <a:rPr lang="zh-CN" altLang="en-US" sz="2400" dirty="0">
                <a:latin typeface="Times New Roman" panose="02020603050405020304" pitchFamily="18" charset="0"/>
                <a:cs typeface="Times New Roman" panose="02020603050405020304" pitchFamily="18" charset="0"/>
              </a:rPr>
              <a:t>），构建一个经验池来去除数据相关性。经验池是由智能体最近的经历组成的数据集。经验回放可以形象地理解为在回忆中学习。</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DQN</a:t>
            </a:r>
            <a:r>
              <a:rPr lang="zh-CN" altLang="en-US" sz="2400" dirty="0">
                <a:latin typeface="Times New Roman" panose="02020603050405020304" pitchFamily="18" charset="0"/>
                <a:cs typeface="Times New Roman" panose="02020603050405020304" pitchFamily="18" charset="0"/>
              </a:rPr>
              <a:t>采用</a:t>
            </a:r>
            <a:r>
              <a:rPr lang="zh-CN" altLang="en-US" sz="2400" dirty="0">
                <a:solidFill>
                  <a:srgbClr val="FF0000"/>
                </a:solidFill>
                <a:latin typeface="Times New Roman" panose="02020603050405020304" pitchFamily="18" charset="0"/>
                <a:cs typeface="Times New Roman" panose="02020603050405020304" pitchFamily="18" charset="0"/>
              </a:rPr>
              <a:t>深度卷积神经网络</a:t>
            </a:r>
            <a:r>
              <a:rPr lang="zh-CN" altLang="en-US" sz="2400" dirty="0">
                <a:latin typeface="Times New Roman" panose="02020603050405020304" pitchFamily="18" charset="0"/>
                <a:cs typeface="Times New Roman" panose="02020603050405020304" pitchFamily="18" charset="0"/>
              </a:rPr>
              <a:t>逼近函数值，并设置了目标网络来单独处理时间差分算法中的</a:t>
            </a:r>
            <a:r>
              <a:rPr lang="en-US" altLang="zh-CN" sz="2400" dirty="0">
                <a:latin typeface="Times New Roman" panose="02020603050405020304" pitchFamily="18" charset="0"/>
                <a:cs typeface="Times New Roman" panose="02020603050405020304" pitchFamily="18" charset="0"/>
              </a:rPr>
              <a:t>TD</a:t>
            </a:r>
            <a:r>
              <a:rPr lang="zh-CN" altLang="en-US" sz="2400" dirty="0">
                <a:latin typeface="Times New Roman" panose="02020603050405020304" pitchFamily="18" charset="0"/>
                <a:cs typeface="Times New Roman" panose="02020603050405020304" pitchFamily="18" charset="0"/>
              </a:rPr>
              <a:t>偏差</a:t>
            </a:r>
          </a:p>
          <a:p>
            <a:pPr marL="0" indent="0">
              <a:buNone/>
            </a:pP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98</a:t>
            </a:fld>
            <a:endParaRPr lang="en-US" altLang="zh-CN"/>
          </a:p>
        </p:txBody>
      </p:sp>
      <p:sp>
        <p:nvSpPr>
          <p:cNvPr id="6" name="内容占位符 5"/>
          <p:cNvSpPr>
            <a:spLocks noGrp="1"/>
          </p:cNvSpPr>
          <p:nvPr>
            <p:ph sz="half" idx="1"/>
          </p:nvPr>
        </p:nvSpPr>
        <p:spPr>
          <a:xfrm>
            <a:off x="107504" y="1740412"/>
            <a:ext cx="9036496" cy="4981063"/>
          </a:xfrm>
        </p:spPr>
        <p:txBody>
          <a:bodyPr/>
          <a:lstStyle/>
          <a:p>
            <a:pPr>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DQN</a:t>
            </a:r>
            <a:r>
              <a:rPr lang="zh-CN" altLang="en-US" dirty="0">
                <a:latin typeface="Times New Roman" panose="02020603050405020304" pitchFamily="18" charset="0"/>
                <a:cs typeface="Times New Roman" panose="02020603050405020304" pitchFamily="18" charset="0"/>
              </a:rPr>
              <a:t>训练：随机从经验池中抽取样本来来代替当前的样本用来进行训练，可以就打破和相邻训练样本的相似性，避免模型陷入局部最优。</a:t>
            </a: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endParaRPr lang="en-US" altLang="zh-CN" dirty="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优先回放</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智能体的经验即经历过的数据对于智能体的学习并非具有同样重要的作用。智能体在某些状态的学习效率比其他状态学习效率高</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优先回放打破对历史数据的均匀采样，赋予学习效率高的状态以更大的权重</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基于值函数逼近的强化学习方法</a:t>
            </a:r>
          </a:p>
        </p:txBody>
      </p:sp>
      <p:sp>
        <p:nvSpPr>
          <p:cNvPr id="3" name="文本占位符 2"/>
          <p:cNvSpPr>
            <a:spLocks noGrp="1"/>
          </p:cNvSpPr>
          <p:nvPr>
            <p:ph type="body" sz="quarter" idx="13"/>
          </p:nvPr>
        </p:nvSpPr>
        <p:spPr/>
        <p:txBody>
          <a:bodyPr/>
          <a:lstStyle/>
          <a:p>
            <a:r>
              <a:rPr lang="zh-CN" altLang="en-US" dirty="0"/>
              <a:t>强化学习</a:t>
            </a:r>
          </a:p>
        </p:txBody>
      </p:sp>
      <p:sp>
        <p:nvSpPr>
          <p:cNvPr id="4" name="文本占位符 3"/>
          <p:cNvSpPr>
            <a:spLocks noGrp="1"/>
          </p:cNvSpPr>
          <p:nvPr>
            <p:ph type="body" sz="quarter" idx="14"/>
          </p:nvPr>
        </p:nvSpPr>
        <p:spPr/>
        <p:txBody>
          <a:bodyPr/>
          <a:lstStyle/>
          <a:p>
            <a:r>
              <a:rPr lang="zh-CN" altLang="en-US" dirty="0"/>
              <a:t>值函数方法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t>99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628800"/>
                <a:ext cx="8435280" cy="4824536"/>
              </a:xfrm>
            </p:spPr>
            <p:txBody>
              <a:bodyPr/>
              <a:lstStyle/>
              <a:p>
                <a:r>
                  <a:rPr lang="zh-CN" altLang="zh-CN" dirty="0">
                    <a:latin typeface="Times New Roman" panose="02020603050405020304" pitchFamily="18" charset="0"/>
                    <a:cs typeface="Times New Roman" panose="02020603050405020304" pitchFamily="18" charset="0"/>
                  </a:rPr>
                  <a:t>如何选择权重？理想标准是智能体的学习效率越高，权重越大。一个符合该标准的选择是时间差分（</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）学习的偏差信号</a:t>
                </a:r>
                <a14:m>
                  <m:oMath xmlns:m="http://schemas.openxmlformats.org/officeDocument/2006/math">
                    <m:r>
                      <m:rPr>
                        <m:sty m:val="p"/>
                      </m:rPr>
                      <a:rPr lang="en-US" altLang="zh-CN">
                        <a:latin typeface="Cambria Math" panose="02040503050406030204" pitchFamily="18" charset="0"/>
                      </a:rPr>
                      <m:t>δ</m:t>
                    </m:r>
                  </m:oMath>
                </a14:m>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偏差越大，说明该状态的值函数与</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的目标差距越大，智能体的更新量越大，该状态的学习效率越高。假定样本</a:t>
                </a:r>
                <a14:m>
                  <m:oMath xmlns:m="http://schemas.openxmlformats.org/officeDocument/2006/math">
                    <m:r>
                      <m:rPr>
                        <m:sty m:val="p"/>
                      </m:rPr>
                      <a:rPr lang="en-US" altLang="zh-CN">
                        <a:latin typeface="Cambria Math" panose="02040503050406030204" pitchFamily="18" charset="0"/>
                      </a:rPr>
                      <m:t>i</m:t>
                    </m:r>
                  </m:oMath>
                </a14:m>
                <a:r>
                  <a:rPr lang="zh-CN" altLang="zh-CN" dirty="0">
                    <a:latin typeface="Times New Roman" panose="02020603050405020304" pitchFamily="18" charset="0"/>
                    <a:cs typeface="Times New Roman" panose="02020603050405020304" pitchFamily="18" charset="0"/>
                  </a:rPr>
                  <a:t>处的</a:t>
                </a:r>
                <a:r>
                  <a:rPr lang="en-US" altLang="zh-CN" dirty="0">
                    <a:latin typeface="Times New Roman" panose="02020603050405020304" pitchFamily="18" charset="0"/>
                    <a:cs typeface="Times New Roman" panose="02020603050405020304" pitchFamily="18" charset="0"/>
                  </a:rPr>
                  <a:t>TD</a:t>
                </a:r>
                <a:r>
                  <a:rPr lang="zh-CN" altLang="zh-CN" dirty="0">
                    <a:latin typeface="Times New Roman" panose="02020603050405020304" pitchFamily="18" charset="0"/>
                    <a:cs typeface="Times New Roman" panose="02020603050405020304" pitchFamily="18" charset="0"/>
                  </a:rPr>
                  <a:t>偏差为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oMath>
                </a14:m>
                <a:r>
                  <a:rPr lang="en-US" altLang="zh-CN"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则该处样本的采样概率为</a:t>
                </a:r>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i</m:t>
                          </m:r>
                        </m:e>
                      </m:d>
                      <m:r>
                        <a:rPr lang="en-US" altLang="zh-CN">
                          <a:latin typeface="Cambria Math" panose="02040503050406030204" pitchFamily="18" charset="0"/>
                        </a:rPr>
                        <m:t>=</m:t>
                      </m:r>
                      <m:f>
                        <m:fPr>
                          <m:ctrlPr>
                            <a:rPr lang="zh-CN" altLang="zh-CN" i="1">
                              <a:latin typeface="Cambria Math" panose="02040503050406030204" pitchFamily="18" charset="0"/>
                            </a:rPr>
                          </m:ctrlPr>
                        </m:fPr>
                        <m:num>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𝛼</m:t>
                              </m:r>
                            </m:sup>
                          </m:sSubSup>
                        </m:num>
                        <m:den>
                          <m:nary>
                            <m:naryPr>
                              <m:chr m:val="∑"/>
                              <m:limLoc m:val="subSup"/>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sub>
                            <m:sup/>
                            <m:e>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𝑘</m:t>
                                  </m:r>
                                </m:sub>
                                <m:sup>
                                  <m:r>
                                    <a:rPr lang="en-US" altLang="zh-CN" i="1">
                                      <a:latin typeface="Cambria Math" panose="02040503050406030204" pitchFamily="18" charset="0"/>
                                    </a:rPr>
                                    <m:t>𝛼</m:t>
                                  </m:r>
                                </m:sup>
                              </m:sSubSup>
                            </m:e>
                          </m:nary>
                        </m:den>
                      </m:f>
                    </m:oMath>
                  </m:oMathPara>
                </a14:m>
                <a:endParaRPr lang="en-US" altLang="zh-CN" dirty="0"/>
              </a:p>
              <a:p>
                <a:pPr marL="0" indent="0">
                  <a:buNone/>
                </a:pPr>
                <a:r>
                  <a:rPr lang="zh-CN" altLang="zh-CN" dirty="0"/>
                  <a:t>其中</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i="1">
                            <a:latin typeface="Cambria Math" panose="02040503050406030204" pitchFamily="18" charset="0"/>
                          </a:rPr>
                          <m:t>𝛼</m:t>
                        </m:r>
                      </m:sup>
                    </m:sSubSup>
                  </m:oMath>
                </a14:m>
                <a:r>
                  <a:rPr lang="zh-CN" altLang="zh-CN" dirty="0"/>
                  <a:t>由</a:t>
                </a:r>
                <a:r>
                  <a:rPr lang="en-US" altLang="zh-CN" dirty="0">
                    <a:latin typeface="Times New Roman" panose="02020603050405020304" pitchFamily="18" charset="0"/>
                    <a:cs typeface="Times New Roman" panose="02020603050405020304" pitchFamily="18" charset="0"/>
                  </a:rPr>
                  <a:t>TD</a:t>
                </a:r>
                <a:r>
                  <a:rPr lang="zh-CN" altLang="zh-CN" dirty="0"/>
                  <a:t>偏差决定，一般可选的形式有</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𝜖</m:t>
                    </m:r>
                  </m:oMath>
                </a14:m>
                <a:r>
                  <a:rPr lang="zh-CN" altLang="zh-CN" dirty="0"/>
                  <a:t>或</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𝑟𝑎𝑛𝑘</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den>
                    </m:f>
                  </m:oMath>
                </a14:m>
                <a:r>
                  <a:rPr lang="en-US" altLang="zh-CN" dirty="0"/>
                  <a:t>,</a:t>
                </a:r>
                <a:r>
                  <a:rPr lang="zh-CN" altLang="zh-CN" dirty="0"/>
                  <a:t>其中</a:t>
                </a:r>
                <a14:m>
                  <m:oMath xmlns:m="http://schemas.openxmlformats.org/officeDocument/2006/math">
                    <m:r>
                      <a:rPr lang="en-US" altLang="zh-CN" i="1">
                        <a:latin typeface="Cambria Math" panose="02040503050406030204" pitchFamily="18" charset="0"/>
                      </a:rPr>
                      <m:t>𝑟𝑎𝑛𝑘</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a14:m>
                <a:r>
                  <a:rPr lang="zh-CN" altLang="zh-CN" dirty="0"/>
                  <a:t>根据</a:t>
                </a:r>
                <a14:m>
                  <m:oMath xmlns:m="http://schemas.openxmlformats.org/officeDocument/2006/math">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𝛿</m:t>
                            </m:r>
                          </m:e>
                          <m:sub>
                            <m:r>
                              <a:rPr lang="en-US" altLang="zh-CN" i="1">
                                <a:latin typeface="Cambria Math" panose="02040503050406030204" pitchFamily="18" charset="0"/>
                              </a:rPr>
                              <m:t>𝑖</m:t>
                            </m:r>
                          </m:sub>
                        </m:sSub>
                      </m:e>
                    </m:d>
                  </m:oMath>
                </a14:m>
                <a:r>
                  <a:rPr lang="zh-CN" altLang="zh-CN" dirty="0"/>
                  <a:t>排序得到</a:t>
                </a:r>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628800"/>
                <a:ext cx="8435280" cy="4824536"/>
              </a:xfrm>
              <a:blipFill rotWithShape="0">
                <a:blip r:embed="rId2"/>
                <a:stretch>
                  <a:fillRect l="-1445" t="-1263" r="-939"/>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TotalTime>
  <Words>12340</Words>
  <Application>Microsoft Office PowerPoint</Application>
  <PresentationFormat>全屏显示(4:3)</PresentationFormat>
  <Paragraphs>1621</Paragraphs>
  <Slides>147</Slides>
  <Notes>26</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147</vt:i4>
      </vt:variant>
    </vt:vector>
  </HeadingPairs>
  <TitlesOfParts>
    <vt:vector size="167" baseType="lpstr">
      <vt:lpstr>-apple-system</vt:lpstr>
      <vt:lpstr>PingFang SC</vt:lpstr>
      <vt:lpstr>仿宋</vt:lpstr>
      <vt:lpstr>SimHei</vt:lpstr>
      <vt:lpstr>SimHei</vt:lpstr>
      <vt:lpstr>STXinwei</vt:lpstr>
      <vt:lpstr>隶书</vt:lpstr>
      <vt:lpstr>隶书</vt:lpstr>
      <vt:lpstr>宋体</vt:lpstr>
      <vt:lpstr>microsoft yahei</vt:lpstr>
      <vt:lpstr>microsoft yahei</vt:lpstr>
      <vt:lpstr>Arial</vt:lpstr>
      <vt:lpstr>Calibri</vt:lpstr>
      <vt:lpstr>Cambria Math</vt:lpstr>
      <vt:lpstr>Helvetica</vt:lpstr>
      <vt:lpstr>Times</vt:lpstr>
      <vt:lpstr>Times New Roman</vt:lpstr>
      <vt:lpstr>Verdana</vt:lpstr>
      <vt:lpstr>Wingdings</vt:lpstr>
      <vt:lpstr>Office 主题​​</vt:lpstr>
      <vt:lpstr>机器人智能控制</vt:lpstr>
      <vt:lpstr>强化学习</vt:lpstr>
      <vt:lpstr>本讲的主要内容</vt:lpstr>
      <vt:lpstr>强化学习(Reinforcement Learning)</vt:lpstr>
      <vt:lpstr>强化学习</vt:lpstr>
      <vt:lpstr>N臂赌博机问题(The N-armed bandit) </vt:lpstr>
      <vt:lpstr>N臂赌博机问题(The N-armed bandit) </vt:lpstr>
      <vt:lpstr>N臂赌博机问题(The N-armed bandit) </vt:lpstr>
      <vt:lpstr>强化学习基本要素</vt:lpstr>
      <vt:lpstr>强化学习基本要素</vt:lpstr>
      <vt:lpstr>强化学习的基本模型-MDP</vt:lpstr>
      <vt:lpstr>强化学习的基本模型-MDP</vt:lpstr>
      <vt:lpstr>强化学习的基本模型-MDP</vt:lpstr>
      <vt:lpstr>强化学习</vt:lpstr>
      <vt:lpstr>强化学习目标函数</vt:lpstr>
      <vt:lpstr>强化学习目标函数</vt:lpstr>
      <vt:lpstr>强化学习目标函数</vt:lpstr>
      <vt:lpstr>值函数</vt:lpstr>
      <vt:lpstr>状态值函数—V函数</vt:lpstr>
      <vt:lpstr>状态动作值函数—Q函数</vt:lpstr>
      <vt:lpstr>值函数Bellman方程</vt:lpstr>
      <vt:lpstr>值函数Bellman方程</vt:lpstr>
      <vt:lpstr>值函数Bellman方程</vt:lpstr>
      <vt:lpstr>值函数Bellman方程</vt:lpstr>
      <vt:lpstr>值函数Bellman方程</vt:lpstr>
      <vt:lpstr>机器人网格问题示例</vt:lpstr>
      <vt:lpstr>PowerPoint 演示文稿</vt:lpstr>
      <vt:lpstr>机器人网格问题示例</vt:lpstr>
      <vt:lpstr>机器人网格问题示例</vt:lpstr>
      <vt:lpstr>机器人网格问题示例</vt:lpstr>
      <vt:lpstr>最优值函数</vt:lpstr>
      <vt:lpstr>Bellman最优性原理</vt:lpstr>
      <vt:lpstr>值函数最优Bellman方程</vt:lpstr>
      <vt:lpstr>最优值函数</vt:lpstr>
      <vt:lpstr>最优值函数</vt:lpstr>
      <vt:lpstr>强化学习途径</vt:lpstr>
      <vt:lpstr>基于值函数的强化学习方法</vt:lpstr>
      <vt:lpstr>基于模型的动态规划方法</vt:lpstr>
      <vt:lpstr>动态规划算法</vt:lpstr>
      <vt:lpstr>动态规划算法—策略迭代</vt:lpstr>
      <vt:lpstr>动态规划算法—策略迭代</vt:lpstr>
      <vt:lpstr>动态规划算法—策略迭代</vt:lpstr>
      <vt:lpstr>动态规划算法—策略迭代</vt:lpstr>
      <vt:lpstr>动态规划算法—策略迭代</vt:lpstr>
      <vt:lpstr>机器人网格问题</vt:lpstr>
      <vt:lpstr>动态规划算法—值迭代</vt:lpstr>
      <vt:lpstr>动态规划算法—值迭代</vt:lpstr>
      <vt:lpstr>动态规划算法—广义策略迭代</vt:lpstr>
      <vt:lpstr>蒙特卡罗方法 Monte Carlo Methods </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蒙特卡罗方法</vt:lpstr>
      <vt:lpstr>时序差分学习算法</vt:lpstr>
      <vt:lpstr>时序差分学习算法</vt:lpstr>
      <vt:lpstr>时序差分学习算法</vt:lpstr>
      <vt:lpstr>DP vs. MC vs. TD</vt:lpstr>
      <vt:lpstr>DP vs. MC vs. TD</vt:lpstr>
      <vt:lpstr>DP vs. MC vs. TD</vt:lpstr>
      <vt:lpstr>时序差分学习方法</vt:lpstr>
      <vt:lpstr>时序差分学习算法</vt:lpstr>
      <vt:lpstr>时序差分学习算法</vt:lpstr>
      <vt:lpstr>时序差分学习TD(λ)</vt:lpstr>
      <vt:lpstr>时序差分学习TD(λ)</vt:lpstr>
      <vt:lpstr>时序差分学习TD(λ)</vt:lpstr>
      <vt:lpstr>时序差分学习TD(λ)</vt:lpstr>
      <vt:lpstr>适合度轨迹/资格迹（Eligibility Traces）</vt:lpstr>
      <vt:lpstr>时序差分学习TD(λ)</vt:lpstr>
      <vt:lpstr>时序差分学习TD(λ)</vt:lpstr>
      <vt:lpstr>时序差分学习算法TD()收敛性</vt:lpstr>
      <vt:lpstr>时序差分学习特点</vt:lpstr>
      <vt:lpstr>Q学习</vt:lpstr>
      <vt:lpstr>Q学习算法</vt:lpstr>
      <vt:lpstr>Q学习-收敛性</vt:lpstr>
      <vt:lpstr>SARSA学习算法</vt:lpstr>
      <vt:lpstr>SARSA学习算法</vt:lpstr>
      <vt:lpstr>SARSA学习算法</vt:lpstr>
      <vt:lpstr>SARSA学习算法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基于值函数逼近的强化学习方法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基于策略搜索的强化学习方法</vt:lpstr>
      <vt:lpstr>带基准线的REINFORCE算法</vt:lpstr>
      <vt:lpstr>Actor-Critic算法</vt:lpstr>
      <vt:lpstr>Actor-Critic算法</vt:lpstr>
      <vt:lpstr>Actor-Critic算法</vt:lpstr>
      <vt:lpstr>Actor-Critic算法</vt:lpstr>
      <vt:lpstr>Actor-Critic算法</vt:lpstr>
      <vt:lpstr>PowerPoint 演示文稿</vt:lpstr>
      <vt:lpstr>强化学习倒立摆控制</vt:lpstr>
      <vt:lpstr>强化学习倒立摆控制</vt:lpstr>
      <vt:lpstr>强化学习倒立摆控制</vt:lpstr>
      <vt:lpstr>强化学习倒立摆控制</vt:lpstr>
      <vt:lpstr>强化学习倒立摆控制</vt:lpstr>
      <vt:lpstr>强化学习倒立摆控制</vt:lpstr>
      <vt:lpstr>强化学习倒立摆控制</vt:lpstr>
      <vt:lpstr>强化学习分类</vt:lpstr>
      <vt:lpstr>不同强化学习算法之间的关系</vt:lpstr>
      <vt:lpstr>强化学习发展历史</vt:lpstr>
      <vt:lpstr>强化学习发展历史</vt:lpstr>
      <vt:lpstr>强化学习发展历史</vt:lpstr>
      <vt:lpstr>强化学习发展历史</vt:lpstr>
      <vt:lpstr>强化学习发展历史</vt:lpstr>
      <vt:lpstr>强化学习发展历史</vt:lpstr>
      <vt:lpstr>强化学习发展历史</vt:lpstr>
      <vt:lpstr>参考书目</vt:lpstr>
      <vt:lpstr>PowerPoint 演示文稿</vt:lpstr>
      <vt:lpstr>PowerPoint 演示文稿</vt:lpstr>
      <vt:lpstr>PowerPoint 演示文稿</vt:lpstr>
      <vt:lpstr>PowerPoint 演示文稿</vt:lpstr>
      <vt:lpstr>PowerPoint 演示文稿</vt:lpstr>
      <vt:lpstr>PowerPoint 演示文稿</vt:lpstr>
      <vt:lpstr>思考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ruyi</cp:lastModifiedBy>
  <cp:revision>1104</cp:revision>
  <dcterms:created xsi:type="dcterms:W3CDTF">2019-03-30T15:04:45Z</dcterms:created>
  <dcterms:modified xsi:type="dcterms:W3CDTF">2020-12-01T09:00:06Z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1033-10.1.0.6758</vt:lpwstr>
  </property>
</Properties>
</file>